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98" r:id="rId2"/>
    <p:sldId id="299" r:id="rId3"/>
    <p:sldId id="300" r:id="rId4"/>
    <p:sldId id="256" r:id="rId5"/>
    <p:sldId id="269" r:id="rId6"/>
    <p:sldId id="265" r:id="rId7"/>
    <p:sldId id="268" r:id="rId8"/>
    <p:sldId id="263" r:id="rId9"/>
    <p:sldId id="270" r:id="rId10"/>
    <p:sldId id="297" r:id="rId11"/>
    <p:sldId id="291" r:id="rId12"/>
    <p:sldId id="272" r:id="rId13"/>
    <p:sldId id="261" r:id="rId14"/>
    <p:sldId id="273" r:id="rId15"/>
    <p:sldId id="274" r:id="rId16"/>
    <p:sldId id="295" r:id="rId17"/>
    <p:sldId id="277" r:id="rId18"/>
    <p:sldId id="278" r:id="rId19"/>
    <p:sldId id="267" r:id="rId20"/>
    <p:sldId id="264" r:id="rId21"/>
    <p:sldId id="292" r:id="rId22"/>
    <p:sldId id="293" r:id="rId23"/>
    <p:sldId id="279" r:id="rId24"/>
    <p:sldId id="281" r:id="rId25"/>
    <p:sldId id="282" r:id="rId26"/>
    <p:sldId id="280" r:id="rId27"/>
    <p:sldId id="287" r:id="rId28"/>
    <p:sldId id="283" r:id="rId29"/>
    <p:sldId id="296" r:id="rId30"/>
    <p:sldId id="284" r:id="rId31"/>
    <p:sldId id="285" r:id="rId32"/>
    <p:sldId id="28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31806A-20C1-7569-7FAF-3B1634589BB4}" name="Michelle Yao" initials="MY" userId="60bb2049ad6613a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9492F"/>
    <a:srgbClr val="E25939"/>
    <a:srgbClr val="6BA5F4"/>
    <a:srgbClr val="F5633F"/>
    <a:srgbClr val="EE594B"/>
    <a:srgbClr val="7264D2"/>
    <a:srgbClr val="2D3A4C"/>
    <a:srgbClr val="FFC450"/>
    <a:srgbClr val="8E85EE"/>
    <a:srgbClr val="2D3A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16"/>
    <p:restoredTop sz="94307"/>
  </p:normalViewPr>
  <p:slideViewPr>
    <p:cSldViewPr snapToGrid="0">
      <p:cViewPr>
        <p:scale>
          <a:sx n="74" d="100"/>
          <a:sy n="74" d="100"/>
        </p:scale>
        <p:origin x="640" y="89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9FB0C3-0F29-5947-A0F7-71D609DDB1A6}" type="datetimeFigureOut">
              <a:rPr lang="en-US" smtClean="0"/>
              <a:t>9/16/26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F0009F-C546-434C-868D-D2BEA18CC09E}" type="slidenum">
              <a:rPr lang="en-US" smtClean="0"/>
              <a:t>‹#›</a:t>
            </a:fld>
            <a:endParaRPr lang="en-US"/>
          </a:p>
        </p:txBody>
      </p:sp>
    </p:spTree>
    <p:extLst>
      <p:ext uri="{BB962C8B-B14F-4D97-AF65-F5344CB8AC3E}">
        <p14:creationId xmlns:p14="http://schemas.microsoft.com/office/powerpoint/2010/main" val="3590685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F0009F-C546-434C-868D-D2BEA18CC09E}" type="slidenum">
              <a:rPr lang="en-US" smtClean="0"/>
              <a:t>4</a:t>
            </a:fld>
            <a:endParaRPr lang="en-US"/>
          </a:p>
        </p:txBody>
      </p:sp>
    </p:spTree>
    <p:extLst>
      <p:ext uri="{BB962C8B-B14F-4D97-AF65-F5344CB8AC3E}">
        <p14:creationId xmlns:p14="http://schemas.microsoft.com/office/powerpoint/2010/main" val="730780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B5190-8F88-C65A-0380-8FA3216741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14343-FFEC-970C-7601-BC70633B5D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DEF6F1-AE5F-9FA5-B600-5B07A29512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833B64-9ED5-8847-17B7-714AF4C909A6}"/>
              </a:ext>
            </a:extLst>
          </p:cNvPr>
          <p:cNvSpPr>
            <a:spLocks noGrp="1"/>
          </p:cNvSpPr>
          <p:nvPr>
            <p:ph type="sldNum" sz="quarter" idx="5"/>
          </p:nvPr>
        </p:nvSpPr>
        <p:spPr/>
        <p:txBody>
          <a:bodyPr/>
          <a:lstStyle/>
          <a:p>
            <a:fld id="{69F0009F-C546-434C-868D-D2BEA18CC09E}" type="slidenum">
              <a:rPr lang="en-US" smtClean="0"/>
              <a:t>5</a:t>
            </a:fld>
            <a:endParaRPr lang="en-US"/>
          </a:p>
        </p:txBody>
      </p:sp>
    </p:spTree>
    <p:extLst>
      <p:ext uri="{BB962C8B-B14F-4D97-AF65-F5344CB8AC3E}">
        <p14:creationId xmlns:p14="http://schemas.microsoft.com/office/powerpoint/2010/main" val="2699539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BE576-DE3B-D90B-E333-58432302B0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2AFC91-011B-864D-AE07-3BB8E32F54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F261FE-CD50-1814-918B-AFD5FC31CF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08ED17-1A9C-BB7D-2CB0-C47C97E7370E}"/>
              </a:ext>
            </a:extLst>
          </p:cNvPr>
          <p:cNvSpPr>
            <a:spLocks noGrp="1"/>
          </p:cNvSpPr>
          <p:nvPr>
            <p:ph type="sldNum" sz="quarter" idx="5"/>
          </p:nvPr>
        </p:nvSpPr>
        <p:spPr/>
        <p:txBody>
          <a:bodyPr/>
          <a:lstStyle/>
          <a:p>
            <a:fld id="{69F0009F-C546-434C-868D-D2BEA18CC09E}" type="slidenum">
              <a:rPr lang="en-US" smtClean="0"/>
              <a:t>8</a:t>
            </a:fld>
            <a:endParaRPr lang="en-US"/>
          </a:p>
        </p:txBody>
      </p:sp>
    </p:spTree>
    <p:extLst>
      <p:ext uri="{BB962C8B-B14F-4D97-AF65-F5344CB8AC3E}">
        <p14:creationId xmlns:p14="http://schemas.microsoft.com/office/powerpoint/2010/main" val="1433618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F0009F-C546-434C-868D-D2BEA18CC09E}" type="slidenum">
              <a:rPr lang="en-US" smtClean="0"/>
              <a:t>10</a:t>
            </a:fld>
            <a:endParaRPr lang="en-US"/>
          </a:p>
        </p:txBody>
      </p:sp>
    </p:spTree>
    <p:extLst>
      <p:ext uri="{BB962C8B-B14F-4D97-AF65-F5344CB8AC3E}">
        <p14:creationId xmlns:p14="http://schemas.microsoft.com/office/powerpoint/2010/main" val="1054883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9F0009F-C546-434C-868D-D2BEA18CC09E}" type="slidenum">
              <a:rPr lang="en-US" smtClean="0"/>
              <a:t>11</a:t>
            </a:fld>
            <a:endParaRPr lang="en-US"/>
          </a:p>
        </p:txBody>
      </p:sp>
    </p:spTree>
    <p:extLst>
      <p:ext uri="{BB962C8B-B14F-4D97-AF65-F5344CB8AC3E}">
        <p14:creationId xmlns:p14="http://schemas.microsoft.com/office/powerpoint/2010/main" val="2960393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7A89A-F4E9-A54E-DF11-95642A53B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026145-8CFC-9E5D-7E76-DC5AF19307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6A4D3-01B6-C9E3-2D2E-DC2FA161AD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046A27-E6B2-FCC3-383D-B3A45125B6D3}"/>
              </a:ext>
            </a:extLst>
          </p:cNvPr>
          <p:cNvSpPr>
            <a:spLocks noGrp="1"/>
          </p:cNvSpPr>
          <p:nvPr>
            <p:ph type="sldNum" sz="quarter" idx="5"/>
          </p:nvPr>
        </p:nvSpPr>
        <p:spPr/>
        <p:txBody>
          <a:bodyPr/>
          <a:lstStyle/>
          <a:p>
            <a:fld id="{69F0009F-C546-434C-868D-D2BEA18CC09E}" type="slidenum">
              <a:rPr lang="en-US" smtClean="0"/>
              <a:t>12</a:t>
            </a:fld>
            <a:endParaRPr lang="en-US"/>
          </a:p>
        </p:txBody>
      </p:sp>
    </p:spTree>
    <p:extLst>
      <p:ext uri="{BB962C8B-B14F-4D97-AF65-F5344CB8AC3E}">
        <p14:creationId xmlns:p14="http://schemas.microsoft.com/office/powerpoint/2010/main" val="1749140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6BB24-0550-353C-6079-BF4BFD6F0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0DDB56-AB83-6265-7790-5801597A91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F740BF-70FD-E31F-13D0-72B3C3805C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C1B48D-7F1B-EA55-7129-DFE5BCB90381}"/>
              </a:ext>
            </a:extLst>
          </p:cNvPr>
          <p:cNvSpPr>
            <a:spLocks noGrp="1"/>
          </p:cNvSpPr>
          <p:nvPr>
            <p:ph type="sldNum" sz="quarter" idx="5"/>
          </p:nvPr>
        </p:nvSpPr>
        <p:spPr/>
        <p:txBody>
          <a:bodyPr/>
          <a:lstStyle/>
          <a:p>
            <a:fld id="{69F0009F-C546-434C-868D-D2BEA18CC09E}" type="slidenum">
              <a:rPr lang="en-US" smtClean="0"/>
              <a:t>15</a:t>
            </a:fld>
            <a:endParaRPr lang="en-US"/>
          </a:p>
        </p:txBody>
      </p:sp>
    </p:spTree>
    <p:extLst>
      <p:ext uri="{BB962C8B-B14F-4D97-AF65-F5344CB8AC3E}">
        <p14:creationId xmlns:p14="http://schemas.microsoft.com/office/powerpoint/2010/main" val="1184859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F0009F-C546-434C-868D-D2BEA18CC09E}" type="slidenum">
              <a:rPr lang="en-US" smtClean="0"/>
              <a:t>26</a:t>
            </a:fld>
            <a:endParaRPr lang="en-US"/>
          </a:p>
        </p:txBody>
      </p:sp>
    </p:spTree>
    <p:extLst>
      <p:ext uri="{BB962C8B-B14F-4D97-AF65-F5344CB8AC3E}">
        <p14:creationId xmlns:p14="http://schemas.microsoft.com/office/powerpoint/2010/main" val="938559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CB81-F301-9250-DA30-DD26699F0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C1D1A-3B50-8DE8-8F83-E40069D10C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FED19-DDFC-9D8C-A0EA-1B5D09C2CC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80FB6A-1959-FD28-86E2-E21450BA7D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F0009F-C546-434C-868D-D2BEA18CC09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3979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0A835-A1C3-54A5-7562-DD60944C46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8DABF0-8232-0D23-11A6-E955F9493C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9C64B8-85ED-E2D1-39D1-7AC80CE3E6FB}"/>
              </a:ext>
            </a:extLst>
          </p:cNvPr>
          <p:cNvSpPr>
            <a:spLocks noGrp="1"/>
          </p:cNvSpPr>
          <p:nvPr>
            <p:ph type="dt" sz="half" idx="10"/>
          </p:nvPr>
        </p:nvSpPr>
        <p:spPr/>
        <p:txBody>
          <a:bodyPr/>
          <a:lstStyle/>
          <a:p>
            <a:fld id="{322B9E34-23DC-3D43-AB3F-3F568957C5BC}" type="datetimeFigureOut">
              <a:rPr lang="en-US" smtClean="0"/>
              <a:t>9/16/26</a:t>
            </a:fld>
            <a:endParaRPr lang="en-US"/>
          </a:p>
        </p:txBody>
      </p:sp>
      <p:sp>
        <p:nvSpPr>
          <p:cNvPr id="5" name="Footer Placeholder 4">
            <a:extLst>
              <a:ext uri="{FF2B5EF4-FFF2-40B4-BE49-F238E27FC236}">
                <a16:creationId xmlns:a16="http://schemas.microsoft.com/office/drawing/2014/main" id="{C9172F9D-C411-997C-85A7-BC7EB64F0A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19C8BF-6B9E-2ED9-6852-5F328C31146E}"/>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2452940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A8EC5-F03F-9C02-B36D-F205C7EC6E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E1A7CE-56B8-8DC1-5B07-84287BB832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50899F-B0BA-7F02-41F0-3C6D36469BBB}"/>
              </a:ext>
            </a:extLst>
          </p:cNvPr>
          <p:cNvSpPr>
            <a:spLocks noGrp="1"/>
          </p:cNvSpPr>
          <p:nvPr>
            <p:ph type="dt" sz="half" idx="10"/>
          </p:nvPr>
        </p:nvSpPr>
        <p:spPr/>
        <p:txBody>
          <a:bodyPr/>
          <a:lstStyle/>
          <a:p>
            <a:fld id="{322B9E34-23DC-3D43-AB3F-3F568957C5BC}" type="datetimeFigureOut">
              <a:rPr lang="en-US" smtClean="0"/>
              <a:t>9/16/26</a:t>
            </a:fld>
            <a:endParaRPr lang="en-US"/>
          </a:p>
        </p:txBody>
      </p:sp>
      <p:sp>
        <p:nvSpPr>
          <p:cNvPr id="5" name="Footer Placeholder 4">
            <a:extLst>
              <a:ext uri="{FF2B5EF4-FFF2-40B4-BE49-F238E27FC236}">
                <a16:creationId xmlns:a16="http://schemas.microsoft.com/office/drawing/2014/main" id="{C051C8AB-49B4-CBAB-89C1-42C0747AF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28036D-62DA-3ABB-4CAA-56D8123B7D8D}"/>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24561645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A7AF7-58EC-7CE5-2628-04B6A53D82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E2A2CB-1CA6-E4EE-C20D-EAC7258C7D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BF0972-DAFC-AA6D-1CBC-ECE6D1567960}"/>
              </a:ext>
            </a:extLst>
          </p:cNvPr>
          <p:cNvSpPr>
            <a:spLocks noGrp="1"/>
          </p:cNvSpPr>
          <p:nvPr>
            <p:ph type="dt" sz="half" idx="10"/>
          </p:nvPr>
        </p:nvSpPr>
        <p:spPr/>
        <p:txBody>
          <a:bodyPr/>
          <a:lstStyle/>
          <a:p>
            <a:fld id="{322B9E34-23DC-3D43-AB3F-3F568957C5BC}" type="datetimeFigureOut">
              <a:rPr lang="en-US" smtClean="0"/>
              <a:t>9/16/26</a:t>
            </a:fld>
            <a:endParaRPr lang="en-US"/>
          </a:p>
        </p:txBody>
      </p:sp>
      <p:sp>
        <p:nvSpPr>
          <p:cNvPr id="5" name="Footer Placeholder 4">
            <a:extLst>
              <a:ext uri="{FF2B5EF4-FFF2-40B4-BE49-F238E27FC236}">
                <a16:creationId xmlns:a16="http://schemas.microsoft.com/office/drawing/2014/main" id="{DF08D3ED-92E9-856B-94F6-37E347C783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7D6D5B-E431-D201-A8F2-FF809C1026BB}"/>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2228826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C67D6-50F2-71E1-6AC2-131C34842E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32DB04-EE75-44E9-0E63-2A72800C49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612422-AA64-FC75-B76F-525E90C397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31CC118-B8C8-8EBF-7B86-8ECAC005D562}"/>
              </a:ext>
            </a:extLst>
          </p:cNvPr>
          <p:cNvSpPr>
            <a:spLocks noGrp="1"/>
          </p:cNvSpPr>
          <p:nvPr>
            <p:ph type="dt" sz="half" idx="10"/>
          </p:nvPr>
        </p:nvSpPr>
        <p:spPr/>
        <p:txBody>
          <a:bodyPr/>
          <a:lstStyle/>
          <a:p>
            <a:fld id="{322B9E34-23DC-3D43-AB3F-3F568957C5BC}" type="datetimeFigureOut">
              <a:rPr lang="en-US" smtClean="0"/>
              <a:t>9/16/26</a:t>
            </a:fld>
            <a:endParaRPr lang="en-US"/>
          </a:p>
        </p:txBody>
      </p:sp>
      <p:sp>
        <p:nvSpPr>
          <p:cNvPr id="6" name="Footer Placeholder 5">
            <a:extLst>
              <a:ext uri="{FF2B5EF4-FFF2-40B4-BE49-F238E27FC236}">
                <a16:creationId xmlns:a16="http://schemas.microsoft.com/office/drawing/2014/main" id="{5E875795-E19B-4618-2ACA-09976BF0BF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DC7E6C-BB54-1801-DD7D-C84F495CF4C6}"/>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985616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DB75B-6024-1EC2-4809-1217537924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3C5ABE-0B4C-C4A2-3403-52E5853364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AC5E73-0FC1-0A8D-4F23-0642BFB21B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90B00B-7FEF-A159-3FAC-8361FB5D9F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8C3AD4-F6A9-FF48-B227-500D913AAB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6908F0-D902-5A4D-051E-0544267B23C6}"/>
              </a:ext>
            </a:extLst>
          </p:cNvPr>
          <p:cNvSpPr>
            <a:spLocks noGrp="1"/>
          </p:cNvSpPr>
          <p:nvPr>
            <p:ph type="dt" sz="half" idx="10"/>
          </p:nvPr>
        </p:nvSpPr>
        <p:spPr/>
        <p:txBody>
          <a:bodyPr/>
          <a:lstStyle/>
          <a:p>
            <a:fld id="{322B9E34-23DC-3D43-AB3F-3F568957C5BC}" type="datetimeFigureOut">
              <a:rPr lang="en-US" smtClean="0"/>
              <a:t>9/16/26</a:t>
            </a:fld>
            <a:endParaRPr lang="en-US"/>
          </a:p>
        </p:txBody>
      </p:sp>
      <p:sp>
        <p:nvSpPr>
          <p:cNvPr id="8" name="Footer Placeholder 7">
            <a:extLst>
              <a:ext uri="{FF2B5EF4-FFF2-40B4-BE49-F238E27FC236}">
                <a16:creationId xmlns:a16="http://schemas.microsoft.com/office/drawing/2014/main" id="{4F007063-6720-20CB-5568-5ED2C89B3F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838897-6BED-7210-C686-61DE40B0ED85}"/>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1573394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EC1FD-35A6-0320-22F8-F5A0C05D6A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CDC11F-98BA-F561-E337-0EEEF1E5F3B2}"/>
              </a:ext>
            </a:extLst>
          </p:cNvPr>
          <p:cNvSpPr>
            <a:spLocks noGrp="1"/>
          </p:cNvSpPr>
          <p:nvPr>
            <p:ph type="dt" sz="half" idx="10"/>
          </p:nvPr>
        </p:nvSpPr>
        <p:spPr/>
        <p:txBody>
          <a:bodyPr/>
          <a:lstStyle/>
          <a:p>
            <a:fld id="{322B9E34-23DC-3D43-AB3F-3F568957C5BC}" type="datetimeFigureOut">
              <a:rPr lang="en-US" smtClean="0"/>
              <a:t>9/16/26</a:t>
            </a:fld>
            <a:endParaRPr lang="en-US"/>
          </a:p>
        </p:txBody>
      </p:sp>
      <p:sp>
        <p:nvSpPr>
          <p:cNvPr id="4" name="Footer Placeholder 3">
            <a:extLst>
              <a:ext uri="{FF2B5EF4-FFF2-40B4-BE49-F238E27FC236}">
                <a16:creationId xmlns:a16="http://schemas.microsoft.com/office/drawing/2014/main" id="{52F77F0A-7C26-C161-10A9-B5326743D3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A71954-582B-9521-E4C3-BF70FADEF3FE}"/>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3101778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6DE9DB-7584-D525-04E3-87279289FE2B}"/>
              </a:ext>
            </a:extLst>
          </p:cNvPr>
          <p:cNvSpPr>
            <a:spLocks noGrp="1"/>
          </p:cNvSpPr>
          <p:nvPr>
            <p:ph type="dt" sz="half" idx="10"/>
          </p:nvPr>
        </p:nvSpPr>
        <p:spPr/>
        <p:txBody>
          <a:bodyPr/>
          <a:lstStyle/>
          <a:p>
            <a:fld id="{322B9E34-23DC-3D43-AB3F-3F568957C5BC}" type="datetimeFigureOut">
              <a:rPr lang="en-US" smtClean="0"/>
              <a:t>9/16/26</a:t>
            </a:fld>
            <a:endParaRPr lang="en-US"/>
          </a:p>
        </p:txBody>
      </p:sp>
      <p:sp>
        <p:nvSpPr>
          <p:cNvPr id="3" name="Footer Placeholder 2">
            <a:extLst>
              <a:ext uri="{FF2B5EF4-FFF2-40B4-BE49-F238E27FC236}">
                <a16:creationId xmlns:a16="http://schemas.microsoft.com/office/drawing/2014/main" id="{118307BC-5D1C-323C-5D1E-B67A54B5B0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DCA201-DD96-A7AE-29BC-CF7E84254ED1}"/>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1597754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C47DA-FFB6-8600-4198-78632BCC5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3D8DEE-DFE1-23DD-50FE-4DA8C59EE3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24D5EF-98F2-5226-BF06-769008E8B7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9BDDE4-6E13-EE06-6CA7-088D895A1E00}"/>
              </a:ext>
            </a:extLst>
          </p:cNvPr>
          <p:cNvSpPr>
            <a:spLocks noGrp="1"/>
          </p:cNvSpPr>
          <p:nvPr>
            <p:ph type="dt" sz="half" idx="10"/>
          </p:nvPr>
        </p:nvSpPr>
        <p:spPr/>
        <p:txBody>
          <a:bodyPr/>
          <a:lstStyle/>
          <a:p>
            <a:fld id="{322B9E34-23DC-3D43-AB3F-3F568957C5BC}" type="datetimeFigureOut">
              <a:rPr lang="en-US" smtClean="0"/>
              <a:t>9/16/26</a:t>
            </a:fld>
            <a:endParaRPr lang="en-US"/>
          </a:p>
        </p:txBody>
      </p:sp>
      <p:sp>
        <p:nvSpPr>
          <p:cNvPr id="6" name="Footer Placeholder 5">
            <a:extLst>
              <a:ext uri="{FF2B5EF4-FFF2-40B4-BE49-F238E27FC236}">
                <a16:creationId xmlns:a16="http://schemas.microsoft.com/office/drawing/2014/main" id="{866E76C0-EF8F-34BB-2949-8E880ACCA8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D222C3-5AC7-3BA8-7B81-F5C657E6BF95}"/>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1917929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9ED0D-1A85-ED57-C2A3-CC680F27FD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4CF85D-15C0-E29D-58E5-787C99C407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45366A-F90F-B1D2-537E-2FE968A4AC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2B61FC-7D72-EA2A-93FD-9A77FBEED489}"/>
              </a:ext>
            </a:extLst>
          </p:cNvPr>
          <p:cNvSpPr>
            <a:spLocks noGrp="1"/>
          </p:cNvSpPr>
          <p:nvPr>
            <p:ph type="dt" sz="half" idx="10"/>
          </p:nvPr>
        </p:nvSpPr>
        <p:spPr/>
        <p:txBody>
          <a:bodyPr/>
          <a:lstStyle/>
          <a:p>
            <a:fld id="{322B9E34-23DC-3D43-AB3F-3F568957C5BC}" type="datetimeFigureOut">
              <a:rPr lang="en-US" smtClean="0"/>
              <a:t>9/16/26</a:t>
            </a:fld>
            <a:endParaRPr lang="en-US"/>
          </a:p>
        </p:txBody>
      </p:sp>
      <p:sp>
        <p:nvSpPr>
          <p:cNvPr id="6" name="Footer Placeholder 5">
            <a:extLst>
              <a:ext uri="{FF2B5EF4-FFF2-40B4-BE49-F238E27FC236}">
                <a16:creationId xmlns:a16="http://schemas.microsoft.com/office/drawing/2014/main" id="{DD2E3650-E35E-8DBB-F8F9-019EC39582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7774D5-BD1A-A577-BDA7-27EE90F4C9BA}"/>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246411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1AED8-A182-6B9A-11F0-DF92889073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0E417E-C9FC-1C00-903B-A49258AD68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85D830-1FE7-1D28-B8CB-4E007CBC0A09}"/>
              </a:ext>
            </a:extLst>
          </p:cNvPr>
          <p:cNvSpPr>
            <a:spLocks noGrp="1"/>
          </p:cNvSpPr>
          <p:nvPr>
            <p:ph type="dt" sz="half" idx="10"/>
          </p:nvPr>
        </p:nvSpPr>
        <p:spPr/>
        <p:txBody>
          <a:bodyPr/>
          <a:lstStyle/>
          <a:p>
            <a:fld id="{322B9E34-23DC-3D43-AB3F-3F568957C5BC}" type="datetimeFigureOut">
              <a:rPr lang="en-US" smtClean="0"/>
              <a:t>9/16/26</a:t>
            </a:fld>
            <a:endParaRPr lang="en-US"/>
          </a:p>
        </p:txBody>
      </p:sp>
      <p:sp>
        <p:nvSpPr>
          <p:cNvPr id="5" name="Footer Placeholder 4">
            <a:extLst>
              <a:ext uri="{FF2B5EF4-FFF2-40B4-BE49-F238E27FC236}">
                <a16:creationId xmlns:a16="http://schemas.microsoft.com/office/drawing/2014/main" id="{3157F6A4-77D3-AA66-6CE8-8130DDD9DF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D656D9-B584-13B4-B81E-35E2F2032090}"/>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900276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8E65B6-25E1-05AC-4D13-0F6D2BA1ED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CECB40-93E8-203D-707A-800F2FD03F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AA0CAB-76E5-73E9-25ED-5614D31DC695}"/>
              </a:ext>
            </a:extLst>
          </p:cNvPr>
          <p:cNvSpPr>
            <a:spLocks noGrp="1"/>
          </p:cNvSpPr>
          <p:nvPr>
            <p:ph type="dt" sz="half" idx="10"/>
          </p:nvPr>
        </p:nvSpPr>
        <p:spPr/>
        <p:txBody>
          <a:bodyPr/>
          <a:lstStyle/>
          <a:p>
            <a:fld id="{322B9E34-23DC-3D43-AB3F-3F568957C5BC}" type="datetimeFigureOut">
              <a:rPr lang="en-US" smtClean="0"/>
              <a:t>9/16/26</a:t>
            </a:fld>
            <a:endParaRPr lang="en-US"/>
          </a:p>
        </p:txBody>
      </p:sp>
      <p:sp>
        <p:nvSpPr>
          <p:cNvPr id="5" name="Footer Placeholder 4">
            <a:extLst>
              <a:ext uri="{FF2B5EF4-FFF2-40B4-BE49-F238E27FC236}">
                <a16:creationId xmlns:a16="http://schemas.microsoft.com/office/drawing/2014/main" id="{A14D441A-FDCF-9C7B-9224-E728DA808B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C84DE7-81E0-590A-AF7A-19504B453DC8}"/>
              </a:ext>
            </a:extLst>
          </p:cNvPr>
          <p:cNvSpPr>
            <a:spLocks noGrp="1"/>
          </p:cNvSpPr>
          <p:nvPr>
            <p:ph type="sldNum" sz="quarter" idx="12"/>
          </p:nvPr>
        </p:nvSpPr>
        <p:spPr/>
        <p:txBody>
          <a:bodyPr/>
          <a:lstStyle/>
          <a:p>
            <a:fld id="{A28E88F0-70C0-1941-AD04-BD8B43B6340A}" type="slidenum">
              <a:rPr lang="en-US" smtClean="0"/>
              <a:t>‹#›</a:t>
            </a:fld>
            <a:endParaRPr lang="en-US"/>
          </a:p>
        </p:txBody>
      </p:sp>
    </p:spTree>
    <p:extLst>
      <p:ext uri="{BB962C8B-B14F-4D97-AF65-F5344CB8AC3E}">
        <p14:creationId xmlns:p14="http://schemas.microsoft.com/office/powerpoint/2010/main" val="2411437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bg>
      <p:bgPr>
        <a:solidFill>
          <a:srgbClr val="2D3A4C"/>
        </a:solidFill>
        <a:effectLst/>
      </p:bgPr>
    </p:bg>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FBDDF3A5-394D-B90A-EA5B-AF657E821813}"/>
              </a:ext>
            </a:extLst>
          </p:cNvPr>
          <p:cNvSpPr/>
          <p:nvPr userDrawn="1"/>
        </p:nvSpPr>
        <p:spPr>
          <a:xfrm rot="5400000">
            <a:off x="3266513" y="-2595037"/>
            <a:ext cx="5658975" cy="11533660"/>
          </a:xfrm>
          <a:prstGeom prst="roundRect">
            <a:avLst>
              <a:gd name="adj" fmla="val 383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90CB287-4B43-0836-4685-40331EEDE337}"/>
              </a:ext>
            </a:extLst>
          </p:cNvPr>
          <p:cNvSpPr/>
          <p:nvPr userDrawn="1"/>
        </p:nvSpPr>
        <p:spPr>
          <a:xfrm>
            <a:off x="1" y="6334822"/>
            <a:ext cx="12192000" cy="5382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69;g3e49e1d7e8d_0_236">
            <a:extLst>
              <a:ext uri="{FF2B5EF4-FFF2-40B4-BE49-F238E27FC236}">
                <a16:creationId xmlns:a16="http://schemas.microsoft.com/office/drawing/2014/main" id="{C70C7D50-5614-EF9A-AEFE-2E680DF7024E}"/>
              </a:ext>
            </a:extLst>
          </p:cNvPr>
          <p:cNvPicPr preferRelativeResize="0"/>
          <p:nvPr userDrawn="1"/>
        </p:nvPicPr>
        <p:blipFill rotWithShape="1">
          <a:blip r:embed="rId2">
            <a:alphaModFix/>
          </a:blip>
          <a:srcRect/>
          <a:stretch/>
        </p:blipFill>
        <p:spPr>
          <a:xfrm>
            <a:off x="9438148" y="6466069"/>
            <a:ext cx="1305480" cy="278440"/>
          </a:xfrm>
          <a:prstGeom prst="rect">
            <a:avLst/>
          </a:prstGeom>
          <a:noFill/>
          <a:ln>
            <a:noFill/>
          </a:ln>
        </p:spPr>
      </p:pic>
      <p:sp>
        <p:nvSpPr>
          <p:cNvPr id="8" name="Google Shape;70;g3e49e1d7e8d_0_236">
            <a:extLst>
              <a:ext uri="{FF2B5EF4-FFF2-40B4-BE49-F238E27FC236}">
                <a16:creationId xmlns:a16="http://schemas.microsoft.com/office/drawing/2014/main" id="{FE2FB61D-3B71-03FF-F21A-CEA560F7EC79}"/>
              </a:ext>
            </a:extLst>
          </p:cNvPr>
          <p:cNvSpPr/>
          <p:nvPr userDrawn="1"/>
        </p:nvSpPr>
        <p:spPr>
          <a:xfrm>
            <a:off x="10902191" y="6441966"/>
            <a:ext cx="1028940" cy="371465"/>
          </a:xfrm>
          <a:custGeom>
            <a:avLst/>
            <a:gdLst/>
            <a:ahLst/>
            <a:cxnLst/>
            <a:rect l="l" t="t" r="r" b="b"/>
            <a:pathLst>
              <a:path w="1313981" h="474370" extrusionOk="0">
                <a:moveTo>
                  <a:pt x="0" y="0"/>
                </a:moveTo>
                <a:lnTo>
                  <a:pt x="1313981" y="0"/>
                </a:lnTo>
                <a:lnTo>
                  <a:pt x="1313981" y="474370"/>
                </a:lnTo>
                <a:lnTo>
                  <a:pt x="0" y="474370"/>
                </a:lnTo>
                <a:lnTo>
                  <a:pt x="0" y="0"/>
                </a:lnTo>
                <a:close/>
              </a:path>
            </a:pathLst>
          </a:custGeom>
          <a:blipFill rotWithShape="1">
            <a:blip r:embed="rId3">
              <a:alphaModFix/>
            </a:blip>
            <a:stretch>
              <a:fillRect/>
            </a:stretch>
          </a:blipFill>
          <a:ln>
            <a:noFill/>
          </a:ln>
        </p:spPr>
        <p:txBody>
          <a:bodyPr/>
          <a:lstStyle/>
          <a:p>
            <a:endParaRPr lang="en-US"/>
          </a:p>
        </p:txBody>
      </p:sp>
    </p:spTree>
    <p:extLst>
      <p:ext uri="{BB962C8B-B14F-4D97-AF65-F5344CB8AC3E}">
        <p14:creationId xmlns:p14="http://schemas.microsoft.com/office/powerpoint/2010/main" val="1221550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2BB16-5D6B-28C7-697F-A94657C0F4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1AD59B1-372C-F5D2-8171-6BFF5BCDD9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EFBB80-9C22-85C8-F53F-8FD24034F0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2B9E34-23DC-3D43-AB3F-3F568957C5BC}" type="datetimeFigureOut">
              <a:rPr lang="en-US" smtClean="0"/>
              <a:t>9/16/26</a:t>
            </a:fld>
            <a:endParaRPr lang="en-US"/>
          </a:p>
        </p:txBody>
      </p:sp>
      <p:sp>
        <p:nvSpPr>
          <p:cNvPr id="5" name="Footer Placeholder 4">
            <a:extLst>
              <a:ext uri="{FF2B5EF4-FFF2-40B4-BE49-F238E27FC236}">
                <a16:creationId xmlns:a16="http://schemas.microsoft.com/office/drawing/2014/main" id="{3748C552-1B07-0548-BB6E-0CA1CAB0C2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EA77219-0472-A9F1-270A-73515A3339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8E88F0-70C0-1941-AD04-BD8B43B6340A}" type="slidenum">
              <a:rPr lang="en-US" smtClean="0"/>
              <a:t>‹#›</a:t>
            </a:fld>
            <a:endParaRPr lang="en-US"/>
          </a:p>
        </p:txBody>
      </p:sp>
    </p:spTree>
    <p:extLst>
      <p:ext uri="{BB962C8B-B14F-4D97-AF65-F5344CB8AC3E}">
        <p14:creationId xmlns:p14="http://schemas.microsoft.com/office/powerpoint/2010/main" val="13180866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learn.microsoft.com/en-us/training/educator-center/instructor-materials/classroom-toolkit-unlock-generative-ai-safely-responsibly"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5.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emf"/><Relationship Id="rId1" Type="http://schemas.openxmlformats.org/officeDocument/2006/relationships/slideLayout" Target="../slideLayouts/slideLayout2.xml"/><Relationship Id="rId4" Type="http://schemas.openxmlformats.org/officeDocument/2006/relationships/hyperlink" Target="https://www.youtube.com/watch?v=SHNprb2hgzU"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507C7A-F01C-5F58-5DC7-C5C10D9465E3}"/>
              </a:ext>
            </a:extLst>
          </p:cNvPr>
          <p:cNvSpPr txBox="1"/>
          <p:nvPr/>
        </p:nvSpPr>
        <p:spPr>
          <a:xfrm>
            <a:off x="585734" y="814387"/>
            <a:ext cx="304944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46340"/>
                </a:solidFill>
                <a:effectLst/>
                <a:uLnTx/>
                <a:uFillTx/>
                <a:latin typeface="Avenir Next Condensed" panose="020B0506020202020204" pitchFamily="34" charset="0"/>
                <a:ea typeface="+mn-ea"/>
                <a:cs typeface="Poppins" pitchFamily="2" charset="77"/>
              </a:rPr>
              <a:t>CLASSROOM TOOLKIT EXTENSION</a:t>
            </a:r>
          </a:p>
        </p:txBody>
      </p:sp>
      <p:sp>
        <p:nvSpPr>
          <p:cNvPr id="4" name="Title 3">
            <a:extLst>
              <a:ext uri="{FF2B5EF4-FFF2-40B4-BE49-F238E27FC236}">
                <a16:creationId xmlns:a16="http://schemas.microsoft.com/office/drawing/2014/main" id="{744E7110-1E28-3A94-3506-558EE47A17D7}"/>
              </a:ext>
            </a:extLst>
          </p:cNvPr>
          <p:cNvSpPr txBox="1">
            <a:spLocks noGrp="1"/>
          </p:cNvSpPr>
          <p:nvPr>
            <p:ph type="title" idx="4294967295"/>
          </p:nvPr>
        </p:nvSpPr>
        <p:spPr>
          <a:xfrm>
            <a:off x="585735" y="1152942"/>
            <a:ext cx="9418567"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3945"/>
                </a:solidFill>
                <a:effectLst/>
                <a:uLnTx/>
                <a:uFillTx/>
                <a:latin typeface="Poppins" pitchFamily="2" charset="77"/>
                <a:ea typeface="+mn-ea"/>
                <a:cs typeface="Poppins" pitchFamily="2" charset="77"/>
              </a:rPr>
              <a:t>Unlocking Generative AI Safely and Responsibly</a:t>
            </a:r>
          </a:p>
        </p:txBody>
      </p:sp>
      <p:grpSp>
        <p:nvGrpSpPr>
          <p:cNvPr id="2" name="Group 1">
            <a:extLst>
              <a:ext uri="{FF2B5EF4-FFF2-40B4-BE49-F238E27FC236}">
                <a16:creationId xmlns:a16="http://schemas.microsoft.com/office/drawing/2014/main" id="{1C2E9A59-9633-5CFD-34AC-44391B28FC5A}"/>
              </a:ext>
              <a:ext uri="{C183D7F6-B498-43B3-948B-1728B52AA6E4}">
                <adec:decorative xmlns:adec="http://schemas.microsoft.com/office/drawing/2017/decorative" val="1"/>
              </a:ext>
            </a:extLst>
          </p:cNvPr>
          <p:cNvGrpSpPr/>
          <p:nvPr/>
        </p:nvGrpSpPr>
        <p:grpSpPr>
          <a:xfrm>
            <a:off x="-1089" y="395598"/>
            <a:ext cx="2303721" cy="369332"/>
            <a:chOff x="-1" y="381245"/>
            <a:chExt cx="2303721" cy="369332"/>
          </a:xfrm>
        </p:grpSpPr>
        <p:sp>
          <p:nvSpPr>
            <p:cNvPr id="3" name="Round Same-side Corner of Rectangle 2">
              <a:extLst>
                <a:ext uri="{FF2B5EF4-FFF2-40B4-BE49-F238E27FC236}">
                  <a16:creationId xmlns:a16="http://schemas.microsoft.com/office/drawing/2014/main" id="{9783633C-B820-B34E-0FF0-78F290E7BC7D}"/>
                </a:ext>
              </a:extLst>
            </p:cNvPr>
            <p:cNvSpPr/>
            <p:nvPr/>
          </p:nvSpPr>
          <p:spPr>
            <a:xfrm rot="5400000">
              <a:off x="967194" y="-585950"/>
              <a:ext cx="369332" cy="2303721"/>
            </a:xfrm>
            <a:prstGeom prst="round2SameRect">
              <a:avLst>
                <a:gd name="adj1" fmla="val 43940"/>
                <a:gd name="adj2" fmla="val 0"/>
              </a:avLst>
            </a:prstGeom>
            <a:solidFill>
              <a:srgbClr val="669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16D8AFA-F468-A25E-07E8-8765C4C4CB2F}"/>
                </a:ext>
              </a:extLst>
            </p:cNvPr>
            <p:cNvSpPr txBox="1"/>
            <p:nvPr/>
          </p:nvSpPr>
          <p:spPr>
            <a:xfrm>
              <a:off x="586823" y="410328"/>
              <a:ext cx="1716897" cy="31186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venir Next Condensed" panose="020B0506020202020204" pitchFamily="34" charset="0"/>
                  <a:ea typeface="+mn-ea"/>
                  <a:cs typeface="Poppins" pitchFamily="2" charset="77"/>
                </a:rPr>
                <a:t>EDUCATOR’S GUIDE</a:t>
              </a:r>
            </a:p>
          </p:txBody>
        </p:sp>
      </p:grpSp>
      <p:sp>
        <p:nvSpPr>
          <p:cNvPr id="7" name="Text">
            <a:extLst>
              <a:ext uri="{FF2B5EF4-FFF2-40B4-BE49-F238E27FC236}">
                <a16:creationId xmlns:a16="http://schemas.microsoft.com/office/drawing/2014/main" id="{4634306A-1A79-9B38-42BA-66EC2B28ACA4}"/>
              </a:ext>
            </a:extLst>
          </p:cNvPr>
          <p:cNvSpPr txBox="1"/>
          <p:nvPr/>
        </p:nvSpPr>
        <p:spPr>
          <a:xfrm>
            <a:off x="717940" y="1813826"/>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rPr>
              <a:t>ABOUT THIS RESOURCE</a:t>
            </a:r>
            <a:endParaRPr kumimoji="0"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endParaRPr>
          </a:p>
        </p:txBody>
      </p:sp>
      <p:sp>
        <p:nvSpPr>
          <p:cNvPr id="8" name="Text">
            <a:extLst>
              <a:ext uri="{FF2B5EF4-FFF2-40B4-BE49-F238E27FC236}">
                <a16:creationId xmlns:a16="http://schemas.microsoft.com/office/drawing/2014/main" id="{3B02F9E4-6917-0F51-FAD5-3D7939F29981}"/>
              </a:ext>
            </a:extLst>
          </p:cNvPr>
          <p:cNvSpPr txBox="1"/>
          <p:nvPr/>
        </p:nvSpPr>
        <p:spPr>
          <a:xfrm>
            <a:off x="717939" y="2154941"/>
            <a:ext cx="3575765" cy="3662541"/>
          </a:xfrm>
          <a:prstGeom prst="rect">
            <a:avLst/>
          </a:prstGeom>
          <a:noFill/>
          <a:ln>
            <a:noFill/>
          </a:ln>
        </p:spPr>
        <p:txBody>
          <a:bodyPr spcFirstLastPara="1" wrap="square" lIns="0" tIns="0" rIns="0" bIns="0" anchor="t" anchorCtr="0">
            <a:spAutoFit/>
          </a:bodyPr>
          <a:lstStyle/>
          <a:p>
            <a:r>
              <a:rPr lang="en-GB" sz="1400" dirty="0"/>
              <a:t>This resource is designed as an extension of the </a:t>
            </a:r>
            <a:r>
              <a:rPr lang="en-GB" sz="1400" i="1" u="sng" dirty="0">
                <a:solidFill>
                  <a:srgbClr val="7264D2"/>
                </a:solidFill>
                <a:hlinkClick r:id="rId2">
                  <a:extLst>
                    <a:ext uri="{A12FA001-AC4F-418D-AE19-62706E023703}">
                      <ahyp:hlinkClr xmlns:ahyp="http://schemas.microsoft.com/office/drawing/2018/hyperlinkcolor" val="tx"/>
                    </a:ext>
                  </a:extLst>
                </a:hlinkClick>
              </a:rPr>
              <a:t>Classroom Toolkit: Unlocking Generative AI Safely and Responsibly</a:t>
            </a:r>
            <a:r>
              <a:rPr lang="en-GB" sz="1400" dirty="0"/>
              <a:t>. The lessons follow the toolkit’s two characters, Gina and Alex, into new missions in self-contained stories with a problem to solve.  </a:t>
            </a:r>
            <a:br>
              <a:rPr lang="en-GB" sz="1400" dirty="0"/>
            </a:br>
            <a:endParaRPr lang="en-GB" sz="1400" dirty="0"/>
          </a:p>
          <a:p>
            <a:r>
              <a:rPr lang="en-GB" sz="1400" dirty="0"/>
              <a:t>The two stories explore information literacy in the age of AI from different angles. In “The Climate Campaign,” Gina’s story asks what we can trust when anyone can create convincing content with AI. Alex's mission, “The Helpful Bot” challenges what happens when an AI tool sounds sure of itself, holds on to personal information, and gets things wrong. Both build critical thinking and practical habits students can apply in their own use of AI.</a:t>
            </a:r>
            <a:endParaRPr kumimoji="0" lang="en-GB" sz="1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9" name="Text">
            <a:extLst>
              <a:ext uri="{FF2B5EF4-FFF2-40B4-BE49-F238E27FC236}">
                <a16:creationId xmlns:a16="http://schemas.microsoft.com/office/drawing/2014/main" id="{C7E8D127-A8C7-72BB-1D35-1D521A2AED7E}"/>
              </a:ext>
            </a:extLst>
          </p:cNvPr>
          <p:cNvSpPr txBox="1"/>
          <p:nvPr/>
        </p:nvSpPr>
        <p:spPr>
          <a:xfrm>
            <a:off x="5229641" y="1813826"/>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rPr>
              <a:t>HOW TO USE THIS RESOURCE</a:t>
            </a:r>
            <a:endParaRPr kumimoji="0"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endParaRPr>
          </a:p>
        </p:txBody>
      </p:sp>
      <p:sp>
        <p:nvSpPr>
          <p:cNvPr id="10" name="Text">
            <a:extLst>
              <a:ext uri="{FF2B5EF4-FFF2-40B4-BE49-F238E27FC236}">
                <a16:creationId xmlns:a16="http://schemas.microsoft.com/office/drawing/2014/main" id="{384F6F70-20F5-9960-8E4F-17DD8C40ADAB}"/>
              </a:ext>
            </a:extLst>
          </p:cNvPr>
          <p:cNvSpPr txBox="1"/>
          <p:nvPr/>
        </p:nvSpPr>
        <p:spPr>
          <a:xfrm>
            <a:off x="5229639" y="2154941"/>
            <a:ext cx="6244421" cy="3662541"/>
          </a:xfrm>
          <a:prstGeom prst="rect">
            <a:avLst/>
          </a:prstGeom>
          <a:noFill/>
          <a:ln>
            <a:noFill/>
          </a:ln>
        </p:spPr>
        <p:txBody>
          <a:bodyPr spcFirstLastPara="1" wrap="square" lIns="0" tIns="0" rIns="0" bIns="0" anchor="t" anchorCtr="0">
            <a:spAutoFit/>
          </a:bodyPr>
          <a:lstStyle/>
          <a:p>
            <a:r>
              <a:rPr lang="en-GB" sz="1400" dirty="0"/>
              <a:t>We recommend teaching the </a:t>
            </a:r>
            <a:r>
              <a:rPr lang="en-GB" sz="1400" i="1" u="sng" dirty="0">
                <a:solidFill>
                  <a:srgbClr val="7264D2"/>
                </a:solidFill>
                <a:hlinkClick r:id="rId2">
                  <a:extLst>
                    <a:ext uri="{A12FA001-AC4F-418D-AE19-62706E023703}">
                      <ahyp:hlinkClr xmlns:ahyp="http://schemas.microsoft.com/office/drawing/2018/hyperlinkcolor" val="tx"/>
                    </a:ext>
                  </a:extLst>
                </a:hlinkClick>
              </a:rPr>
              <a:t>Classroom Toolkit: Unlocking Generative AI Safely and Responsibly</a:t>
            </a:r>
            <a:r>
              <a:rPr lang="en-GB" sz="1400" dirty="0"/>
              <a:t> first to set the foundations of responsible AI use. </a:t>
            </a:r>
          </a:p>
          <a:p>
            <a:endParaRPr lang="en-GB" sz="1400" dirty="0"/>
          </a:p>
          <a:p>
            <a:r>
              <a:rPr lang="en-GB" sz="1400" dirty="0"/>
              <a:t>Each lesson runs in 30 to 45 minutes and works as a standalone lesson or as self-led homework. The two can run in either order, or as a pair across two sessions.</a:t>
            </a:r>
          </a:p>
          <a:p>
            <a:endParaRPr lang="en-GB" sz="1400" dirty="0"/>
          </a:p>
          <a:p>
            <a:pPr marL="171450" lvl="0" indent="-171450" fontAlgn="base">
              <a:buFont typeface="Arial" panose="020B0604020202020204" pitchFamily="34" charset="0"/>
              <a:buChar char="•"/>
            </a:pPr>
            <a:r>
              <a:rPr lang="en-GB" sz="1400" b="1" dirty="0"/>
              <a:t>As a class</a:t>
            </a:r>
            <a:r>
              <a:rPr lang="en-GB" sz="1400" dirty="0"/>
              <a:t>, walked through on a shared screen, pausing at the activities and discussion points.</a:t>
            </a:r>
          </a:p>
          <a:p>
            <a:pPr marL="171450" lvl="0" indent="-171450" fontAlgn="base">
              <a:buFont typeface="Arial" panose="020B0604020202020204" pitchFamily="34" charset="0"/>
              <a:buChar char="•"/>
            </a:pPr>
            <a:r>
              <a:rPr lang="en-GB" sz="1400" b="1" dirty="0"/>
              <a:t>As independent study</a:t>
            </a:r>
            <a:r>
              <a:rPr lang="en-GB" sz="1400" dirty="0"/>
              <a:t>, worked through at the student's own pace, followed by a written reflection or a class discussion.</a:t>
            </a:r>
          </a:p>
          <a:p>
            <a:pPr marL="171450" lvl="0" indent="-171450" fontAlgn="base">
              <a:buFont typeface="Arial" panose="020B0604020202020204" pitchFamily="34" charset="0"/>
              <a:buChar char="•"/>
            </a:pPr>
            <a:r>
              <a:rPr lang="en-GB" sz="1400" b="1" dirty="0"/>
              <a:t>As group learning</a:t>
            </a:r>
            <a:r>
              <a:rPr lang="en-GB" sz="1400" dirty="0"/>
              <a:t>, with small groups working one mission and presenting what they decided.</a:t>
            </a:r>
          </a:p>
          <a:p>
            <a:pPr marL="171450" lvl="0" indent="-171450" fontAlgn="base">
              <a:buFont typeface="Arial" panose="020B0604020202020204" pitchFamily="34" charset="0"/>
              <a:buChar char="•"/>
            </a:pPr>
            <a:endParaRPr lang="en-GB" sz="1400" dirty="0"/>
          </a:p>
          <a:p>
            <a:r>
              <a:rPr lang="en-GB" sz="1400" dirty="0"/>
              <a:t>The "Try It Yourself" activities are marked optional in the deck. A teacher can run them, shorten them, or set them as follow-up work without breaking the story.</a:t>
            </a:r>
          </a:p>
          <a:p>
            <a:br>
              <a:rPr lang="en-GB" sz="1400" dirty="0"/>
            </a:br>
            <a:endParaRPr kumimoji="0" lang="en-GB" sz="1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cxnSp>
        <p:nvCxnSpPr>
          <p:cNvPr id="12" name="Straight Connector 11">
            <a:extLst>
              <a:ext uri="{FF2B5EF4-FFF2-40B4-BE49-F238E27FC236}">
                <a16:creationId xmlns:a16="http://schemas.microsoft.com/office/drawing/2014/main" id="{6C626869-1CEC-4402-6870-55C8720B97ED}"/>
              </a:ext>
              <a:ext uri="{C183D7F6-B498-43B3-948B-1728B52AA6E4}">
                <adec:decorative xmlns:adec="http://schemas.microsoft.com/office/drawing/2017/decorative" val="1"/>
              </a:ext>
            </a:extLst>
          </p:cNvPr>
          <p:cNvCxnSpPr/>
          <p:nvPr/>
        </p:nvCxnSpPr>
        <p:spPr>
          <a:xfrm>
            <a:off x="4726236" y="1835860"/>
            <a:ext cx="0" cy="3788213"/>
          </a:xfrm>
          <a:prstGeom prst="line">
            <a:avLst/>
          </a:prstGeom>
          <a:ln w="28575">
            <a:solidFill>
              <a:srgbClr val="F5633F"/>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22C49745-593F-4167-5E8B-6A2A0A1C638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70602" y="-108754"/>
            <a:ext cx="3177941" cy="2184836"/>
          </a:xfrm>
          <a:prstGeom prst="rect">
            <a:avLst/>
          </a:prstGeom>
        </p:spPr>
      </p:pic>
    </p:spTree>
    <p:extLst>
      <p:ext uri="{BB962C8B-B14F-4D97-AF65-F5344CB8AC3E}">
        <p14:creationId xmlns:p14="http://schemas.microsoft.com/office/powerpoint/2010/main" val="3316784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03233-D091-3E99-D196-D5AF0106AD8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AFB9939-68C8-D4C9-2F96-53554EEA1CFB}"/>
              </a:ext>
            </a:extLst>
          </p:cNvPr>
          <p:cNvSpPr txBox="1"/>
          <p:nvPr/>
        </p:nvSpPr>
        <p:spPr>
          <a:xfrm>
            <a:off x="585734" y="903287"/>
            <a:ext cx="304944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46340"/>
                </a:solidFill>
                <a:effectLst/>
                <a:uLnTx/>
                <a:uFillTx/>
                <a:latin typeface="Avenir Next Condensed" panose="020B0506020202020204" pitchFamily="34" charset="0"/>
                <a:ea typeface="+mn-ea"/>
                <a:cs typeface="Poppins" pitchFamily="2" charset="77"/>
              </a:rPr>
              <a:t>LESSON PLAN FOR SLIDES 4 to 17</a:t>
            </a:r>
          </a:p>
        </p:txBody>
      </p:sp>
      <p:sp>
        <p:nvSpPr>
          <p:cNvPr id="4" name="Title 3">
            <a:extLst>
              <a:ext uri="{FF2B5EF4-FFF2-40B4-BE49-F238E27FC236}">
                <a16:creationId xmlns:a16="http://schemas.microsoft.com/office/drawing/2014/main" id="{8752FA4A-9634-D214-CE57-952D1769F427}"/>
              </a:ext>
            </a:extLst>
          </p:cNvPr>
          <p:cNvSpPr txBox="1">
            <a:spLocks noGrp="1"/>
          </p:cNvSpPr>
          <p:nvPr>
            <p:ph type="title" idx="4294967295"/>
          </p:nvPr>
        </p:nvSpPr>
        <p:spPr>
          <a:xfrm>
            <a:off x="585736" y="1241842"/>
            <a:ext cx="4519664"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3945"/>
                </a:solidFill>
                <a:effectLst/>
                <a:uLnTx/>
                <a:uFillTx/>
                <a:latin typeface="Poppins" pitchFamily="2" charset="77"/>
                <a:ea typeface="+mn-ea"/>
                <a:cs typeface="Poppins" pitchFamily="2" charset="77"/>
              </a:rPr>
              <a:t>The Climate Campaign</a:t>
            </a:r>
          </a:p>
        </p:txBody>
      </p:sp>
      <p:grpSp>
        <p:nvGrpSpPr>
          <p:cNvPr id="2" name="Group 1">
            <a:extLst>
              <a:ext uri="{FF2B5EF4-FFF2-40B4-BE49-F238E27FC236}">
                <a16:creationId xmlns:a16="http://schemas.microsoft.com/office/drawing/2014/main" id="{E305892C-734F-1234-7C2F-CC7898DE924A}"/>
              </a:ext>
              <a:ext uri="{C183D7F6-B498-43B3-948B-1728B52AA6E4}">
                <adec:decorative xmlns:adec="http://schemas.microsoft.com/office/drawing/2017/decorative" val="1"/>
              </a:ext>
            </a:extLst>
          </p:cNvPr>
          <p:cNvGrpSpPr/>
          <p:nvPr/>
        </p:nvGrpSpPr>
        <p:grpSpPr>
          <a:xfrm>
            <a:off x="-1089" y="395598"/>
            <a:ext cx="2303721" cy="369332"/>
            <a:chOff x="-1" y="381245"/>
            <a:chExt cx="2303721" cy="369332"/>
          </a:xfrm>
        </p:grpSpPr>
        <p:sp>
          <p:nvSpPr>
            <p:cNvPr id="3" name="Round Same-side Corner of Rectangle 2">
              <a:extLst>
                <a:ext uri="{FF2B5EF4-FFF2-40B4-BE49-F238E27FC236}">
                  <a16:creationId xmlns:a16="http://schemas.microsoft.com/office/drawing/2014/main" id="{BCF96502-14B0-141F-5BF5-96D48658E291}"/>
                </a:ext>
              </a:extLst>
            </p:cNvPr>
            <p:cNvSpPr/>
            <p:nvPr/>
          </p:nvSpPr>
          <p:spPr>
            <a:xfrm rot="5400000">
              <a:off x="967194" y="-585950"/>
              <a:ext cx="369332" cy="2303721"/>
            </a:xfrm>
            <a:prstGeom prst="round2SameRect">
              <a:avLst>
                <a:gd name="adj1" fmla="val 43940"/>
                <a:gd name="adj2" fmla="val 0"/>
              </a:avLst>
            </a:prstGeom>
            <a:solidFill>
              <a:srgbClr val="669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E2F0FE6-2070-378E-7832-46828ACE3B35}"/>
                </a:ext>
              </a:extLst>
            </p:cNvPr>
            <p:cNvSpPr txBox="1"/>
            <p:nvPr/>
          </p:nvSpPr>
          <p:spPr>
            <a:xfrm>
              <a:off x="586823" y="410328"/>
              <a:ext cx="1716897" cy="31186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venir Next Condensed" panose="020B0506020202020204" pitchFamily="34" charset="0"/>
                  <a:ea typeface="+mn-ea"/>
                  <a:cs typeface="Poppins" pitchFamily="2" charset="77"/>
                </a:rPr>
                <a:t>EDUCATOR’S GUIDE</a:t>
              </a:r>
            </a:p>
          </p:txBody>
        </p:sp>
      </p:grpSp>
      <p:sp>
        <p:nvSpPr>
          <p:cNvPr id="7" name="Text">
            <a:extLst>
              <a:ext uri="{FF2B5EF4-FFF2-40B4-BE49-F238E27FC236}">
                <a16:creationId xmlns:a16="http://schemas.microsoft.com/office/drawing/2014/main" id="{47E8206F-F154-ED8E-C811-9B90D4D98060}"/>
              </a:ext>
            </a:extLst>
          </p:cNvPr>
          <p:cNvSpPr txBox="1"/>
          <p:nvPr/>
        </p:nvSpPr>
        <p:spPr>
          <a:xfrm>
            <a:off x="717940" y="1826526"/>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rPr>
              <a:t>SYNOPSIS</a:t>
            </a:r>
            <a:endParaRPr kumimoji="0"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endParaRPr>
          </a:p>
        </p:txBody>
      </p:sp>
      <p:sp>
        <p:nvSpPr>
          <p:cNvPr id="8" name="Text">
            <a:extLst>
              <a:ext uri="{FF2B5EF4-FFF2-40B4-BE49-F238E27FC236}">
                <a16:creationId xmlns:a16="http://schemas.microsoft.com/office/drawing/2014/main" id="{0D9AE6F9-7BFB-5EE9-160F-F21169BA28C2}"/>
              </a:ext>
            </a:extLst>
          </p:cNvPr>
          <p:cNvSpPr txBox="1"/>
          <p:nvPr/>
        </p:nvSpPr>
        <p:spPr>
          <a:xfrm>
            <a:off x="717940" y="2167641"/>
            <a:ext cx="4387460" cy="1800493"/>
          </a:xfrm>
          <a:prstGeom prst="rect">
            <a:avLst/>
          </a:prstGeom>
          <a:noFill/>
          <a:ln>
            <a:noFill/>
          </a:ln>
        </p:spPr>
        <p:txBody>
          <a:bodyPr spcFirstLastPara="1" wrap="square" lIns="0" tIns="0" rIns="0" bIns="0" anchor="t" anchorCtr="0">
            <a:spAutoFit/>
          </a:bodyPr>
          <a:lstStyle/>
          <a:p>
            <a:r>
              <a:rPr lang="en-GB" sz="1300" dirty="0"/>
              <a:t>Gina is an advocate that cares deeply about the environment. She enters a "Make A Difference" challenge that invites people to use AI tools to design a campaign post, with the entries driving the most likes and donations winning funding. Gina creates an honest, AI-made image and labels it clearly, but notices that the posts beating her are winning because they pass fabricated content off as real. She decides to write to the organisers and help set ground rules for using AI honestly.</a:t>
            </a:r>
            <a:endParaRPr lang="en-GB" sz="1300" dirty="0">
              <a:solidFill>
                <a:prstClr val="black"/>
              </a:solidFill>
              <a:latin typeface="Aptos" panose="020B0004020202020204" pitchFamily="34" charset="0"/>
            </a:endParaRPr>
          </a:p>
        </p:txBody>
      </p:sp>
      <p:cxnSp>
        <p:nvCxnSpPr>
          <p:cNvPr id="11" name="Straight Connector 10">
            <a:extLst>
              <a:ext uri="{FF2B5EF4-FFF2-40B4-BE49-F238E27FC236}">
                <a16:creationId xmlns:a16="http://schemas.microsoft.com/office/drawing/2014/main" id="{8DF7272F-721F-1B7F-BC67-6396498AF6D8}"/>
              </a:ext>
              <a:ext uri="{C183D7F6-B498-43B3-948B-1728B52AA6E4}">
                <adec:decorative xmlns:adec="http://schemas.microsoft.com/office/drawing/2017/decorative" val="1"/>
              </a:ext>
            </a:extLst>
          </p:cNvPr>
          <p:cNvCxnSpPr>
            <a:cxnSpLocks/>
          </p:cNvCxnSpPr>
          <p:nvPr/>
        </p:nvCxnSpPr>
        <p:spPr>
          <a:xfrm>
            <a:off x="5346700" y="540460"/>
            <a:ext cx="0" cy="5238040"/>
          </a:xfrm>
          <a:prstGeom prst="line">
            <a:avLst/>
          </a:prstGeom>
          <a:ln w="28575">
            <a:solidFill>
              <a:srgbClr val="6BA5F4"/>
            </a:solidFill>
          </a:ln>
        </p:spPr>
        <p:style>
          <a:lnRef idx="2">
            <a:schemeClr val="accent1"/>
          </a:lnRef>
          <a:fillRef idx="0">
            <a:schemeClr val="accent1"/>
          </a:fillRef>
          <a:effectRef idx="1">
            <a:schemeClr val="accent1"/>
          </a:effectRef>
          <a:fontRef idx="minor">
            <a:schemeClr val="tx1"/>
          </a:fontRef>
        </p:style>
      </p:cxnSp>
      <p:sp>
        <p:nvSpPr>
          <p:cNvPr id="18" name="Text">
            <a:extLst>
              <a:ext uri="{FF2B5EF4-FFF2-40B4-BE49-F238E27FC236}">
                <a16:creationId xmlns:a16="http://schemas.microsoft.com/office/drawing/2014/main" id="{6AAEDA49-CAAD-376E-9748-9748CC449B0E}"/>
              </a:ext>
            </a:extLst>
          </p:cNvPr>
          <p:cNvSpPr txBox="1"/>
          <p:nvPr/>
        </p:nvSpPr>
        <p:spPr>
          <a:xfrm>
            <a:off x="717940" y="4150626"/>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rPr>
              <a:t>LEARNING OBJECTIVES</a:t>
            </a:r>
            <a:endParaRPr kumimoji="0"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endParaRPr>
          </a:p>
        </p:txBody>
      </p:sp>
      <p:sp>
        <p:nvSpPr>
          <p:cNvPr id="19" name="Text">
            <a:extLst>
              <a:ext uri="{FF2B5EF4-FFF2-40B4-BE49-F238E27FC236}">
                <a16:creationId xmlns:a16="http://schemas.microsoft.com/office/drawing/2014/main" id="{5959F4C0-5289-826F-4BA2-CCA38A8E4FB5}"/>
              </a:ext>
            </a:extLst>
          </p:cNvPr>
          <p:cNvSpPr txBox="1"/>
          <p:nvPr/>
        </p:nvSpPr>
        <p:spPr>
          <a:xfrm>
            <a:off x="717940" y="4491741"/>
            <a:ext cx="4387460" cy="1154162"/>
          </a:xfrm>
          <a:prstGeom prst="rect">
            <a:avLst/>
          </a:prstGeom>
          <a:noFill/>
          <a:ln>
            <a:noFill/>
          </a:ln>
        </p:spPr>
        <p:txBody>
          <a:bodyPr spcFirstLastPara="1" wrap="square" lIns="0" tIns="0" rIns="0" bIns="0" anchor="t" anchorCtr="0">
            <a:spAutoFit/>
          </a:bodyPr>
          <a:lstStyle/>
          <a:p>
            <a:pPr>
              <a:spcAft>
                <a:spcPts val="600"/>
              </a:spcAft>
            </a:pPr>
            <a:r>
              <a:rPr lang="en-GB" sz="1400" dirty="0"/>
              <a:t>By the end of this lesson, students will be able to:</a:t>
            </a:r>
          </a:p>
          <a:p>
            <a:pPr marL="171450" lvl="0" indent="-171450" fontAlgn="base">
              <a:buFont typeface="Arial" panose="020B0604020202020204" pitchFamily="34" charset="0"/>
              <a:buChar char="•"/>
            </a:pPr>
            <a:r>
              <a:rPr lang="en-GB" sz="1400" dirty="0"/>
              <a:t>Explain why labelling AI-generated content matters, and when a label is needed.</a:t>
            </a:r>
          </a:p>
          <a:p>
            <a:pPr marL="171450" lvl="0" indent="-171450" fontAlgn="base">
              <a:buFont typeface="Arial" panose="020B0604020202020204" pitchFamily="34" charset="0"/>
              <a:buChar char="•"/>
            </a:pPr>
            <a:r>
              <a:rPr lang="en-GB" sz="1400" dirty="0"/>
              <a:t>Apply lateral reading to check an unfamiliar source</a:t>
            </a:r>
          </a:p>
          <a:p>
            <a:pPr marL="171450" lvl="0" indent="-171450" fontAlgn="base">
              <a:buFont typeface="Arial" panose="020B0604020202020204" pitchFamily="34" charset="0"/>
              <a:buChar char="•"/>
            </a:pPr>
            <a:r>
              <a:rPr lang="en-GB" sz="1400" dirty="0"/>
              <a:t>Analyse the ethics of AI-made persuasive content</a:t>
            </a:r>
          </a:p>
        </p:txBody>
      </p:sp>
      <p:sp>
        <p:nvSpPr>
          <p:cNvPr id="20" name="Text">
            <a:extLst>
              <a:ext uri="{FF2B5EF4-FFF2-40B4-BE49-F238E27FC236}">
                <a16:creationId xmlns:a16="http://schemas.microsoft.com/office/drawing/2014/main" id="{94185E85-BCF8-3A01-3328-04682502922A}"/>
              </a:ext>
            </a:extLst>
          </p:cNvPr>
          <p:cNvSpPr txBox="1"/>
          <p:nvPr/>
        </p:nvSpPr>
        <p:spPr>
          <a:xfrm>
            <a:off x="5594740" y="574822"/>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lang="en-US" sz="1400" b="1" kern="0" dirty="0">
                <a:solidFill>
                  <a:srgbClr val="F46340"/>
                </a:solidFill>
                <a:latin typeface="Aptos" panose="02110004020202020204"/>
                <a:ea typeface="Poppins"/>
                <a:cs typeface="Poppins"/>
                <a:sym typeface="Poppins"/>
              </a:rPr>
              <a:t>SUGGESTED LESSON SEQUENCE</a:t>
            </a:r>
            <a:endParaRPr kumimoji="0"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endParaRPr>
          </a:p>
        </p:txBody>
      </p:sp>
      <p:sp>
        <p:nvSpPr>
          <p:cNvPr id="21" name="Text">
            <a:extLst>
              <a:ext uri="{FF2B5EF4-FFF2-40B4-BE49-F238E27FC236}">
                <a16:creationId xmlns:a16="http://schemas.microsoft.com/office/drawing/2014/main" id="{3AA76D09-CD4B-2709-C889-A51F324D7FD1}"/>
              </a:ext>
            </a:extLst>
          </p:cNvPr>
          <p:cNvSpPr txBox="1"/>
          <p:nvPr/>
        </p:nvSpPr>
        <p:spPr>
          <a:xfrm>
            <a:off x="5594739" y="915937"/>
            <a:ext cx="5879303" cy="2431435"/>
          </a:xfrm>
          <a:prstGeom prst="rect">
            <a:avLst/>
          </a:prstGeom>
          <a:noFill/>
          <a:ln>
            <a:noFill/>
          </a:ln>
        </p:spPr>
        <p:txBody>
          <a:bodyPr spcFirstLastPara="1" wrap="square" lIns="0" tIns="0" rIns="0" bIns="0" anchor="t" anchorCtr="0">
            <a:spAutoFit/>
          </a:bodyPr>
          <a:lstStyle/>
          <a:p>
            <a:pPr fontAlgn="base"/>
            <a:r>
              <a:rPr lang="en-GB" sz="1300" dirty="0"/>
              <a:t>This runs as a 30 to 45 minute lesson. Each activity is optional and self-contained, so any can be adapted or set as follow-up work without breaking the story.</a:t>
            </a:r>
          </a:p>
          <a:p>
            <a:pPr fontAlgn="base"/>
            <a:endParaRPr lang="en-GB" sz="1300" dirty="0"/>
          </a:p>
          <a:p>
            <a:pPr marL="228600" indent="-228600" fontAlgn="base">
              <a:spcAft>
                <a:spcPts val="600"/>
              </a:spcAft>
              <a:buFont typeface="+mj-lt"/>
              <a:buAutoNum type="arabicPeriod"/>
            </a:pPr>
            <a:r>
              <a:rPr lang="en-GB" sz="1300" b="1" dirty="0"/>
              <a:t>Create a Campaign </a:t>
            </a:r>
            <a:r>
              <a:rPr lang="en-GB" sz="1300" dirty="0"/>
              <a:t>works well as homework. Students need time and an approved AI tool to make one piece of campaign content.</a:t>
            </a:r>
          </a:p>
          <a:p>
            <a:pPr marL="228600" indent="-228600" fontAlgn="base">
              <a:spcAft>
                <a:spcPts val="600"/>
              </a:spcAft>
              <a:buFont typeface="+mj-lt"/>
              <a:buAutoNum type="arabicPeriod"/>
            </a:pPr>
            <a:r>
              <a:rPr lang="en-GB" sz="1300" b="1" dirty="0"/>
              <a:t>Judge the Entries </a:t>
            </a:r>
            <a:r>
              <a:rPr lang="en-GB" sz="1300" dirty="0"/>
              <a:t>is better as a group discussion. The reveal of each entry's source and label lands more when students commit to a verdict first and then compare.</a:t>
            </a:r>
          </a:p>
          <a:p>
            <a:pPr marL="228600" indent="-228600" fontAlgn="base">
              <a:spcAft>
                <a:spcPts val="600"/>
              </a:spcAft>
              <a:buFont typeface="+mj-lt"/>
              <a:buAutoNum type="arabicPeriod"/>
            </a:pPr>
            <a:r>
              <a:rPr lang="en-GB" sz="1300" b="1" dirty="0"/>
              <a:t>Set the Ground Rules </a:t>
            </a:r>
            <a:r>
              <a:rPr lang="en-GB" sz="1300" dirty="0"/>
              <a:t>is better as a group discussion. Step three asks the class to agree on a shared set of rules and place them alongside the Classroom Agreement, which needs the whole group.</a:t>
            </a:r>
          </a:p>
        </p:txBody>
      </p:sp>
      <p:sp>
        <p:nvSpPr>
          <p:cNvPr id="22" name="Text">
            <a:extLst>
              <a:ext uri="{FF2B5EF4-FFF2-40B4-BE49-F238E27FC236}">
                <a16:creationId xmlns:a16="http://schemas.microsoft.com/office/drawing/2014/main" id="{947A0C76-CD6E-449C-F5ED-EFDE4179A3F6}"/>
              </a:ext>
            </a:extLst>
          </p:cNvPr>
          <p:cNvSpPr txBox="1"/>
          <p:nvPr/>
        </p:nvSpPr>
        <p:spPr>
          <a:xfrm>
            <a:off x="5594740" y="3537415"/>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lang="en-US" sz="1400" b="1" kern="0" dirty="0">
                <a:solidFill>
                  <a:srgbClr val="F46340"/>
                </a:solidFill>
                <a:latin typeface="Aptos" panose="02110004020202020204"/>
                <a:ea typeface="Poppins"/>
                <a:cs typeface="Poppins"/>
                <a:sym typeface="Poppins"/>
              </a:rPr>
              <a:t>DISCUSSION QUESTIONS</a:t>
            </a:r>
            <a:endParaRPr kumimoji="0"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endParaRPr>
          </a:p>
        </p:txBody>
      </p:sp>
      <p:sp>
        <p:nvSpPr>
          <p:cNvPr id="23" name="Text">
            <a:extLst>
              <a:ext uri="{FF2B5EF4-FFF2-40B4-BE49-F238E27FC236}">
                <a16:creationId xmlns:a16="http://schemas.microsoft.com/office/drawing/2014/main" id="{7D006863-CAD6-A0E8-042C-9CC22127A3CC}"/>
              </a:ext>
            </a:extLst>
          </p:cNvPr>
          <p:cNvSpPr txBox="1"/>
          <p:nvPr/>
        </p:nvSpPr>
        <p:spPr>
          <a:xfrm>
            <a:off x="5594739" y="3878530"/>
            <a:ext cx="6104200" cy="1908215"/>
          </a:xfrm>
          <a:prstGeom prst="rect">
            <a:avLst/>
          </a:prstGeom>
          <a:noFill/>
          <a:ln>
            <a:noFill/>
          </a:ln>
        </p:spPr>
        <p:txBody>
          <a:bodyPr spcFirstLastPara="1" wrap="square" lIns="0" tIns="0" rIns="0" bIns="0" anchor="t" anchorCtr="0">
            <a:spAutoFit/>
          </a:bodyPr>
          <a:lstStyle/>
          <a:p>
            <a:pPr marL="228600" indent="-228600" fontAlgn="base">
              <a:spcAft>
                <a:spcPts val="600"/>
              </a:spcAft>
              <a:buFont typeface="+mj-lt"/>
              <a:buAutoNum type="arabicPeriod"/>
            </a:pPr>
            <a:r>
              <a:rPr lang="en-GB" sz="1300" dirty="0"/>
              <a:t>Gina labelled her image as made with AI even though it cost her on the leaderboard. Why did that matter to her, and would you have done the same?</a:t>
            </a:r>
          </a:p>
          <a:p>
            <a:pPr marL="228600" indent="-228600" fontAlgn="base">
              <a:spcAft>
                <a:spcPts val="600"/>
              </a:spcAft>
              <a:buFont typeface="+mj-lt"/>
              <a:buAutoNum type="arabicPeriod"/>
            </a:pPr>
            <a:r>
              <a:rPr lang="en-GB" sz="1300" dirty="0"/>
              <a:t>Think of a time a big account or well-known person posted something that turned out to be misleading. What made people believe it?</a:t>
            </a:r>
          </a:p>
          <a:p>
            <a:pPr marL="228600" indent="-228600" fontAlgn="base">
              <a:spcAft>
                <a:spcPts val="600"/>
              </a:spcAft>
              <a:buFont typeface="+mj-lt"/>
              <a:buAutoNum type="arabicPeriod"/>
            </a:pPr>
            <a:r>
              <a:rPr lang="en-GB" sz="1300" dirty="0"/>
              <a:t>When AI content fools people, who carries the responsibility: the person who made it, the person who shared it, or the company that built the tool?</a:t>
            </a:r>
          </a:p>
          <a:p>
            <a:pPr marL="228600" indent="-228600" fontAlgn="base">
              <a:spcAft>
                <a:spcPts val="600"/>
              </a:spcAft>
              <a:buFont typeface="+mj-lt"/>
              <a:buAutoNum type="arabicPeriod"/>
            </a:pPr>
            <a:r>
              <a:rPr lang="en-GB" sz="1300" dirty="0"/>
              <a:t>If people can fabricate almost anything, what happens to the real stories that need to be believed?</a:t>
            </a:r>
          </a:p>
        </p:txBody>
      </p:sp>
    </p:spTree>
    <p:extLst>
      <p:ext uri="{BB962C8B-B14F-4D97-AF65-F5344CB8AC3E}">
        <p14:creationId xmlns:p14="http://schemas.microsoft.com/office/powerpoint/2010/main" val="2803156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87769-16EA-2EC8-87FF-CBBC8219A7C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6AAA4CA-E1D2-7FAC-7CAF-E0AF4A661C31}"/>
              </a:ext>
            </a:extLst>
          </p:cNvPr>
          <p:cNvSpPr txBox="1"/>
          <p:nvPr/>
        </p:nvSpPr>
        <p:spPr>
          <a:xfrm>
            <a:off x="585734" y="903287"/>
            <a:ext cx="304944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46340"/>
                </a:solidFill>
                <a:effectLst/>
                <a:uLnTx/>
                <a:uFillTx/>
                <a:latin typeface="Avenir Next Condensed" panose="020B0506020202020204" pitchFamily="34" charset="0"/>
                <a:ea typeface="+mn-ea"/>
                <a:cs typeface="Poppins" pitchFamily="2" charset="77"/>
              </a:rPr>
              <a:t>LESSON PLAN FOR SLIDES </a:t>
            </a:r>
            <a:r>
              <a:rPr lang="en-US" sz="1600" dirty="0">
                <a:solidFill>
                  <a:srgbClr val="F46340"/>
                </a:solidFill>
                <a:latin typeface="Avenir Next Condensed" panose="020B0506020202020204" pitchFamily="34" charset="0"/>
                <a:cs typeface="Poppins" pitchFamily="2" charset="77"/>
              </a:rPr>
              <a:t>18 to 32</a:t>
            </a:r>
            <a:endParaRPr kumimoji="0" lang="en-US" sz="1600" b="0" i="0" u="none" strike="noStrike" kern="1200" cap="none" spc="0" normalizeH="0" baseline="0" noProof="0" dirty="0">
              <a:ln>
                <a:noFill/>
              </a:ln>
              <a:solidFill>
                <a:srgbClr val="F46340"/>
              </a:solidFill>
              <a:effectLst/>
              <a:uLnTx/>
              <a:uFillTx/>
              <a:latin typeface="Avenir Next Condensed" panose="020B0506020202020204" pitchFamily="34" charset="0"/>
              <a:ea typeface="+mn-ea"/>
              <a:cs typeface="Poppins" pitchFamily="2" charset="77"/>
            </a:endParaRPr>
          </a:p>
        </p:txBody>
      </p:sp>
      <p:sp>
        <p:nvSpPr>
          <p:cNvPr id="4" name="Title 3">
            <a:extLst>
              <a:ext uri="{FF2B5EF4-FFF2-40B4-BE49-F238E27FC236}">
                <a16:creationId xmlns:a16="http://schemas.microsoft.com/office/drawing/2014/main" id="{7BBBDE4D-83A3-5214-133F-BBE65A5438BB}"/>
              </a:ext>
            </a:extLst>
          </p:cNvPr>
          <p:cNvSpPr txBox="1">
            <a:spLocks noGrp="1"/>
          </p:cNvSpPr>
          <p:nvPr>
            <p:ph type="title" idx="4294967295"/>
          </p:nvPr>
        </p:nvSpPr>
        <p:spPr>
          <a:xfrm>
            <a:off x="585736" y="1241842"/>
            <a:ext cx="4519664"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43945"/>
                </a:solidFill>
                <a:effectLst/>
                <a:uLnTx/>
                <a:uFillTx/>
                <a:latin typeface="Poppins" pitchFamily="2" charset="77"/>
                <a:ea typeface="+mn-ea"/>
                <a:cs typeface="Poppins" pitchFamily="2" charset="77"/>
              </a:rPr>
              <a:t>The Helpful Bot</a:t>
            </a:r>
          </a:p>
        </p:txBody>
      </p:sp>
      <p:grpSp>
        <p:nvGrpSpPr>
          <p:cNvPr id="2" name="Group 1">
            <a:extLst>
              <a:ext uri="{FF2B5EF4-FFF2-40B4-BE49-F238E27FC236}">
                <a16:creationId xmlns:a16="http://schemas.microsoft.com/office/drawing/2014/main" id="{F2133214-8414-E497-B2C5-BCF48CBEC8CA}"/>
              </a:ext>
              <a:ext uri="{C183D7F6-B498-43B3-948B-1728B52AA6E4}">
                <adec:decorative xmlns:adec="http://schemas.microsoft.com/office/drawing/2017/decorative" val="1"/>
              </a:ext>
            </a:extLst>
          </p:cNvPr>
          <p:cNvGrpSpPr/>
          <p:nvPr/>
        </p:nvGrpSpPr>
        <p:grpSpPr>
          <a:xfrm>
            <a:off x="-1089" y="395598"/>
            <a:ext cx="2303721" cy="369332"/>
            <a:chOff x="-1" y="381245"/>
            <a:chExt cx="2303721" cy="369332"/>
          </a:xfrm>
        </p:grpSpPr>
        <p:sp>
          <p:nvSpPr>
            <p:cNvPr id="3" name="Round Same-side Corner of Rectangle 2">
              <a:extLst>
                <a:ext uri="{FF2B5EF4-FFF2-40B4-BE49-F238E27FC236}">
                  <a16:creationId xmlns:a16="http://schemas.microsoft.com/office/drawing/2014/main" id="{B1336A64-F480-5644-F2AE-C4F1D4889B74}"/>
                </a:ext>
              </a:extLst>
            </p:cNvPr>
            <p:cNvSpPr/>
            <p:nvPr/>
          </p:nvSpPr>
          <p:spPr>
            <a:xfrm rot="5400000">
              <a:off x="967194" y="-585950"/>
              <a:ext cx="369332" cy="2303721"/>
            </a:xfrm>
            <a:prstGeom prst="round2SameRect">
              <a:avLst>
                <a:gd name="adj1" fmla="val 43940"/>
                <a:gd name="adj2" fmla="val 0"/>
              </a:avLst>
            </a:prstGeom>
            <a:solidFill>
              <a:srgbClr val="669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BA502A4-10CA-9D3D-E25F-42A2FDB7F73F}"/>
                </a:ext>
              </a:extLst>
            </p:cNvPr>
            <p:cNvSpPr txBox="1"/>
            <p:nvPr/>
          </p:nvSpPr>
          <p:spPr>
            <a:xfrm>
              <a:off x="586823" y="410328"/>
              <a:ext cx="1716897" cy="31186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GB" sz="1400" b="1" i="0" u="none" strike="noStrike" kern="1200" cap="none" spc="0" normalizeH="0" baseline="0" noProof="0" dirty="0">
                  <a:ln>
                    <a:noFill/>
                  </a:ln>
                  <a:solidFill>
                    <a:prstClr val="white"/>
                  </a:solidFill>
                  <a:effectLst/>
                  <a:uLnTx/>
                  <a:uFillTx/>
                  <a:latin typeface="Avenir Next Condensed" panose="020B0506020202020204" pitchFamily="34" charset="0"/>
                  <a:ea typeface="+mn-ea"/>
                  <a:cs typeface="Poppins" pitchFamily="2" charset="77"/>
                </a:rPr>
                <a:t>EDUCATOR’S GUIDE</a:t>
              </a:r>
            </a:p>
          </p:txBody>
        </p:sp>
      </p:grpSp>
      <p:sp>
        <p:nvSpPr>
          <p:cNvPr id="7" name="Text">
            <a:extLst>
              <a:ext uri="{FF2B5EF4-FFF2-40B4-BE49-F238E27FC236}">
                <a16:creationId xmlns:a16="http://schemas.microsoft.com/office/drawing/2014/main" id="{F4D7C810-0FD1-68C7-76CF-00F741B66B2B}"/>
              </a:ext>
            </a:extLst>
          </p:cNvPr>
          <p:cNvSpPr txBox="1"/>
          <p:nvPr/>
        </p:nvSpPr>
        <p:spPr>
          <a:xfrm>
            <a:off x="717940" y="1826526"/>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rPr>
              <a:t>SYNOPSIS</a:t>
            </a:r>
            <a:endParaRPr kumimoji="0"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endParaRPr>
          </a:p>
        </p:txBody>
      </p:sp>
      <p:sp>
        <p:nvSpPr>
          <p:cNvPr id="8" name="Text">
            <a:extLst>
              <a:ext uri="{FF2B5EF4-FFF2-40B4-BE49-F238E27FC236}">
                <a16:creationId xmlns:a16="http://schemas.microsoft.com/office/drawing/2014/main" id="{3D87D8A8-3964-1182-4C51-C6AA8B5A5271}"/>
              </a:ext>
            </a:extLst>
          </p:cNvPr>
          <p:cNvSpPr txBox="1"/>
          <p:nvPr/>
        </p:nvSpPr>
        <p:spPr>
          <a:xfrm>
            <a:off x="717940" y="2167641"/>
            <a:ext cx="4387460" cy="1600438"/>
          </a:xfrm>
          <a:prstGeom prst="rect">
            <a:avLst/>
          </a:prstGeom>
          <a:noFill/>
          <a:ln>
            <a:noFill/>
          </a:ln>
        </p:spPr>
        <p:txBody>
          <a:bodyPr spcFirstLastPara="1" wrap="square" lIns="0" tIns="0" rIns="0" bIns="0" anchor="t" anchorCtr="0">
            <a:spAutoFit/>
          </a:bodyPr>
          <a:lstStyle/>
          <a:p>
            <a:r>
              <a:rPr lang="en-GB" sz="1300" dirty="0"/>
              <a:t>Alex’s game has become so popular that he builds a friendly chatbot to help his players. However, he soon discovers a problem. The chatbot, Nova, answers every question instantly and confidently, even when it is wrong, inventing update dates, features, and a tournament that never happened. Alex works through what went wrong and rebuilds Nova to own up when it is unsure, stop asking for personal details, and stop passing itself off as anything other than an AI helper.</a:t>
            </a:r>
          </a:p>
        </p:txBody>
      </p:sp>
      <p:cxnSp>
        <p:nvCxnSpPr>
          <p:cNvPr id="11" name="Straight Connector 10">
            <a:extLst>
              <a:ext uri="{FF2B5EF4-FFF2-40B4-BE49-F238E27FC236}">
                <a16:creationId xmlns:a16="http://schemas.microsoft.com/office/drawing/2014/main" id="{AD2A9B5A-E9FF-1195-650B-87918D4B824B}"/>
              </a:ext>
              <a:ext uri="{C183D7F6-B498-43B3-948B-1728B52AA6E4}">
                <adec:decorative xmlns:adec="http://schemas.microsoft.com/office/drawing/2017/decorative" val="1"/>
              </a:ext>
            </a:extLst>
          </p:cNvPr>
          <p:cNvCxnSpPr>
            <a:cxnSpLocks/>
          </p:cNvCxnSpPr>
          <p:nvPr/>
        </p:nvCxnSpPr>
        <p:spPr>
          <a:xfrm>
            <a:off x="5346700" y="540460"/>
            <a:ext cx="0" cy="5238040"/>
          </a:xfrm>
          <a:prstGeom prst="line">
            <a:avLst/>
          </a:prstGeom>
          <a:ln w="28575">
            <a:solidFill>
              <a:srgbClr val="6BA5F4"/>
            </a:solidFill>
          </a:ln>
        </p:spPr>
        <p:style>
          <a:lnRef idx="2">
            <a:schemeClr val="accent1"/>
          </a:lnRef>
          <a:fillRef idx="0">
            <a:schemeClr val="accent1"/>
          </a:fillRef>
          <a:effectRef idx="1">
            <a:schemeClr val="accent1"/>
          </a:effectRef>
          <a:fontRef idx="minor">
            <a:schemeClr val="tx1"/>
          </a:fontRef>
        </p:style>
      </p:cxnSp>
      <p:sp>
        <p:nvSpPr>
          <p:cNvPr id="18" name="Text">
            <a:extLst>
              <a:ext uri="{FF2B5EF4-FFF2-40B4-BE49-F238E27FC236}">
                <a16:creationId xmlns:a16="http://schemas.microsoft.com/office/drawing/2014/main" id="{DD281C83-9817-5942-1992-597697C6B6A5}"/>
              </a:ext>
            </a:extLst>
          </p:cNvPr>
          <p:cNvSpPr txBox="1"/>
          <p:nvPr/>
        </p:nvSpPr>
        <p:spPr>
          <a:xfrm>
            <a:off x="717940" y="3847534"/>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kumimoji="0" lang="en-US"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rPr>
              <a:t>LEARNING OBJECTIVES</a:t>
            </a:r>
            <a:endParaRPr kumimoji="0"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endParaRPr>
          </a:p>
        </p:txBody>
      </p:sp>
      <p:sp>
        <p:nvSpPr>
          <p:cNvPr id="19" name="Text">
            <a:extLst>
              <a:ext uri="{FF2B5EF4-FFF2-40B4-BE49-F238E27FC236}">
                <a16:creationId xmlns:a16="http://schemas.microsoft.com/office/drawing/2014/main" id="{16D9E7E1-3004-425F-2DF9-72F6726BC1CD}"/>
              </a:ext>
            </a:extLst>
          </p:cNvPr>
          <p:cNvSpPr txBox="1"/>
          <p:nvPr/>
        </p:nvSpPr>
        <p:spPr>
          <a:xfrm>
            <a:off x="717940" y="4188649"/>
            <a:ext cx="4387460" cy="1677382"/>
          </a:xfrm>
          <a:prstGeom prst="rect">
            <a:avLst/>
          </a:prstGeom>
          <a:noFill/>
          <a:ln>
            <a:noFill/>
          </a:ln>
        </p:spPr>
        <p:txBody>
          <a:bodyPr spcFirstLastPara="1" wrap="square" lIns="0" tIns="0" rIns="0" bIns="0" anchor="t" anchorCtr="0">
            <a:spAutoFit/>
          </a:bodyPr>
          <a:lstStyle/>
          <a:p>
            <a:pPr>
              <a:spcAft>
                <a:spcPts val="600"/>
              </a:spcAft>
            </a:pPr>
            <a:r>
              <a:rPr lang="en-GB" sz="1300" dirty="0"/>
              <a:t>By the end of this lesson, students will be able to:</a:t>
            </a:r>
          </a:p>
          <a:p>
            <a:pPr marL="171450" lvl="0" indent="-171450" fontAlgn="base">
              <a:buFont typeface="Arial" panose="020B0604020202020204" pitchFamily="34" charset="0"/>
              <a:buChar char="•"/>
            </a:pPr>
            <a:r>
              <a:rPr lang="en-GB" sz="1300" dirty="0"/>
              <a:t>Explain why an AI tool can state false information with confidence, using the idea of predicting the next word and the difference between fabrication and lying.</a:t>
            </a:r>
          </a:p>
          <a:p>
            <a:pPr marL="171450" lvl="0" indent="-171450" fontAlgn="base">
              <a:buFont typeface="Arial" panose="020B0604020202020204" pitchFamily="34" charset="0"/>
              <a:buChar char="•"/>
            </a:pPr>
            <a:r>
              <a:rPr lang="en-GB" sz="1300" dirty="0"/>
              <a:t>Fact-check an AI output by tracing its claims to reliable sources.</a:t>
            </a:r>
          </a:p>
          <a:p>
            <a:pPr marL="171450" lvl="0" indent="-171450" fontAlgn="base">
              <a:buFont typeface="Arial" panose="020B0604020202020204" pitchFamily="34" charset="0"/>
              <a:buChar char="•"/>
            </a:pPr>
            <a:r>
              <a:rPr lang="en-GB" sz="1300" dirty="0"/>
              <a:t>Recognise that a chat with an AI is not private, and identify the personal information worth protecting.</a:t>
            </a:r>
          </a:p>
        </p:txBody>
      </p:sp>
      <p:sp>
        <p:nvSpPr>
          <p:cNvPr id="20" name="Text">
            <a:extLst>
              <a:ext uri="{FF2B5EF4-FFF2-40B4-BE49-F238E27FC236}">
                <a16:creationId xmlns:a16="http://schemas.microsoft.com/office/drawing/2014/main" id="{902D127D-36A8-4ABF-9D12-D56699F8FB06}"/>
              </a:ext>
            </a:extLst>
          </p:cNvPr>
          <p:cNvSpPr txBox="1"/>
          <p:nvPr/>
        </p:nvSpPr>
        <p:spPr>
          <a:xfrm>
            <a:off x="5594740" y="574822"/>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lang="en-US" sz="1400" b="1" kern="0" dirty="0">
                <a:solidFill>
                  <a:srgbClr val="F46340"/>
                </a:solidFill>
                <a:latin typeface="Aptos" panose="02110004020202020204"/>
                <a:ea typeface="Poppins"/>
                <a:cs typeface="Poppins"/>
                <a:sym typeface="Poppins"/>
              </a:rPr>
              <a:t>SUGGESTED LESSON SEQUENCE</a:t>
            </a:r>
            <a:endParaRPr kumimoji="0"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endParaRPr>
          </a:p>
        </p:txBody>
      </p:sp>
      <p:sp>
        <p:nvSpPr>
          <p:cNvPr id="21" name="Text">
            <a:extLst>
              <a:ext uri="{FF2B5EF4-FFF2-40B4-BE49-F238E27FC236}">
                <a16:creationId xmlns:a16="http://schemas.microsoft.com/office/drawing/2014/main" id="{C5EEFEFC-5ED1-3067-473B-33290E00B4D3}"/>
              </a:ext>
            </a:extLst>
          </p:cNvPr>
          <p:cNvSpPr txBox="1"/>
          <p:nvPr/>
        </p:nvSpPr>
        <p:spPr>
          <a:xfrm>
            <a:off x="5594739" y="915937"/>
            <a:ext cx="5879303" cy="2431435"/>
          </a:xfrm>
          <a:prstGeom prst="rect">
            <a:avLst/>
          </a:prstGeom>
          <a:noFill/>
          <a:ln>
            <a:noFill/>
          </a:ln>
        </p:spPr>
        <p:txBody>
          <a:bodyPr spcFirstLastPara="1" wrap="square" lIns="0" tIns="0" rIns="0" bIns="0" anchor="t" anchorCtr="0">
            <a:spAutoFit/>
          </a:bodyPr>
          <a:lstStyle/>
          <a:p>
            <a:pPr fontAlgn="base"/>
            <a:r>
              <a:rPr lang="en-GB" sz="1300" dirty="0"/>
              <a:t>This runs as a 30 to 45 minute lesson. Each activity is optional and self-contained, so any can be adapted or set as follow-up work without breaking the story.</a:t>
            </a:r>
          </a:p>
          <a:p>
            <a:pPr fontAlgn="base"/>
            <a:endParaRPr lang="en-GB" sz="1300" dirty="0"/>
          </a:p>
          <a:p>
            <a:pPr marL="228600" indent="-228600" fontAlgn="base">
              <a:spcAft>
                <a:spcPts val="600"/>
              </a:spcAft>
              <a:buFont typeface="+mj-lt"/>
              <a:buAutoNum type="arabicPeriod"/>
            </a:pPr>
            <a:r>
              <a:rPr lang="en-GB" sz="1300" b="1" dirty="0"/>
              <a:t>Think Like a Bot </a:t>
            </a:r>
            <a:r>
              <a:rPr lang="en-GB" sz="1300" dirty="0"/>
              <a:t>is better as a group activity. The point comes through in the class debrief, when students compare answers and see that Round 2 produced believable guesses with nothing real behind them.</a:t>
            </a:r>
          </a:p>
          <a:p>
            <a:pPr marL="228600" indent="-228600" fontAlgn="base">
              <a:spcAft>
                <a:spcPts val="600"/>
              </a:spcAft>
              <a:buFont typeface="+mj-lt"/>
              <a:buAutoNum type="arabicPeriod"/>
            </a:pPr>
            <a:r>
              <a:rPr lang="en-GB" sz="1300" b="1" dirty="0"/>
              <a:t>The Grey Areas </a:t>
            </a:r>
            <a:r>
              <a:rPr lang="en-GB" sz="1300" dirty="0"/>
              <a:t>is better as a group discussion. Students place the six behaviours, then compare with a partner and defend their reasoning, which is where the thinking happens.</a:t>
            </a:r>
          </a:p>
          <a:p>
            <a:pPr marL="228600" indent="-228600" fontAlgn="base">
              <a:spcAft>
                <a:spcPts val="600"/>
              </a:spcAft>
              <a:buFont typeface="+mj-lt"/>
              <a:buAutoNum type="arabicPeriod"/>
            </a:pPr>
            <a:r>
              <a:rPr lang="en-GB" sz="1300" b="1" dirty="0"/>
              <a:t>Be a Super Fact-Checker </a:t>
            </a:r>
            <a:r>
              <a:rPr lang="en-GB" sz="1300" dirty="0"/>
              <a:t>works well as homework. It needs an approved AI tool and time to trace each claim.</a:t>
            </a:r>
          </a:p>
        </p:txBody>
      </p:sp>
      <p:sp>
        <p:nvSpPr>
          <p:cNvPr id="22" name="Text">
            <a:extLst>
              <a:ext uri="{FF2B5EF4-FFF2-40B4-BE49-F238E27FC236}">
                <a16:creationId xmlns:a16="http://schemas.microsoft.com/office/drawing/2014/main" id="{BA4860E4-DB62-1186-CA22-6106A264E489}"/>
              </a:ext>
            </a:extLst>
          </p:cNvPr>
          <p:cNvSpPr txBox="1"/>
          <p:nvPr/>
        </p:nvSpPr>
        <p:spPr>
          <a:xfrm>
            <a:off x="5594740" y="3537415"/>
            <a:ext cx="3053025" cy="30162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40000"/>
              </a:lnSpc>
              <a:spcBef>
                <a:spcPts val="0"/>
              </a:spcBef>
              <a:spcAft>
                <a:spcPts val="0"/>
              </a:spcAft>
              <a:buClr>
                <a:srgbClr val="000000"/>
              </a:buClr>
              <a:buSzPts val="1400"/>
              <a:buFont typeface="Arial"/>
              <a:buNone/>
              <a:tabLst/>
              <a:defRPr/>
            </a:pPr>
            <a:r>
              <a:rPr lang="en-US" sz="1400" b="1" kern="0" dirty="0">
                <a:solidFill>
                  <a:srgbClr val="F46340"/>
                </a:solidFill>
                <a:latin typeface="Aptos" panose="02110004020202020204"/>
                <a:ea typeface="Poppins"/>
                <a:cs typeface="Poppins"/>
                <a:sym typeface="Poppins"/>
              </a:rPr>
              <a:t>DISCUSSION QUESTIONS</a:t>
            </a:r>
            <a:endParaRPr kumimoji="0" sz="1400" b="1" i="0" u="none" strike="noStrike" kern="0" cap="none" spc="0" normalizeH="0" baseline="0" noProof="0" dirty="0">
              <a:ln>
                <a:noFill/>
              </a:ln>
              <a:solidFill>
                <a:srgbClr val="F46340"/>
              </a:solidFill>
              <a:effectLst/>
              <a:uLnTx/>
              <a:uFillTx/>
              <a:latin typeface="Aptos" panose="02110004020202020204"/>
              <a:ea typeface="Poppins"/>
              <a:cs typeface="Poppins"/>
              <a:sym typeface="Poppins"/>
            </a:endParaRPr>
          </a:p>
        </p:txBody>
      </p:sp>
      <p:sp>
        <p:nvSpPr>
          <p:cNvPr id="23" name="Text">
            <a:extLst>
              <a:ext uri="{FF2B5EF4-FFF2-40B4-BE49-F238E27FC236}">
                <a16:creationId xmlns:a16="http://schemas.microsoft.com/office/drawing/2014/main" id="{83C16938-D584-D214-EA64-4D20B5F1E39C}"/>
              </a:ext>
            </a:extLst>
          </p:cNvPr>
          <p:cNvSpPr txBox="1"/>
          <p:nvPr/>
        </p:nvSpPr>
        <p:spPr>
          <a:xfrm>
            <a:off x="5594739" y="3878530"/>
            <a:ext cx="6104200" cy="1908215"/>
          </a:xfrm>
          <a:prstGeom prst="rect">
            <a:avLst/>
          </a:prstGeom>
          <a:noFill/>
          <a:ln>
            <a:noFill/>
          </a:ln>
        </p:spPr>
        <p:txBody>
          <a:bodyPr spcFirstLastPara="1" wrap="square" lIns="0" tIns="0" rIns="0" bIns="0" anchor="t" anchorCtr="0">
            <a:spAutoFit/>
          </a:bodyPr>
          <a:lstStyle/>
          <a:p>
            <a:pPr marL="228600" lvl="0" indent="-228600" fontAlgn="base">
              <a:spcAft>
                <a:spcPts val="600"/>
              </a:spcAft>
              <a:buFont typeface="+mj-lt"/>
              <a:buAutoNum type="arabicPeriod"/>
            </a:pPr>
            <a:r>
              <a:rPr lang="en-GB" sz="1300" dirty="0"/>
              <a:t>It is not realistic to check everything an AI tells you. How do you decide what is worth checking before you act on it?</a:t>
            </a:r>
          </a:p>
          <a:p>
            <a:pPr marL="228600" lvl="0" indent="-228600" fontAlgn="base">
              <a:spcAft>
                <a:spcPts val="600"/>
              </a:spcAft>
              <a:buFont typeface="+mj-lt"/>
              <a:buAutoNum type="arabicPeriod"/>
            </a:pPr>
            <a:r>
              <a:rPr lang="en-GB" sz="1300" dirty="0"/>
              <a:t>If you act on something an AI got wrong, what part of that is on the AI, and what part is on you?</a:t>
            </a:r>
          </a:p>
          <a:p>
            <a:pPr marL="228600" lvl="0" indent="-228600" fontAlgn="base">
              <a:spcAft>
                <a:spcPts val="600"/>
              </a:spcAft>
              <a:buFont typeface="+mj-lt"/>
              <a:buAutoNum type="arabicPeriod"/>
            </a:pPr>
            <a:r>
              <a:rPr lang="en-GB" sz="1300" dirty="0"/>
              <a:t>Players shared personal details with Nova because it felt friendly and official. What made that feel safe, and was it truly safe?</a:t>
            </a:r>
          </a:p>
          <a:p>
            <a:pPr marL="228600" lvl="0" indent="-228600" fontAlgn="base">
              <a:spcAft>
                <a:spcPts val="600"/>
              </a:spcAft>
              <a:buFont typeface="+mj-lt"/>
              <a:buAutoNum type="arabicPeriod"/>
            </a:pPr>
            <a:r>
              <a:rPr lang="en-GB" sz="1300" dirty="0"/>
              <a:t>Looking at the six things Nova does, which sat in the grey area for you, and what tipped it one way or the other?</a:t>
            </a:r>
          </a:p>
        </p:txBody>
      </p:sp>
    </p:spTree>
    <p:extLst>
      <p:ext uri="{BB962C8B-B14F-4D97-AF65-F5344CB8AC3E}">
        <p14:creationId xmlns:p14="http://schemas.microsoft.com/office/powerpoint/2010/main" val="3824745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8" name="Title 37">
            <a:extLst>
              <a:ext uri="{FF2B5EF4-FFF2-40B4-BE49-F238E27FC236}">
                <a16:creationId xmlns:a16="http://schemas.microsoft.com/office/drawing/2014/main" id="{97238837-614B-DC5E-EE1D-992EBAC49A90}"/>
              </a:ext>
            </a:extLst>
          </p:cNvPr>
          <p:cNvSpPr txBox="1">
            <a:spLocks noGrp="1"/>
          </p:cNvSpPr>
          <p:nvPr>
            <p:ph type="title" idx="4294967295"/>
          </p:nvPr>
        </p:nvSpPr>
        <p:spPr>
          <a:xfrm>
            <a:off x="630018" y="873605"/>
            <a:ext cx="3138418"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GINA’S MISSION</a:t>
            </a:r>
          </a:p>
        </p:txBody>
      </p:sp>
      <p:sp>
        <p:nvSpPr>
          <p:cNvPr id="37" name="TextBox 36">
            <a:extLst>
              <a:ext uri="{FF2B5EF4-FFF2-40B4-BE49-F238E27FC236}">
                <a16:creationId xmlns:a16="http://schemas.microsoft.com/office/drawing/2014/main" id="{5A001F13-F5F4-CD99-32DB-5F773E475431}"/>
              </a:ext>
            </a:extLst>
          </p:cNvPr>
          <p:cNvSpPr txBox="1"/>
          <p:nvPr/>
        </p:nvSpPr>
        <p:spPr>
          <a:xfrm>
            <a:off x="620538" y="3438152"/>
            <a:ext cx="1138989" cy="707886"/>
          </a:xfrm>
          <a:prstGeom prst="rect">
            <a:avLst/>
          </a:prstGeom>
          <a:noFill/>
        </p:spPr>
        <p:txBody>
          <a:bodyPr wrap="square" rtlCol="0">
            <a:spAutoFit/>
          </a:bodyPr>
          <a:lstStyle/>
          <a:p>
            <a:r>
              <a:rPr lang="en-US" sz="4000" dirty="0">
                <a:solidFill>
                  <a:schemeClr val="bg1"/>
                </a:solidFill>
                <a:latin typeface="Poppins" pitchFamily="2" charset="77"/>
                <a:cs typeface="Poppins" pitchFamily="2" charset="77"/>
              </a:rPr>
              <a:t>The</a:t>
            </a:r>
          </a:p>
        </p:txBody>
      </p:sp>
      <p:sp>
        <p:nvSpPr>
          <p:cNvPr id="36" name="TextBox 35">
            <a:extLst>
              <a:ext uri="{FF2B5EF4-FFF2-40B4-BE49-F238E27FC236}">
                <a16:creationId xmlns:a16="http://schemas.microsoft.com/office/drawing/2014/main" id="{785F6B48-90C2-A961-5D3C-0AEF0CE31571}"/>
              </a:ext>
            </a:extLst>
          </p:cNvPr>
          <p:cNvSpPr txBox="1"/>
          <p:nvPr/>
        </p:nvSpPr>
        <p:spPr>
          <a:xfrm>
            <a:off x="1704107" y="3149994"/>
            <a:ext cx="5946516" cy="1508105"/>
          </a:xfrm>
          <a:prstGeom prst="rect">
            <a:avLst/>
          </a:prstGeom>
          <a:noFill/>
        </p:spPr>
        <p:txBody>
          <a:bodyPr wrap="square" rtlCol="0">
            <a:spAutoFit/>
          </a:bodyPr>
          <a:lstStyle/>
          <a:p>
            <a:r>
              <a:rPr lang="en-US" sz="9200" b="1" dirty="0">
                <a:solidFill>
                  <a:schemeClr val="bg1"/>
                </a:solidFill>
                <a:latin typeface="Poppins" pitchFamily="2" charset="77"/>
                <a:cs typeface="Poppins" pitchFamily="2" charset="77"/>
              </a:rPr>
              <a:t>Climate</a:t>
            </a:r>
          </a:p>
        </p:txBody>
      </p:sp>
      <p:sp>
        <p:nvSpPr>
          <p:cNvPr id="35" name="TextBox 34">
            <a:extLst>
              <a:ext uri="{FF2B5EF4-FFF2-40B4-BE49-F238E27FC236}">
                <a16:creationId xmlns:a16="http://schemas.microsoft.com/office/drawing/2014/main" id="{70D44FE4-9FEA-2806-B867-A7641E261769}"/>
              </a:ext>
            </a:extLst>
          </p:cNvPr>
          <p:cNvSpPr txBox="1"/>
          <p:nvPr/>
        </p:nvSpPr>
        <p:spPr>
          <a:xfrm>
            <a:off x="1759527" y="4096408"/>
            <a:ext cx="7830734" cy="1508105"/>
          </a:xfrm>
          <a:prstGeom prst="rect">
            <a:avLst/>
          </a:prstGeom>
          <a:noFill/>
        </p:spPr>
        <p:txBody>
          <a:bodyPr wrap="square" rtlCol="0">
            <a:spAutoFit/>
          </a:bodyPr>
          <a:lstStyle/>
          <a:p>
            <a:r>
              <a:rPr lang="en-US" sz="9200" b="1" dirty="0">
                <a:solidFill>
                  <a:schemeClr val="bg1"/>
                </a:solidFill>
                <a:latin typeface="Poppins" pitchFamily="2" charset="77"/>
                <a:cs typeface="Poppins" pitchFamily="2" charset="77"/>
              </a:rPr>
              <a:t>Campaign</a:t>
            </a:r>
          </a:p>
        </p:txBody>
      </p:sp>
      <p:sp>
        <p:nvSpPr>
          <p:cNvPr id="2" name="TextBox 1">
            <a:extLst>
              <a:ext uri="{FF2B5EF4-FFF2-40B4-BE49-F238E27FC236}">
                <a16:creationId xmlns:a16="http://schemas.microsoft.com/office/drawing/2014/main" id="{B0F5FDE3-D39E-D20B-F5DB-7B049BA08363}"/>
              </a:ext>
            </a:extLst>
          </p:cNvPr>
          <p:cNvSpPr txBox="1"/>
          <p:nvPr/>
        </p:nvSpPr>
        <p:spPr>
          <a:xfrm>
            <a:off x="1928084" y="5485760"/>
            <a:ext cx="5920470" cy="369332"/>
          </a:xfrm>
          <a:prstGeom prst="rect">
            <a:avLst/>
          </a:prstGeom>
          <a:noFill/>
        </p:spPr>
        <p:txBody>
          <a:bodyPr wrap="square" rtlCol="0">
            <a:spAutoFit/>
          </a:bodyPr>
          <a:lstStyle/>
          <a:p>
            <a:r>
              <a:rPr lang="en-GB" dirty="0">
                <a:solidFill>
                  <a:schemeClr val="bg1"/>
                </a:solidFill>
              </a:rPr>
              <a:t>The cause is real. But is everything about it true?</a:t>
            </a:r>
            <a:endParaRPr lang="en-US" dirty="0">
              <a:solidFill>
                <a:schemeClr val="bg1"/>
              </a:solidFill>
            </a:endParaRPr>
          </a:p>
        </p:txBody>
      </p:sp>
    </p:spTree>
    <p:extLst>
      <p:ext uri="{BB962C8B-B14F-4D97-AF65-F5344CB8AC3E}">
        <p14:creationId xmlns:p14="http://schemas.microsoft.com/office/powerpoint/2010/main" val="2259771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264D2"/>
        </a:solidFill>
        <a:effectLst/>
      </p:bgPr>
    </p:bg>
    <p:spTree>
      <p:nvGrpSpPr>
        <p:cNvPr id="1" name="">
          <a:extLst>
            <a:ext uri="{FF2B5EF4-FFF2-40B4-BE49-F238E27FC236}">
              <a16:creationId xmlns:a16="http://schemas.microsoft.com/office/drawing/2014/main" id="{FB422D53-6E12-33A0-591A-71F5439A28F4}"/>
            </a:ext>
          </a:extLst>
        </p:cNvPr>
        <p:cNvGrpSpPr/>
        <p:nvPr/>
      </p:nvGrpSpPr>
      <p:grpSpPr>
        <a:xfrm>
          <a:off x="0" y="0"/>
          <a:ext cx="0" cy="0"/>
          <a:chOff x="0" y="0"/>
          <a:chExt cx="0" cy="0"/>
        </a:xfrm>
      </p:grpSpPr>
      <p:pic>
        <p:nvPicPr>
          <p:cNvPr id="23" name="Picture 22" descr="Illustration of a phone screen">
            <a:extLst>
              <a:ext uri="{FF2B5EF4-FFF2-40B4-BE49-F238E27FC236}">
                <a16:creationId xmlns:a16="http://schemas.microsoft.com/office/drawing/2014/main" id="{FC2410F3-0484-784A-0AD5-087206ED128A}"/>
              </a:ext>
            </a:extLst>
          </p:cNvPr>
          <p:cNvPicPr>
            <a:picLocks noChangeAspect="1"/>
          </p:cNvPicPr>
          <p:nvPr/>
        </p:nvPicPr>
        <p:blipFill>
          <a:blip r:embed="rId3"/>
          <a:stretch>
            <a:fillRect/>
          </a:stretch>
        </p:blipFill>
        <p:spPr>
          <a:xfrm>
            <a:off x="1486713" y="101720"/>
            <a:ext cx="3410048" cy="6654558"/>
          </a:xfrm>
          <a:prstGeom prst="rect">
            <a:avLst/>
          </a:prstGeom>
        </p:spPr>
      </p:pic>
      <p:sp>
        <p:nvSpPr>
          <p:cNvPr id="6" name="TextBox 5">
            <a:extLst>
              <a:ext uri="{FF2B5EF4-FFF2-40B4-BE49-F238E27FC236}">
                <a16:creationId xmlns:a16="http://schemas.microsoft.com/office/drawing/2014/main" id="{303AA0EB-AB86-0FE9-A37F-44BE1F508DC7}"/>
              </a:ext>
            </a:extLst>
          </p:cNvPr>
          <p:cNvSpPr txBox="1"/>
          <p:nvPr/>
        </p:nvSpPr>
        <p:spPr>
          <a:xfrm>
            <a:off x="6324738" y="1661838"/>
            <a:ext cx="1330512" cy="817531"/>
          </a:xfrm>
          <a:prstGeom prst="rect">
            <a:avLst/>
          </a:prstGeom>
          <a:noFill/>
        </p:spPr>
        <p:txBody>
          <a:bodyPr wrap="square" rtlCol="0">
            <a:spAutoFit/>
          </a:bodyPr>
          <a:lstStyle/>
          <a:p>
            <a:pPr rtl="0">
              <a:lnSpc>
                <a:spcPts val="6080"/>
              </a:lnSpc>
              <a:spcBef>
                <a:spcPts val="0"/>
              </a:spcBef>
              <a:spcAft>
                <a:spcPts val="0"/>
              </a:spcAft>
            </a:pPr>
            <a:r>
              <a:rPr lang="en-ID" sz="3600" i="1" u="none" strike="noStrike" dirty="0">
                <a:solidFill>
                  <a:schemeClr val="bg1"/>
                </a:solidFill>
                <a:effectLst/>
                <a:latin typeface="Poppins Light" pitchFamily="2" charset="77"/>
                <a:cs typeface="Poppins Light" pitchFamily="2" charset="77"/>
              </a:rPr>
              <a:t>The</a:t>
            </a:r>
            <a:endParaRPr lang="en-ID" sz="3600" b="1" dirty="0">
              <a:solidFill>
                <a:schemeClr val="bg1"/>
              </a:solidFill>
              <a:effectLst/>
              <a:latin typeface="Poppins" pitchFamily="2" charset="77"/>
              <a:cs typeface="Poppins" pitchFamily="2" charset="77"/>
            </a:endParaRPr>
          </a:p>
        </p:txBody>
      </p:sp>
      <p:sp>
        <p:nvSpPr>
          <p:cNvPr id="5" name="Title 4">
            <a:extLst>
              <a:ext uri="{FF2B5EF4-FFF2-40B4-BE49-F238E27FC236}">
                <a16:creationId xmlns:a16="http://schemas.microsoft.com/office/drawing/2014/main" id="{C2E2CFE1-F9F5-A812-DB85-D1D6A0E0D310}"/>
              </a:ext>
            </a:extLst>
          </p:cNvPr>
          <p:cNvSpPr txBox="1">
            <a:spLocks noGrp="1"/>
          </p:cNvSpPr>
          <p:nvPr>
            <p:ph type="title" idx="4294967295"/>
          </p:nvPr>
        </p:nvSpPr>
        <p:spPr>
          <a:xfrm>
            <a:off x="7310993" y="1661838"/>
            <a:ext cx="3817100" cy="848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en-ID" sz="44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rPr>
              <a:t>Challenge</a:t>
            </a:r>
          </a:p>
        </p:txBody>
      </p:sp>
      <p:sp>
        <p:nvSpPr>
          <p:cNvPr id="4" name="TextBox 3">
            <a:extLst>
              <a:ext uri="{FF2B5EF4-FFF2-40B4-BE49-F238E27FC236}">
                <a16:creationId xmlns:a16="http://schemas.microsoft.com/office/drawing/2014/main" id="{5CBD14D0-4582-DB3A-63E6-A5FA985AFF88}"/>
              </a:ext>
            </a:extLst>
          </p:cNvPr>
          <p:cNvSpPr txBox="1"/>
          <p:nvPr/>
        </p:nvSpPr>
        <p:spPr>
          <a:xfrm>
            <a:off x="6324739" y="2827005"/>
            <a:ext cx="4671382" cy="2585323"/>
          </a:xfrm>
          <a:prstGeom prst="rect">
            <a:avLst/>
          </a:prstGeom>
          <a:noFill/>
        </p:spPr>
        <p:txBody>
          <a:bodyPr wrap="square" rtlCol="0">
            <a:spAutoFit/>
          </a:bodyPr>
          <a:lstStyle/>
          <a:p>
            <a:r>
              <a:rPr lang="en-GB" dirty="0">
                <a:solidFill>
                  <a:schemeClr val="bg1"/>
                </a:solidFill>
              </a:rPr>
              <a:t>Gina's an advocate at heart. She's always believed the right post can make people stop, care, and act. She's been learning to create with AI, looking for a real way to use it for the cause she loves. </a:t>
            </a:r>
          </a:p>
          <a:p>
            <a:endParaRPr lang="en-GB" dirty="0">
              <a:solidFill>
                <a:schemeClr val="bg1"/>
              </a:solidFill>
            </a:endParaRPr>
          </a:p>
          <a:p>
            <a:r>
              <a:rPr lang="en-GB" dirty="0">
                <a:solidFill>
                  <a:schemeClr val="bg1"/>
                </a:solidFill>
              </a:rPr>
              <a:t>So when this challenge lands on her feed one evening, she’s immediately filled with excitement and inspiration. </a:t>
            </a:r>
            <a:endParaRPr lang="en-US" dirty="0">
              <a:solidFill>
                <a:schemeClr val="bg1"/>
              </a:solidFill>
            </a:endParaRPr>
          </a:p>
        </p:txBody>
      </p:sp>
      <p:sp>
        <p:nvSpPr>
          <p:cNvPr id="7" name="Rounded Rectangle 6" descr="A social media post detailing the Make a Difference Challenge">
            <a:extLst>
              <a:ext uri="{FF2B5EF4-FFF2-40B4-BE49-F238E27FC236}">
                <a16:creationId xmlns:a16="http://schemas.microsoft.com/office/drawing/2014/main" id="{79F9F41E-DC6C-591F-BFD9-A4A4A328D82D}"/>
              </a:ext>
            </a:extLst>
          </p:cNvPr>
          <p:cNvSpPr/>
          <p:nvPr/>
        </p:nvSpPr>
        <p:spPr>
          <a:xfrm>
            <a:off x="1063907" y="760039"/>
            <a:ext cx="4263228" cy="5337921"/>
          </a:xfrm>
          <a:prstGeom prst="roundRect">
            <a:avLst>
              <a:gd name="adj" fmla="val 4988"/>
            </a:avLst>
          </a:prstGeom>
          <a:solidFill>
            <a:schemeClr val="bg1"/>
          </a:solidFill>
          <a:ln>
            <a:noFill/>
          </a:ln>
          <a:effectLst>
            <a:outerShdw blurRad="50800" dist="38100" dir="5400000" sx="100733" sy="100733" algn="t"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descr="Social media profile icon of a flag">
            <a:extLst>
              <a:ext uri="{FF2B5EF4-FFF2-40B4-BE49-F238E27FC236}">
                <a16:creationId xmlns:a16="http://schemas.microsoft.com/office/drawing/2014/main" id="{6A1FBA20-7EC4-A3FC-C5B3-814A987CD1C3}"/>
              </a:ext>
            </a:extLst>
          </p:cNvPr>
          <p:cNvSpPr/>
          <p:nvPr/>
        </p:nvSpPr>
        <p:spPr>
          <a:xfrm>
            <a:off x="1326026" y="1056620"/>
            <a:ext cx="572296" cy="572296"/>
          </a:xfrm>
          <a:prstGeom prst="ellipse">
            <a:avLst/>
          </a:prstGeom>
          <a:gradFill flip="none" rotWithShape="1">
            <a:gsLst>
              <a:gs pos="0">
                <a:schemeClr val="accent1">
                  <a:lumMod val="5000"/>
                  <a:lumOff val="95000"/>
                </a:schemeClr>
              </a:gs>
              <a:gs pos="43000">
                <a:srgbClr val="FFC450"/>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F3280E00-AC5F-A3D2-1E53-6A9A237D8B85}"/>
              </a:ext>
            </a:extLst>
          </p:cNvPr>
          <p:cNvSpPr txBox="1"/>
          <p:nvPr/>
        </p:nvSpPr>
        <p:spPr>
          <a:xfrm>
            <a:off x="1917568" y="1179241"/>
            <a:ext cx="2518240" cy="345929"/>
          </a:xfrm>
          <a:prstGeom prst="rect">
            <a:avLst/>
          </a:prstGeom>
          <a:noFill/>
        </p:spPr>
        <p:txBody>
          <a:bodyPr wrap="square" rtlCol="0">
            <a:spAutoFit/>
          </a:bodyPr>
          <a:lstStyle/>
          <a:p>
            <a:r>
              <a:rPr lang="en-US" sz="1600" dirty="0">
                <a:latin typeface="+mj-lt"/>
                <a:cs typeface="Poppins" pitchFamily="2" charset="77"/>
              </a:rPr>
              <a:t>@</a:t>
            </a:r>
            <a:r>
              <a:rPr lang="en-US" sz="1600" b="1" dirty="0" err="1">
                <a:latin typeface="+mj-lt"/>
                <a:cs typeface="Poppins SemiBold" pitchFamily="2" charset="77"/>
              </a:rPr>
              <a:t>OfficialChallenge</a:t>
            </a:r>
            <a:endParaRPr lang="en-US" sz="1600" b="1" dirty="0">
              <a:latin typeface="+mj-lt"/>
              <a:cs typeface="Poppins SemiBold" pitchFamily="2" charset="77"/>
            </a:endParaRPr>
          </a:p>
        </p:txBody>
      </p:sp>
      <p:pic>
        <p:nvPicPr>
          <p:cNvPr id="15" name="Picture 14" descr="Blue checkmark for a verified social media profile">
            <a:extLst>
              <a:ext uri="{FF2B5EF4-FFF2-40B4-BE49-F238E27FC236}">
                <a16:creationId xmlns:a16="http://schemas.microsoft.com/office/drawing/2014/main" id="{D281EA4E-4E13-3140-FCD5-A54513A4DA4F}"/>
              </a:ext>
            </a:extLst>
          </p:cNvPr>
          <p:cNvPicPr>
            <a:picLocks noChangeAspect="1"/>
          </p:cNvPicPr>
          <p:nvPr/>
        </p:nvPicPr>
        <p:blipFill>
          <a:blip r:embed="rId4"/>
          <a:stretch>
            <a:fillRect/>
          </a:stretch>
        </p:blipFill>
        <p:spPr>
          <a:xfrm>
            <a:off x="3764289" y="1204218"/>
            <a:ext cx="301835" cy="295974"/>
          </a:xfrm>
          <a:prstGeom prst="rect">
            <a:avLst/>
          </a:prstGeom>
        </p:spPr>
      </p:pic>
      <p:sp>
        <p:nvSpPr>
          <p:cNvPr id="8" name="TextBox 7">
            <a:extLst>
              <a:ext uri="{FF2B5EF4-FFF2-40B4-BE49-F238E27FC236}">
                <a16:creationId xmlns:a16="http://schemas.microsoft.com/office/drawing/2014/main" id="{F6DA8B45-BC61-C356-7454-86066BCA2090}"/>
              </a:ext>
            </a:extLst>
          </p:cNvPr>
          <p:cNvSpPr txBox="1"/>
          <p:nvPr/>
        </p:nvSpPr>
        <p:spPr>
          <a:xfrm>
            <a:off x="1270919" y="1844195"/>
            <a:ext cx="3837653" cy="3247043"/>
          </a:xfrm>
          <a:prstGeom prst="rect">
            <a:avLst/>
          </a:prstGeom>
          <a:noFill/>
        </p:spPr>
        <p:txBody>
          <a:bodyPr wrap="square" rtlCol="0">
            <a:spAutoFit/>
          </a:bodyPr>
          <a:lstStyle/>
          <a:p>
            <a:r>
              <a:rPr lang="en-GB" sz="1500" b="1" dirty="0"/>
              <a:t>The Make A Difference Challenge is open!</a:t>
            </a:r>
          </a:p>
          <a:p>
            <a:endParaRPr lang="en-GB" sz="1600" b="0" dirty="0">
              <a:effectLst/>
            </a:endParaRPr>
          </a:p>
          <a:p>
            <a:r>
              <a:rPr lang="en-GB" sz="1450" dirty="0"/>
              <a:t>Got a cause you care about? Here's your chance to make the world stop scrolling.</a:t>
            </a:r>
          </a:p>
          <a:p>
            <a:endParaRPr lang="en-GB" sz="1450" b="0" dirty="0">
              <a:effectLst/>
            </a:endParaRPr>
          </a:p>
          <a:p>
            <a:r>
              <a:rPr lang="en-GB" sz="1450" dirty="0"/>
              <a:t>🎯 Pick your cause and use AI tools to design a campaign post that rallies people behind it.</a:t>
            </a:r>
          </a:p>
          <a:p>
            <a:endParaRPr lang="en-GB" sz="1450" b="0" dirty="0">
              <a:effectLst/>
            </a:endParaRPr>
          </a:p>
          <a:p>
            <a:r>
              <a:rPr lang="en-GB" sz="1450" dirty="0"/>
              <a:t>🏆 The entries that drive the most likes and donations win! Top campaigns get featured and funded.</a:t>
            </a:r>
          </a:p>
          <a:p>
            <a:endParaRPr lang="en-GB" sz="1450" b="0" dirty="0">
              <a:effectLst/>
            </a:endParaRPr>
          </a:p>
          <a:p>
            <a:r>
              <a:rPr lang="en-GB" sz="1450" dirty="0"/>
              <a:t>Anyone can enter. Make it bold. Make it impossible to scroll past!</a:t>
            </a:r>
          </a:p>
        </p:txBody>
      </p:sp>
      <p:sp>
        <p:nvSpPr>
          <p:cNvPr id="18" name="TextBox 17">
            <a:extLst>
              <a:ext uri="{FF2B5EF4-FFF2-40B4-BE49-F238E27FC236}">
                <a16:creationId xmlns:a16="http://schemas.microsoft.com/office/drawing/2014/main" id="{907FBC68-4B57-B9F8-2FFA-714F1E08C91B}"/>
              </a:ext>
            </a:extLst>
          </p:cNvPr>
          <p:cNvSpPr txBox="1"/>
          <p:nvPr/>
        </p:nvSpPr>
        <p:spPr>
          <a:xfrm>
            <a:off x="1529583" y="5564032"/>
            <a:ext cx="562109" cy="276999"/>
          </a:xfrm>
          <a:prstGeom prst="rect">
            <a:avLst/>
          </a:prstGeom>
          <a:noFill/>
        </p:spPr>
        <p:txBody>
          <a:bodyPr wrap="square" rtlCol="0">
            <a:spAutoFit/>
          </a:bodyPr>
          <a:lstStyle/>
          <a:p>
            <a:r>
              <a:rPr lang="en-US" sz="1200" dirty="0"/>
              <a:t>12.4k</a:t>
            </a:r>
          </a:p>
        </p:txBody>
      </p:sp>
      <p:sp>
        <p:nvSpPr>
          <p:cNvPr id="28" name="TextBox 27">
            <a:extLst>
              <a:ext uri="{FF2B5EF4-FFF2-40B4-BE49-F238E27FC236}">
                <a16:creationId xmlns:a16="http://schemas.microsoft.com/office/drawing/2014/main" id="{FFB58D45-948E-CA96-4B6E-33A662B57282}"/>
              </a:ext>
            </a:extLst>
          </p:cNvPr>
          <p:cNvSpPr txBox="1"/>
          <p:nvPr/>
        </p:nvSpPr>
        <p:spPr>
          <a:xfrm>
            <a:off x="2908692" y="5564032"/>
            <a:ext cx="562109" cy="276999"/>
          </a:xfrm>
          <a:prstGeom prst="rect">
            <a:avLst/>
          </a:prstGeom>
          <a:noFill/>
        </p:spPr>
        <p:txBody>
          <a:bodyPr wrap="square" rtlCol="0">
            <a:spAutoFit/>
          </a:bodyPr>
          <a:lstStyle/>
          <a:p>
            <a:r>
              <a:rPr lang="en-US" sz="1200" dirty="0"/>
              <a:t>890</a:t>
            </a:r>
          </a:p>
        </p:txBody>
      </p:sp>
      <p:sp>
        <p:nvSpPr>
          <p:cNvPr id="31" name="TextBox 30">
            <a:extLst>
              <a:ext uri="{FF2B5EF4-FFF2-40B4-BE49-F238E27FC236}">
                <a16:creationId xmlns:a16="http://schemas.microsoft.com/office/drawing/2014/main" id="{500F6CF9-F848-D303-2062-95C30B457691}"/>
              </a:ext>
            </a:extLst>
          </p:cNvPr>
          <p:cNvSpPr txBox="1"/>
          <p:nvPr/>
        </p:nvSpPr>
        <p:spPr>
          <a:xfrm>
            <a:off x="2233443" y="5564032"/>
            <a:ext cx="562109" cy="276999"/>
          </a:xfrm>
          <a:prstGeom prst="rect">
            <a:avLst/>
          </a:prstGeom>
          <a:noFill/>
        </p:spPr>
        <p:txBody>
          <a:bodyPr wrap="square" rtlCol="0">
            <a:spAutoFit/>
          </a:bodyPr>
          <a:lstStyle/>
          <a:p>
            <a:r>
              <a:rPr lang="en-US" sz="1200" dirty="0"/>
              <a:t>3.2k</a:t>
            </a:r>
          </a:p>
        </p:txBody>
      </p:sp>
      <p:pic>
        <p:nvPicPr>
          <p:cNvPr id="25" name="Picture 24" descr="Social media - Likes">
            <a:extLst>
              <a:ext uri="{FF2B5EF4-FFF2-40B4-BE49-F238E27FC236}">
                <a16:creationId xmlns:a16="http://schemas.microsoft.com/office/drawing/2014/main" id="{09B0B538-B037-605E-DA21-E8A9DFEB85EB}"/>
              </a:ext>
            </a:extLst>
          </p:cNvPr>
          <p:cNvPicPr>
            <a:picLocks noChangeAspect="1"/>
          </p:cNvPicPr>
          <p:nvPr/>
        </p:nvPicPr>
        <p:blipFill>
          <a:blip r:embed="rId5"/>
          <a:stretch>
            <a:fillRect/>
          </a:stretch>
        </p:blipFill>
        <p:spPr>
          <a:xfrm>
            <a:off x="1352344" y="5570723"/>
            <a:ext cx="268737" cy="263618"/>
          </a:xfrm>
          <a:prstGeom prst="rect">
            <a:avLst/>
          </a:prstGeom>
        </p:spPr>
      </p:pic>
      <p:pic>
        <p:nvPicPr>
          <p:cNvPr id="30" name="Picture 29" descr="Social media - reshares">
            <a:extLst>
              <a:ext uri="{FF2B5EF4-FFF2-40B4-BE49-F238E27FC236}">
                <a16:creationId xmlns:a16="http://schemas.microsoft.com/office/drawing/2014/main" id="{89739DA2-7B1C-752C-931A-A99F4AA6AF36}"/>
              </a:ext>
            </a:extLst>
          </p:cNvPr>
          <p:cNvPicPr>
            <a:picLocks noChangeAspect="1"/>
          </p:cNvPicPr>
          <p:nvPr/>
        </p:nvPicPr>
        <p:blipFill>
          <a:blip r:embed="rId6"/>
          <a:stretch>
            <a:fillRect/>
          </a:stretch>
        </p:blipFill>
        <p:spPr>
          <a:xfrm>
            <a:off x="2072498" y="5564031"/>
            <a:ext cx="268738" cy="263619"/>
          </a:xfrm>
          <a:prstGeom prst="rect">
            <a:avLst/>
          </a:prstGeom>
        </p:spPr>
      </p:pic>
      <p:pic>
        <p:nvPicPr>
          <p:cNvPr id="27" name="Picture 26" descr="Social media - comments">
            <a:extLst>
              <a:ext uri="{FF2B5EF4-FFF2-40B4-BE49-F238E27FC236}">
                <a16:creationId xmlns:a16="http://schemas.microsoft.com/office/drawing/2014/main" id="{A17D316E-14B2-F149-B2E3-9D37115E9577}"/>
              </a:ext>
            </a:extLst>
          </p:cNvPr>
          <p:cNvPicPr>
            <a:picLocks noChangeAspect="1"/>
          </p:cNvPicPr>
          <p:nvPr/>
        </p:nvPicPr>
        <p:blipFill>
          <a:blip r:embed="rId7"/>
          <a:stretch>
            <a:fillRect/>
          </a:stretch>
        </p:blipFill>
        <p:spPr>
          <a:xfrm>
            <a:off x="2728735" y="5564031"/>
            <a:ext cx="268738" cy="263619"/>
          </a:xfrm>
          <a:prstGeom prst="rect">
            <a:avLst/>
          </a:prstGeom>
        </p:spPr>
      </p:pic>
      <p:pic>
        <p:nvPicPr>
          <p:cNvPr id="34" name="Picture 33" descr="Social media - Save or bookmark">
            <a:extLst>
              <a:ext uri="{FF2B5EF4-FFF2-40B4-BE49-F238E27FC236}">
                <a16:creationId xmlns:a16="http://schemas.microsoft.com/office/drawing/2014/main" id="{472E1AE0-BFCD-61AF-F9EC-93D71954826C}"/>
              </a:ext>
            </a:extLst>
          </p:cNvPr>
          <p:cNvPicPr>
            <a:picLocks noChangeAspect="1"/>
          </p:cNvPicPr>
          <p:nvPr/>
        </p:nvPicPr>
        <p:blipFill>
          <a:blip r:embed="rId8"/>
          <a:stretch>
            <a:fillRect/>
          </a:stretch>
        </p:blipFill>
        <p:spPr>
          <a:xfrm>
            <a:off x="4560428" y="5412328"/>
            <a:ext cx="497020" cy="487553"/>
          </a:xfrm>
          <a:prstGeom prst="rect">
            <a:avLst/>
          </a:prstGeom>
        </p:spPr>
      </p:pic>
      <p:pic>
        <p:nvPicPr>
          <p:cNvPr id="3" name="Picture 2">
            <a:extLst>
              <a:ext uri="{FF2B5EF4-FFF2-40B4-BE49-F238E27FC236}">
                <a16:creationId xmlns:a16="http://schemas.microsoft.com/office/drawing/2014/main" id="{9E150AEF-F9AE-E02C-32F0-93A38B18D5AD}"/>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1352344" y="1204218"/>
            <a:ext cx="614985" cy="345929"/>
          </a:xfrm>
          <a:prstGeom prst="rect">
            <a:avLst/>
          </a:prstGeom>
        </p:spPr>
      </p:pic>
    </p:spTree>
    <p:extLst>
      <p:ext uri="{BB962C8B-B14F-4D97-AF65-F5344CB8AC3E}">
        <p14:creationId xmlns:p14="http://schemas.microsoft.com/office/powerpoint/2010/main" val="1352918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13148C-C6C3-E4F8-1BCA-BB771C90F0FC}"/>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129FC868-C9B4-8982-A15C-D4CF75A41DE5}"/>
              </a:ext>
            </a:extLst>
          </p:cNvPr>
          <p:cNvSpPr txBox="1"/>
          <p:nvPr/>
        </p:nvSpPr>
        <p:spPr>
          <a:xfrm>
            <a:off x="8272107" y="523677"/>
            <a:ext cx="3369843" cy="400110"/>
          </a:xfrm>
          <a:prstGeom prst="rect">
            <a:avLst/>
          </a:prstGeom>
          <a:noFill/>
        </p:spPr>
        <p:txBody>
          <a:bodyPr wrap="square" rtlCol="0">
            <a:spAutoFit/>
          </a:bodyPr>
          <a:lstStyle/>
          <a:p>
            <a:pPr algn="r"/>
            <a:r>
              <a:rPr lang="en-US" sz="2000" i="1" dirty="0">
                <a:solidFill>
                  <a:schemeClr val="bg1"/>
                </a:solidFill>
                <a:latin typeface="Avenir Next Condensed" panose="020B0506020202020204" pitchFamily="34" charset="0"/>
              </a:rPr>
              <a:t>ACTIVITY: </a:t>
            </a:r>
            <a:r>
              <a:rPr lang="en-US" sz="2000" b="1" dirty="0">
                <a:solidFill>
                  <a:schemeClr val="bg1"/>
                </a:solidFill>
                <a:latin typeface="Avenir Next Condensed" panose="020B0506020202020204" pitchFamily="34" charset="0"/>
              </a:rPr>
              <a:t>TRY IT YOURSELF!</a:t>
            </a:r>
          </a:p>
        </p:txBody>
      </p:sp>
      <p:sp>
        <p:nvSpPr>
          <p:cNvPr id="13" name="Title 12">
            <a:extLst>
              <a:ext uri="{FF2B5EF4-FFF2-40B4-BE49-F238E27FC236}">
                <a16:creationId xmlns:a16="http://schemas.microsoft.com/office/drawing/2014/main" id="{245D0119-F766-9E55-1700-819729058E19}"/>
              </a:ext>
            </a:extLst>
          </p:cNvPr>
          <p:cNvSpPr txBox="1">
            <a:spLocks noGrp="1"/>
          </p:cNvSpPr>
          <p:nvPr>
            <p:ph type="title" idx="4294967295"/>
          </p:nvPr>
        </p:nvSpPr>
        <p:spPr>
          <a:xfrm>
            <a:off x="645104" y="450362"/>
            <a:ext cx="506121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tab pos="5411788" algn="l"/>
              </a:tabLst>
              <a:defRPr/>
            </a:pPr>
            <a:r>
              <a:rPr kumimoji="0" lang="en-US" sz="3200" b="1" i="0" u="none" strike="noStrike" kern="1200" cap="none" spc="0" normalizeH="0" baseline="0" noProof="0" dirty="0">
                <a:ln>
                  <a:noFill/>
                </a:ln>
                <a:solidFill>
                  <a:schemeClr val="bg1"/>
                </a:solidFill>
                <a:effectLst/>
                <a:uLnTx/>
                <a:uFillTx/>
                <a:latin typeface="Poppins SemiBold" pitchFamily="2" charset="77"/>
                <a:ea typeface="+mn-ea"/>
                <a:cs typeface="Poppins SemiBold" pitchFamily="2" charset="77"/>
              </a:rPr>
              <a:t>Create a Campaign</a:t>
            </a:r>
          </a:p>
        </p:txBody>
      </p:sp>
      <p:pic>
        <p:nvPicPr>
          <p:cNvPr id="75" name="Picture 74" descr="Pencil icon">
            <a:extLst>
              <a:ext uri="{FF2B5EF4-FFF2-40B4-BE49-F238E27FC236}">
                <a16:creationId xmlns:a16="http://schemas.microsoft.com/office/drawing/2014/main" id="{0654CBB1-1BAF-05C9-9CE4-399FFE96B1FA}"/>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11285" y="1506388"/>
            <a:ext cx="224046" cy="231514"/>
          </a:xfrm>
          <a:prstGeom prst="rect">
            <a:avLst/>
          </a:prstGeom>
        </p:spPr>
      </p:pic>
      <p:sp>
        <p:nvSpPr>
          <p:cNvPr id="17" name="TextBox 16">
            <a:extLst>
              <a:ext uri="{FF2B5EF4-FFF2-40B4-BE49-F238E27FC236}">
                <a16:creationId xmlns:a16="http://schemas.microsoft.com/office/drawing/2014/main" id="{CBFA161C-4696-E6F6-D206-1E9A5185F513}"/>
              </a:ext>
            </a:extLst>
          </p:cNvPr>
          <p:cNvSpPr txBox="1"/>
          <p:nvPr/>
        </p:nvSpPr>
        <p:spPr>
          <a:xfrm>
            <a:off x="1275708" y="1422346"/>
            <a:ext cx="993823" cy="369332"/>
          </a:xfrm>
          <a:prstGeom prst="rect">
            <a:avLst/>
          </a:prstGeom>
          <a:noFill/>
        </p:spPr>
        <p:txBody>
          <a:bodyPr wrap="square" rtlCol="0">
            <a:spAutoFit/>
          </a:bodyPr>
          <a:lstStyle/>
          <a:p>
            <a:r>
              <a:rPr lang="en-US" b="1" dirty="0">
                <a:solidFill>
                  <a:srgbClr val="F46340"/>
                </a:solidFill>
                <a:latin typeface="Avenir Next Condensed Demi Bold" panose="020B0506020202020204" pitchFamily="34" charset="0"/>
              </a:rPr>
              <a:t>THE TASK</a:t>
            </a:r>
          </a:p>
        </p:txBody>
      </p:sp>
      <p:sp>
        <p:nvSpPr>
          <p:cNvPr id="28" name="TextBox 27">
            <a:extLst>
              <a:ext uri="{FF2B5EF4-FFF2-40B4-BE49-F238E27FC236}">
                <a16:creationId xmlns:a16="http://schemas.microsoft.com/office/drawing/2014/main" id="{9A65AB1B-9BDE-788E-B08B-9796A39CC704}"/>
              </a:ext>
            </a:extLst>
          </p:cNvPr>
          <p:cNvSpPr txBox="1"/>
          <p:nvPr/>
        </p:nvSpPr>
        <p:spPr>
          <a:xfrm>
            <a:off x="1008545" y="1833336"/>
            <a:ext cx="4458487" cy="1323439"/>
          </a:xfrm>
          <a:prstGeom prst="rect">
            <a:avLst/>
          </a:prstGeom>
          <a:noFill/>
        </p:spPr>
        <p:txBody>
          <a:bodyPr wrap="square" rtlCol="0">
            <a:spAutoFit/>
          </a:bodyPr>
          <a:lstStyle/>
          <a:p>
            <a:r>
              <a:rPr lang="en-GB" sz="1600" dirty="0"/>
              <a:t>Gina's entering with the cause she's always fought for: protecting the planet. Your job is to help Gina by using AI to create one piece of campaign content, such as an image, poster, or post, that makes people stop and care.</a:t>
            </a:r>
            <a:endParaRPr lang="en-US" sz="1600" b="1" dirty="0">
              <a:cs typeface="Calibri"/>
            </a:endParaRPr>
          </a:p>
        </p:txBody>
      </p:sp>
      <p:sp>
        <p:nvSpPr>
          <p:cNvPr id="16" name="Rounded Rectangle 15">
            <a:extLst>
              <a:ext uri="{FF2B5EF4-FFF2-40B4-BE49-F238E27FC236}">
                <a16:creationId xmlns:a16="http://schemas.microsoft.com/office/drawing/2014/main" id="{E6493B4E-A18D-D1B3-270D-5F95DDE4B908}"/>
              </a:ext>
              <a:ext uri="{C183D7F6-B498-43B3-948B-1728B52AA6E4}">
                <adec:decorative xmlns:adec="http://schemas.microsoft.com/office/drawing/2017/decorative" val="1"/>
              </a:ext>
            </a:extLst>
          </p:cNvPr>
          <p:cNvSpPr/>
          <p:nvPr/>
        </p:nvSpPr>
        <p:spPr>
          <a:xfrm>
            <a:off x="1011285" y="3559325"/>
            <a:ext cx="4458489" cy="2270835"/>
          </a:xfrm>
          <a:prstGeom prst="roundRect">
            <a:avLst>
              <a:gd name="adj" fmla="val 9570"/>
            </a:avLst>
          </a:prstGeom>
          <a:solidFill>
            <a:srgbClr val="6BA5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5209340E-9466-9E59-012E-DA7484DA20F5}"/>
              </a:ext>
            </a:extLst>
          </p:cNvPr>
          <p:cNvSpPr txBox="1"/>
          <p:nvPr/>
        </p:nvSpPr>
        <p:spPr>
          <a:xfrm>
            <a:off x="1081531" y="3640573"/>
            <a:ext cx="4388252" cy="369332"/>
          </a:xfrm>
          <a:prstGeom prst="rect">
            <a:avLst/>
          </a:prstGeom>
          <a:noFill/>
        </p:spPr>
        <p:txBody>
          <a:bodyPr wrap="square" rtlCol="0">
            <a:spAutoFit/>
          </a:bodyPr>
          <a:lstStyle/>
          <a:p>
            <a:pPr rtl="0" fontAlgn="t">
              <a:spcBef>
                <a:spcPts val="0"/>
              </a:spcBef>
              <a:spcAft>
                <a:spcPts val="0"/>
              </a:spcAft>
            </a:pPr>
            <a:r>
              <a:rPr lang="en-US" b="1" i="1" dirty="0">
                <a:solidFill>
                  <a:schemeClr val="bg1"/>
                </a:solidFill>
                <a:effectLst/>
                <a:latin typeface="Poppins SemiBold" pitchFamily="2" charset="77"/>
                <a:cs typeface="Poppins SemiBold" pitchFamily="2" charset="77"/>
              </a:rPr>
              <a:t>What makes a </a:t>
            </a:r>
            <a:r>
              <a:rPr lang="en-US" b="1" i="1" dirty="0">
                <a:solidFill>
                  <a:schemeClr val="bg1"/>
                </a:solidFill>
                <a:latin typeface="Poppins SemiBold" pitchFamily="2" charset="77"/>
                <a:cs typeface="Poppins SemiBold" pitchFamily="2" charset="77"/>
              </a:rPr>
              <a:t>good prompt?</a:t>
            </a:r>
            <a:endParaRPr lang="en-US" b="1" i="1" dirty="0">
              <a:solidFill>
                <a:schemeClr val="bg1"/>
              </a:solidFill>
              <a:effectLst/>
              <a:latin typeface="Poppins SemiBold" pitchFamily="2" charset="77"/>
              <a:cs typeface="Poppins SemiBold" pitchFamily="2" charset="77"/>
            </a:endParaRPr>
          </a:p>
        </p:txBody>
      </p:sp>
      <p:sp>
        <p:nvSpPr>
          <p:cNvPr id="15" name="TextBox 14">
            <a:extLst>
              <a:ext uri="{FF2B5EF4-FFF2-40B4-BE49-F238E27FC236}">
                <a16:creationId xmlns:a16="http://schemas.microsoft.com/office/drawing/2014/main" id="{537B5FE4-4523-4033-712F-CF2616CE8BE1}"/>
              </a:ext>
            </a:extLst>
          </p:cNvPr>
          <p:cNvSpPr txBox="1"/>
          <p:nvPr/>
        </p:nvSpPr>
        <p:spPr>
          <a:xfrm>
            <a:off x="1228797" y="4145673"/>
            <a:ext cx="4240986" cy="1461939"/>
          </a:xfrm>
          <a:prstGeom prst="rect">
            <a:avLst/>
          </a:prstGeom>
          <a:noFill/>
        </p:spPr>
        <p:txBody>
          <a:bodyPr wrap="square" rtlCol="0">
            <a:spAutoFit/>
          </a:bodyPr>
          <a:lstStyle/>
          <a:p>
            <a:pPr>
              <a:spcAft>
                <a:spcPts val="600"/>
              </a:spcAft>
            </a:pPr>
            <a:r>
              <a:rPr lang="en-GB" sz="1400" dirty="0">
                <a:solidFill>
                  <a:schemeClr val="bg1"/>
                </a:solidFill>
              </a:rPr>
              <a:t>Shape your prompts around five parts:</a:t>
            </a:r>
            <a:br>
              <a:rPr lang="en-GB" sz="1400" dirty="0">
                <a:solidFill>
                  <a:schemeClr val="bg1"/>
                </a:solidFill>
              </a:rPr>
            </a:br>
            <a:r>
              <a:rPr lang="en-GB" sz="1400" dirty="0">
                <a:solidFill>
                  <a:schemeClr val="bg1"/>
                </a:solidFill>
              </a:rPr>
              <a:t>Persona, Objective, Context, Audience, and Boundaries.</a:t>
            </a:r>
          </a:p>
          <a:p>
            <a:r>
              <a:rPr lang="en-GB" sz="1400" dirty="0">
                <a:solidFill>
                  <a:schemeClr val="bg1"/>
                </a:solidFill>
              </a:rPr>
              <a:t>You can learn more about the </a:t>
            </a:r>
            <a:r>
              <a:rPr lang="en-GB" sz="1400" b="1" dirty="0">
                <a:solidFill>
                  <a:schemeClr val="bg1"/>
                </a:solidFill>
              </a:rPr>
              <a:t>Elements of a Good Prompt</a:t>
            </a:r>
            <a:r>
              <a:rPr lang="en-GB" sz="1400" dirty="0">
                <a:solidFill>
                  <a:schemeClr val="bg1"/>
                </a:solidFill>
              </a:rPr>
              <a:t> in Section 1 of the </a:t>
            </a:r>
            <a:r>
              <a:rPr lang="en-GB" sz="1400" i="1" dirty="0">
                <a:solidFill>
                  <a:schemeClr val="bg1"/>
                </a:solidFill>
              </a:rPr>
              <a:t>Classroom Toolkit: Unlocking Generative AI Safely and Responsibly</a:t>
            </a:r>
            <a:r>
              <a:rPr lang="en-GB" sz="1400" dirty="0">
                <a:solidFill>
                  <a:schemeClr val="bg1"/>
                </a:solidFill>
              </a:rPr>
              <a:t>. </a:t>
            </a:r>
          </a:p>
        </p:txBody>
      </p:sp>
      <p:grpSp>
        <p:nvGrpSpPr>
          <p:cNvPr id="8" name="Group 7" descr="Top Tip label">
            <a:extLst>
              <a:ext uri="{FF2B5EF4-FFF2-40B4-BE49-F238E27FC236}">
                <a16:creationId xmlns:a16="http://schemas.microsoft.com/office/drawing/2014/main" id="{0088F399-4BD0-74A1-A136-96DFD3B3FC1D}"/>
              </a:ext>
            </a:extLst>
          </p:cNvPr>
          <p:cNvGrpSpPr/>
          <p:nvPr/>
        </p:nvGrpSpPr>
        <p:grpSpPr>
          <a:xfrm>
            <a:off x="6445662" y="1380313"/>
            <a:ext cx="553113" cy="4407814"/>
            <a:chOff x="7049498" y="1484336"/>
            <a:chExt cx="553113" cy="4407814"/>
          </a:xfrm>
        </p:grpSpPr>
        <p:grpSp>
          <p:nvGrpSpPr>
            <p:cNvPr id="64" name="Group 63">
              <a:extLst>
                <a:ext uri="{FF2B5EF4-FFF2-40B4-BE49-F238E27FC236}">
                  <a16:creationId xmlns:a16="http://schemas.microsoft.com/office/drawing/2014/main" id="{4E04133F-925B-F296-6BC9-14884EA1ACF6}"/>
                </a:ext>
              </a:extLst>
            </p:cNvPr>
            <p:cNvGrpSpPr/>
            <p:nvPr/>
          </p:nvGrpSpPr>
          <p:grpSpPr>
            <a:xfrm>
              <a:off x="7049498" y="1484336"/>
              <a:ext cx="553113" cy="913905"/>
              <a:chOff x="787863" y="3191954"/>
              <a:chExt cx="553113" cy="913905"/>
            </a:xfrm>
          </p:grpSpPr>
          <p:sp>
            <p:nvSpPr>
              <p:cNvPr id="61" name="Right Triangle 60">
                <a:extLst>
                  <a:ext uri="{FF2B5EF4-FFF2-40B4-BE49-F238E27FC236}">
                    <a16:creationId xmlns:a16="http://schemas.microsoft.com/office/drawing/2014/main" id="{708B08E7-8DCA-BAD2-BE4D-F005AC28880D}"/>
                  </a:ext>
                </a:extLst>
              </p:cNvPr>
              <p:cNvSpPr/>
              <p:nvPr/>
            </p:nvSpPr>
            <p:spPr>
              <a:xfrm rot="10800000">
                <a:off x="799475" y="3848596"/>
                <a:ext cx="255004" cy="257263"/>
              </a:xfrm>
              <a:prstGeom prst="rtTriangle">
                <a:avLst/>
              </a:prstGeom>
              <a:solidFill>
                <a:srgbClr val="2D3A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a:extLst>
                  <a:ext uri="{FF2B5EF4-FFF2-40B4-BE49-F238E27FC236}">
                    <a16:creationId xmlns:a16="http://schemas.microsoft.com/office/drawing/2014/main" id="{6A3E7FCB-0B5D-18A3-7AA5-70EA09925F9F}"/>
                  </a:ext>
                </a:extLst>
              </p:cNvPr>
              <p:cNvPicPr>
                <a:picLocks noChangeAspect="1"/>
              </p:cNvPicPr>
              <p:nvPr/>
            </p:nvPicPr>
            <p:blipFill>
              <a:blip r:embed="rId4"/>
              <a:stretch>
                <a:fillRect/>
              </a:stretch>
            </p:blipFill>
            <p:spPr>
              <a:xfrm>
                <a:off x="787863" y="3191954"/>
                <a:ext cx="553113" cy="776299"/>
              </a:xfrm>
              <a:prstGeom prst="rect">
                <a:avLst/>
              </a:prstGeom>
            </p:spPr>
          </p:pic>
        </p:grpSp>
        <p:cxnSp>
          <p:nvCxnSpPr>
            <p:cNvPr id="18" name="Straight Connector 17">
              <a:extLst>
                <a:ext uri="{FF2B5EF4-FFF2-40B4-BE49-F238E27FC236}">
                  <a16:creationId xmlns:a16="http://schemas.microsoft.com/office/drawing/2014/main" id="{FAB0EE27-27C9-2D01-2D7A-1B93C6898573}"/>
                </a:ext>
              </a:extLst>
            </p:cNvPr>
            <p:cNvCxnSpPr>
              <a:cxnSpLocks/>
            </p:cNvCxnSpPr>
            <p:nvPr/>
          </p:nvCxnSpPr>
          <p:spPr>
            <a:xfrm>
              <a:off x="7316114" y="2140978"/>
              <a:ext cx="0" cy="3751172"/>
            </a:xfrm>
            <a:prstGeom prst="line">
              <a:avLst/>
            </a:prstGeom>
            <a:ln w="22225">
              <a:solidFill>
                <a:srgbClr val="6BA5F3"/>
              </a:solidFill>
            </a:ln>
          </p:spPr>
          <p:style>
            <a:lnRef idx="2">
              <a:schemeClr val="accent1"/>
            </a:lnRef>
            <a:fillRef idx="0">
              <a:schemeClr val="accent1"/>
            </a:fillRef>
            <a:effectRef idx="1">
              <a:schemeClr val="accent1"/>
            </a:effectRef>
            <a:fontRef idx="minor">
              <a:schemeClr val="tx1"/>
            </a:fontRef>
          </p:style>
        </p:cxnSp>
      </p:grpSp>
      <p:grpSp>
        <p:nvGrpSpPr>
          <p:cNvPr id="19" name="Group 18">
            <a:extLst>
              <a:ext uri="{FF2B5EF4-FFF2-40B4-BE49-F238E27FC236}">
                <a16:creationId xmlns:a16="http://schemas.microsoft.com/office/drawing/2014/main" id="{726E7611-FE23-7412-5441-F80ABFD9B2DA}"/>
              </a:ext>
              <a:ext uri="{C183D7F6-B498-43B3-948B-1728B52AA6E4}">
                <adec:decorative xmlns:adec="http://schemas.microsoft.com/office/drawing/2017/decorative" val="1"/>
              </a:ext>
            </a:extLst>
          </p:cNvPr>
          <p:cNvGrpSpPr/>
          <p:nvPr/>
        </p:nvGrpSpPr>
        <p:grpSpPr>
          <a:xfrm>
            <a:off x="1031654" y="1456381"/>
            <a:ext cx="264062" cy="264062"/>
            <a:chOff x="1031654" y="1494938"/>
            <a:chExt cx="264062" cy="264062"/>
          </a:xfrm>
        </p:grpSpPr>
        <p:sp>
          <p:nvSpPr>
            <p:cNvPr id="20" name="Oval 19">
              <a:extLst>
                <a:ext uri="{FF2B5EF4-FFF2-40B4-BE49-F238E27FC236}">
                  <a16:creationId xmlns:a16="http://schemas.microsoft.com/office/drawing/2014/main" id="{EF844FC7-5DB0-E091-49CB-B23955780A40}"/>
                </a:ext>
              </a:extLst>
            </p:cNvPr>
            <p:cNvSpPr/>
            <p:nvPr/>
          </p:nvSpPr>
          <p:spPr>
            <a:xfrm>
              <a:off x="1031654" y="1494938"/>
              <a:ext cx="264062" cy="264062"/>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2E3C9093-9CED-44C8-034B-DA05683010AE}"/>
                </a:ext>
              </a:extLst>
            </p:cNvPr>
            <p:cNvPicPr>
              <a:picLocks noChangeAspect="1"/>
            </p:cNvPicPr>
            <p:nvPr/>
          </p:nvPicPr>
          <p:blipFill>
            <a:blip r:embed="rId3"/>
            <a:stretch>
              <a:fillRect/>
            </a:stretch>
          </p:blipFill>
          <p:spPr>
            <a:xfrm>
              <a:off x="1081531" y="1527566"/>
              <a:ext cx="179069" cy="185038"/>
            </a:xfrm>
            <a:prstGeom prst="rect">
              <a:avLst/>
            </a:prstGeom>
          </p:spPr>
        </p:pic>
      </p:grpSp>
      <p:sp>
        <p:nvSpPr>
          <p:cNvPr id="33" name="TextBox 32">
            <a:extLst>
              <a:ext uri="{FF2B5EF4-FFF2-40B4-BE49-F238E27FC236}">
                <a16:creationId xmlns:a16="http://schemas.microsoft.com/office/drawing/2014/main" id="{F28E34AF-F803-551C-5956-6D7EC2161F01}"/>
              </a:ext>
            </a:extLst>
          </p:cNvPr>
          <p:cNvSpPr txBox="1"/>
          <p:nvPr/>
        </p:nvSpPr>
        <p:spPr>
          <a:xfrm>
            <a:off x="7188869" y="1622145"/>
            <a:ext cx="4073485" cy="3924151"/>
          </a:xfrm>
          <a:prstGeom prst="rect">
            <a:avLst/>
          </a:prstGeom>
          <a:noFill/>
        </p:spPr>
        <p:txBody>
          <a:bodyPr wrap="square" rtlCol="0">
            <a:spAutoFit/>
          </a:bodyPr>
          <a:lstStyle/>
          <a:p>
            <a:r>
              <a:rPr lang="en-GB" sz="1400" dirty="0"/>
              <a:t>Before you create anything, AI tools can help you get your thinking clear. When used well, they are a strong starting point for exploring an idea and working out what you want to say.</a:t>
            </a:r>
            <a:br>
              <a:rPr lang="en-GB" sz="1400" dirty="0"/>
            </a:br>
            <a:endParaRPr lang="en-GB" sz="1400" dirty="0"/>
          </a:p>
          <a:p>
            <a:pPr marL="285750" indent="-285750">
              <a:spcAft>
                <a:spcPts val="1000"/>
              </a:spcAft>
              <a:buFont typeface="Arial" panose="020B0604020202020204" pitchFamily="34" charset="0"/>
              <a:buChar char="•"/>
            </a:pPr>
            <a:r>
              <a:rPr lang="en-GB" sz="1400" b="1" dirty="0"/>
              <a:t>Understand the issue first.</a:t>
            </a:r>
            <a:r>
              <a:rPr lang="en-GB" sz="1400" dirty="0"/>
              <a:t> Find out what it is, why it matters, who it affects, then check anything important against sources you trust.</a:t>
            </a:r>
          </a:p>
          <a:p>
            <a:pPr marL="285750" indent="-285750">
              <a:spcAft>
                <a:spcPts val="1000"/>
              </a:spcAft>
              <a:buFont typeface="Arial" panose="020B0604020202020204" pitchFamily="34" charset="0"/>
              <a:buChar char="•"/>
            </a:pPr>
            <a:r>
              <a:rPr lang="en-GB" sz="1400" b="1" dirty="0"/>
              <a:t>Brainstorm angles.</a:t>
            </a:r>
            <a:r>
              <a:rPr lang="en-GB" sz="1400" dirty="0"/>
              <a:t> Ask AI for a few ways to approach the topic, then keep the ones that resonate with you.</a:t>
            </a:r>
          </a:p>
          <a:p>
            <a:pPr marL="285750" indent="-285750">
              <a:spcAft>
                <a:spcPts val="1000"/>
              </a:spcAft>
              <a:buFont typeface="Arial" panose="020B0604020202020204" pitchFamily="34" charset="0"/>
              <a:buChar char="•"/>
            </a:pPr>
            <a:r>
              <a:rPr lang="en-GB" sz="1400" b="1" dirty="0"/>
              <a:t>Sharpen your message.</a:t>
            </a:r>
            <a:r>
              <a:rPr lang="en-GB" sz="1400" dirty="0"/>
              <a:t> Once you know what you want to say, use AI to test and tighten it. </a:t>
            </a:r>
          </a:p>
          <a:p>
            <a:pPr marL="285750" indent="-285750">
              <a:spcAft>
                <a:spcPts val="1000"/>
              </a:spcAft>
              <a:buFont typeface="Arial" panose="020B0604020202020204" pitchFamily="34" charset="0"/>
              <a:buChar char="•"/>
            </a:pPr>
            <a:r>
              <a:rPr lang="en-GB" sz="1400" b="1" dirty="0"/>
              <a:t>Keep the decisions yours.</a:t>
            </a:r>
            <a:r>
              <a:rPr lang="en-GB" sz="1400" dirty="0"/>
              <a:t> AI tools gives you the raw material. You are still the one who decides what matters and what to leave out.</a:t>
            </a:r>
            <a:endParaRPr lang="en-US" sz="1400" dirty="0"/>
          </a:p>
        </p:txBody>
      </p:sp>
      <p:sp>
        <p:nvSpPr>
          <p:cNvPr id="3" name="Text box">
            <a:extLst>
              <a:ext uri="{FF2B5EF4-FFF2-40B4-BE49-F238E27FC236}">
                <a16:creationId xmlns:a16="http://schemas.microsoft.com/office/drawing/2014/main" id="{C207292D-A911-54E1-1B1E-EEF757AD12E1}"/>
              </a:ext>
            </a:extLst>
          </p:cNvPr>
          <p:cNvSpPr txBox="1"/>
          <p:nvPr/>
        </p:nvSpPr>
        <p:spPr>
          <a:xfrm>
            <a:off x="419658" y="6308431"/>
            <a:ext cx="6629840"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i="1" dirty="0">
                <a:solidFill>
                  <a:schemeClr val="lt1"/>
                </a:solidFill>
                <a:latin typeface="Calibri"/>
                <a:ea typeface="Calibri"/>
                <a:cs typeface="Calibri"/>
                <a:sym typeface="Calibri"/>
              </a:rPr>
              <a:t>*This exercise is optional and designed to enrich your learning experience. You may choose to skip it at this time.</a:t>
            </a:r>
            <a:endParaRPr sz="1050" i="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480295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85F337-4E07-449F-E5B0-065DD21B5284}"/>
            </a:ext>
          </a:extLst>
        </p:cNvPr>
        <p:cNvGrpSpPr/>
        <p:nvPr/>
      </p:nvGrpSpPr>
      <p:grpSpPr>
        <a:xfrm>
          <a:off x="0" y="0"/>
          <a:ext cx="0" cy="0"/>
          <a:chOff x="0" y="0"/>
          <a:chExt cx="0" cy="0"/>
        </a:xfrm>
      </p:grpSpPr>
      <p:sp>
        <p:nvSpPr>
          <p:cNvPr id="42" name="TextBox 41">
            <a:extLst>
              <a:ext uri="{FF2B5EF4-FFF2-40B4-BE49-F238E27FC236}">
                <a16:creationId xmlns:a16="http://schemas.microsoft.com/office/drawing/2014/main" id="{D6DF25F7-FD52-5538-BDC2-47F6C1CBEBD9}"/>
              </a:ext>
            </a:extLst>
          </p:cNvPr>
          <p:cNvSpPr txBox="1"/>
          <p:nvPr/>
        </p:nvSpPr>
        <p:spPr>
          <a:xfrm>
            <a:off x="8272107" y="523677"/>
            <a:ext cx="3369843" cy="400110"/>
          </a:xfrm>
          <a:prstGeom prst="rect">
            <a:avLst/>
          </a:prstGeom>
          <a:noFill/>
        </p:spPr>
        <p:txBody>
          <a:bodyPr wrap="square" rtlCol="0">
            <a:spAutoFit/>
          </a:bodyPr>
          <a:lstStyle/>
          <a:p>
            <a:pPr algn="r"/>
            <a:r>
              <a:rPr lang="en-US" sz="2000" i="1" dirty="0">
                <a:solidFill>
                  <a:schemeClr val="bg1"/>
                </a:solidFill>
                <a:latin typeface="Avenir Next Condensed" panose="020B0506020202020204" pitchFamily="34" charset="0"/>
              </a:rPr>
              <a:t>ACTIVITY: </a:t>
            </a:r>
            <a:r>
              <a:rPr lang="en-US" sz="2000" b="1" dirty="0">
                <a:solidFill>
                  <a:schemeClr val="bg1"/>
                </a:solidFill>
                <a:latin typeface="Avenir Next Condensed" panose="020B0506020202020204" pitchFamily="34" charset="0"/>
              </a:rPr>
              <a:t>TRY IT YOURSELF!</a:t>
            </a:r>
          </a:p>
        </p:txBody>
      </p:sp>
      <p:sp>
        <p:nvSpPr>
          <p:cNvPr id="43" name="Title 42">
            <a:extLst>
              <a:ext uri="{FF2B5EF4-FFF2-40B4-BE49-F238E27FC236}">
                <a16:creationId xmlns:a16="http://schemas.microsoft.com/office/drawing/2014/main" id="{BE7F7461-6B1E-C0C0-0AF0-B54D19A2D358}"/>
              </a:ext>
            </a:extLst>
          </p:cNvPr>
          <p:cNvSpPr txBox="1">
            <a:spLocks noGrp="1"/>
          </p:cNvSpPr>
          <p:nvPr>
            <p:ph type="title" idx="4294967295"/>
          </p:nvPr>
        </p:nvSpPr>
        <p:spPr>
          <a:xfrm>
            <a:off x="645104" y="450362"/>
            <a:ext cx="506121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tab pos="5411788" algn="l"/>
              </a:tabLst>
              <a:defRPr/>
            </a:pPr>
            <a:r>
              <a:rPr kumimoji="0" lang="en-US" sz="3200" b="1" i="0" u="none" strike="noStrike" kern="1200" cap="none" spc="0" normalizeH="0" baseline="0" noProof="0" dirty="0">
                <a:ln>
                  <a:noFill/>
                </a:ln>
                <a:solidFill>
                  <a:schemeClr val="bg1"/>
                </a:solidFill>
                <a:effectLst/>
                <a:uLnTx/>
                <a:uFillTx/>
                <a:latin typeface="Poppins SemiBold" pitchFamily="2" charset="77"/>
                <a:ea typeface="+mn-ea"/>
                <a:cs typeface="Poppins SemiBold" pitchFamily="2" charset="77"/>
              </a:rPr>
              <a:t>Create a Campaign</a:t>
            </a:r>
          </a:p>
        </p:txBody>
      </p:sp>
      <p:sp>
        <p:nvSpPr>
          <p:cNvPr id="11" name="Rounded Rectangle 10">
            <a:extLst>
              <a:ext uri="{FF2B5EF4-FFF2-40B4-BE49-F238E27FC236}">
                <a16:creationId xmlns:a16="http://schemas.microsoft.com/office/drawing/2014/main" id="{0504F350-466E-6B8D-4E06-8296CD87EA6B}"/>
              </a:ext>
              <a:ext uri="{C183D7F6-B498-43B3-948B-1728B52AA6E4}">
                <adec:decorative xmlns:adec="http://schemas.microsoft.com/office/drawing/2017/decorative" val="1"/>
              </a:ext>
            </a:extLst>
          </p:cNvPr>
          <p:cNvSpPr>
            <a:spLocks/>
          </p:cNvSpPr>
          <p:nvPr/>
        </p:nvSpPr>
        <p:spPr>
          <a:xfrm>
            <a:off x="964710" y="1397105"/>
            <a:ext cx="7135245" cy="1634414"/>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8C65A10E-CCD2-0EC7-7117-E9AD34708C5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1246" y="1497789"/>
            <a:ext cx="890230" cy="298897"/>
          </a:xfrm>
          <a:prstGeom prst="rect">
            <a:avLst/>
          </a:prstGeom>
        </p:spPr>
      </p:pic>
      <p:sp>
        <p:nvSpPr>
          <p:cNvPr id="17" name="TextBox 16">
            <a:extLst>
              <a:ext uri="{FF2B5EF4-FFF2-40B4-BE49-F238E27FC236}">
                <a16:creationId xmlns:a16="http://schemas.microsoft.com/office/drawing/2014/main" id="{72B6F4CC-1916-0F72-ADFD-22C63182FFCD}"/>
              </a:ext>
            </a:extLst>
          </p:cNvPr>
          <p:cNvSpPr txBox="1"/>
          <p:nvPr/>
        </p:nvSpPr>
        <p:spPr>
          <a:xfrm>
            <a:off x="867327" y="1505348"/>
            <a:ext cx="764149" cy="276999"/>
          </a:xfrm>
          <a:prstGeom prst="rect">
            <a:avLst/>
          </a:prstGeom>
          <a:noFill/>
        </p:spPr>
        <p:txBody>
          <a:bodyPr wrap="square" rtlCol="0">
            <a:spAutoFit/>
          </a:bodyPr>
          <a:lstStyle/>
          <a:p>
            <a:r>
              <a:rPr lang="en-US" sz="1200" b="1" dirty="0">
                <a:solidFill>
                  <a:schemeClr val="bg1"/>
                </a:solidFill>
              </a:rPr>
              <a:t>Step 1</a:t>
            </a:r>
          </a:p>
        </p:txBody>
      </p:sp>
      <p:sp>
        <p:nvSpPr>
          <p:cNvPr id="12" name="TextBox 11">
            <a:extLst>
              <a:ext uri="{FF2B5EF4-FFF2-40B4-BE49-F238E27FC236}">
                <a16:creationId xmlns:a16="http://schemas.microsoft.com/office/drawing/2014/main" id="{6F302D8D-C3C2-9368-8B74-ECD9F01C6842}"/>
              </a:ext>
            </a:extLst>
          </p:cNvPr>
          <p:cNvSpPr txBox="1">
            <a:spLocks/>
          </p:cNvSpPr>
          <p:nvPr/>
        </p:nvSpPr>
        <p:spPr>
          <a:xfrm>
            <a:off x="1700640" y="1482030"/>
            <a:ext cx="6190375" cy="1384995"/>
          </a:xfrm>
          <a:prstGeom prst="rect">
            <a:avLst/>
          </a:prstGeom>
          <a:noFill/>
        </p:spPr>
        <p:txBody>
          <a:bodyPr wrap="square" rtlCol="0">
            <a:spAutoFit/>
          </a:bodyPr>
          <a:lstStyle/>
          <a:p>
            <a:r>
              <a:rPr lang="en-GB" sz="1400" b="1" dirty="0"/>
              <a:t>Map out the idea.</a:t>
            </a:r>
            <a:r>
              <a:rPr lang="en-GB" sz="1400" dirty="0"/>
              <a:t> Before you create anything, get clear on what you want to achieve:</a:t>
            </a:r>
          </a:p>
          <a:p>
            <a:pPr marL="285750" indent="-285750">
              <a:buFont typeface="Arial" panose="020B0604020202020204" pitchFamily="34" charset="0"/>
              <a:buChar char="•"/>
            </a:pPr>
            <a:r>
              <a:rPr lang="en-GB" sz="1400" b="1" dirty="0"/>
              <a:t>Narrow it down.</a:t>
            </a:r>
            <a:r>
              <a:rPr lang="en-GB" sz="1400" dirty="0"/>
              <a:t> Pick one cause, for example ocean plastic, deforestation, or clean energy.</a:t>
            </a:r>
          </a:p>
          <a:p>
            <a:pPr marL="285750" indent="-285750">
              <a:spcBef>
                <a:spcPts val="0"/>
              </a:spcBef>
              <a:buFont typeface="Arial" panose="020B0604020202020204" pitchFamily="34" charset="0"/>
              <a:buChar char="•"/>
            </a:pPr>
            <a:r>
              <a:rPr lang="en-GB" sz="1400" b="1" dirty="0"/>
              <a:t>Find the message.</a:t>
            </a:r>
            <a:r>
              <a:rPr lang="en-GB" sz="1400" dirty="0"/>
              <a:t> In one sentence, what do you want people to feel or believe after seeing it.</a:t>
            </a:r>
          </a:p>
        </p:txBody>
      </p:sp>
      <p:sp>
        <p:nvSpPr>
          <p:cNvPr id="15" name="Rounded Rectangle 14">
            <a:extLst>
              <a:ext uri="{FF2B5EF4-FFF2-40B4-BE49-F238E27FC236}">
                <a16:creationId xmlns:a16="http://schemas.microsoft.com/office/drawing/2014/main" id="{C7B66B96-2098-81BA-956B-252E75EB10EE}"/>
              </a:ext>
              <a:ext uri="{C183D7F6-B498-43B3-948B-1728B52AA6E4}">
                <adec:decorative xmlns:adec="http://schemas.microsoft.com/office/drawing/2017/decorative" val="1"/>
              </a:ext>
            </a:extLst>
          </p:cNvPr>
          <p:cNvSpPr>
            <a:spLocks/>
          </p:cNvSpPr>
          <p:nvPr/>
        </p:nvSpPr>
        <p:spPr>
          <a:xfrm>
            <a:off x="964710" y="3268152"/>
            <a:ext cx="10342086" cy="1853790"/>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98D5A7E8-5381-2E00-FF0D-6981C7F0DCD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1246" y="3390663"/>
            <a:ext cx="890230" cy="298897"/>
          </a:xfrm>
          <a:prstGeom prst="rect">
            <a:avLst/>
          </a:prstGeom>
        </p:spPr>
      </p:pic>
      <p:sp>
        <p:nvSpPr>
          <p:cNvPr id="23" name="TextBox 22">
            <a:extLst>
              <a:ext uri="{FF2B5EF4-FFF2-40B4-BE49-F238E27FC236}">
                <a16:creationId xmlns:a16="http://schemas.microsoft.com/office/drawing/2014/main" id="{A8B637EF-AFF5-2358-6423-31B0BB53E232}"/>
              </a:ext>
            </a:extLst>
          </p:cNvPr>
          <p:cNvSpPr txBox="1"/>
          <p:nvPr/>
        </p:nvSpPr>
        <p:spPr>
          <a:xfrm>
            <a:off x="867327" y="3398222"/>
            <a:ext cx="764149" cy="276999"/>
          </a:xfrm>
          <a:prstGeom prst="rect">
            <a:avLst/>
          </a:prstGeom>
          <a:noFill/>
        </p:spPr>
        <p:txBody>
          <a:bodyPr wrap="square" rtlCol="0">
            <a:spAutoFit/>
          </a:bodyPr>
          <a:lstStyle/>
          <a:p>
            <a:r>
              <a:rPr lang="en-US" sz="1200" b="1" dirty="0">
                <a:solidFill>
                  <a:schemeClr val="bg1"/>
                </a:solidFill>
              </a:rPr>
              <a:t>Step 2</a:t>
            </a:r>
          </a:p>
        </p:txBody>
      </p:sp>
      <p:sp>
        <p:nvSpPr>
          <p:cNvPr id="16" name="TextBox 15">
            <a:extLst>
              <a:ext uri="{FF2B5EF4-FFF2-40B4-BE49-F238E27FC236}">
                <a16:creationId xmlns:a16="http://schemas.microsoft.com/office/drawing/2014/main" id="{52307BFF-97BE-C009-B16F-F01C9C208F9C}"/>
              </a:ext>
            </a:extLst>
          </p:cNvPr>
          <p:cNvSpPr txBox="1">
            <a:spLocks/>
          </p:cNvSpPr>
          <p:nvPr/>
        </p:nvSpPr>
        <p:spPr>
          <a:xfrm>
            <a:off x="1700640" y="3352271"/>
            <a:ext cx="9480075" cy="1677382"/>
          </a:xfrm>
          <a:prstGeom prst="rect">
            <a:avLst/>
          </a:prstGeom>
          <a:noFill/>
        </p:spPr>
        <p:txBody>
          <a:bodyPr wrap="square" rtlCol="0">
            <a:spAutoFit/>
          </a:bodyPr>
          <a:lstStyle/>
          <a:p>
            <a:r>
              <a:rPr lang="en-GB" sz="1400" b="1" dirty="0"/>
              <a:t>Turn it into a prompt.</a:t>
            </a:r>
            <a:r>
              <a:rPr lang="en-GB" sz="1400" dirty="0"/>
              <a:t> Using an approved AI tool such as Microsoft Copilot, describe your scene. A strong prompt is specific about:</a:t>
            </a:r>
          </a:p>
          <a:p>
            <a:pPr marL="285750" lvl="0" indent="-285750">
              <a:buFont typeface="Arial" panose="020B0604020202020204" pitchFamily="34" charset="0"/>
              <a:buChar char="•"/>
            </a:pPr>
            <a:r>
              <a:rPr lang="en-GB" sz="1400" b="1" dirty="0"/>
              <a:t>Subject:</a:t>
            </a:r>
            <a:r>
              <a:rPr lang="en-GB" sz="1400" dirty="0"/>
              <a:t> what's in the image?</a:t>
            </a:r>
          </a:p>
          <a:p>
            <a:pPr marL="285750" lvl="0" indent="-285750">
              <a:buFont typeface="Arial" panose="020B0604020202020204" pitchFamily="34" charset="0"/>
              <a:buChar char="•"/>
            </a:pPr>
            <a:r>
              <a:rPr lang="en-GB" sz="1400" b="1" dirty="0"/>
              <a:t>Style:</a:t>
            </a:r>
            <a:r>
              <a:rPr lang="en-GB" sz="1400" dirty="0"/>
              <a:t> bold poster, realistic photo, illustration?</a:t>
            </a:r>
          </a:p>
          <a:p>
            <a:pPr marL="285750" lvl="0" indent="-285750">
              <a:spcAft>
                <a:spcPts val="600"/>
              </a:spcAft>
              <a:buFont typeface="Arial" panose="020B0604020202020204" pitchFamily="34" charset="0"/>
              <a:buChar char="•"/>
            </a:pPr>
            <a:r>
              <a:rPr lang="en-GB" sz="1400" b="1" dirty="0"/>
              <a:t>Mood:</a:t>
            </a:r>
            <a:r>
              <a:rPr lang="en-GB" sz="1400" dirty="0"/>
              <a:t> hopeful, urgent, inspiring?</a:t>
            </a:r>
          </a:p>
          <a:p>
            <a:pPr lvl="0"/>
            <a:r>
              <a:rPr lang="en-GB" sz="1400" i="1" dirty="0"/>
              <a:t>Example: "Create a bold, hopeful poster of young people planting trees along a city street, in a bright illustrated style, to inspire people to act on climate change.”</a:t>
            </a:r>
            <a:endParaRPr lang="en-GB" sz="1400" dirty="0"/>
          </a:p>
        </p:txBody>
      </p:sp>
      <p:sp>
        <p:nvSpPr>
          <p:cNvPr id="24" name="Rounded Rectangle 23">
            <a:extLst>
              <a:ext uri="{FF2B5EF4-FFF2-40B4-BE49-F238E27FC236}">
                <a16:creationId xmlns:a16="http://schemas.microsoft.com/office/drawing/2014/main" id="{616C4DD5-2FE1-6996-AEE2-5F417D5DD71C}"/>
              </a:ext>
              <a:ext uri="{C183D7F6-B498-43B3-948B-1728B52AA6E4}">
                <adec:decorative xmlns:adec="http://schemas.microsoft.com/office/drawing/2017/decorative" val="1"/>
              </a:ext>
            </a:extLst>
          </p:cNvPr>
          <p:cNvSpPr>
            <a:spLocks/>
          </p:cNvSpPr>
          <p:nvPr/>
        </p:nvSpPr>
        <p:spPr>
          <a:xfrm>
            <a:off x="964710" y="5358575"/>
            <a:ext cx="10342086" cy="652740"/>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3C73F0F5-66D3-FD31-DAE8-CEC28E5A3DF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1246" y="5459257"/>
            <a:ext cx="890230" cy="298898"/>
          </a:xfrm>
          <a:prstGeom prst="rect">
            <a:avLst/>
          </a:prstGeom>
        </p:spPr>
      </p:pic>
      <p:sp>
        <p:nvSpPr>
          <p:cNvPr id="32" name="TextBox 31">
            <a:extLst>
              <a:ext uri="{FF2B5EF4-FFF2-40B4-BE49-F238E27FC236}">
                <a16:creationId xmlns:a16="http://schemas.microsoft.com/office/drawing/2014/main" id="{ECC31478-63D4-6651-A860-B67C1099E022}"/>
              </a:ext>
            </a:extLst>
          </p:cNvPr>
          <p:cNvSpPr txBox="1"/>
          <p:nvPr/>
        </p:nvSpPr>
        <p:spPr>
          <a:xfrm>
            <a:off x="867327" y="5466816"/>
            <a:ext cx="764149" cy="277000"/>
          </a:xfrm>
          <a:prstGeom prst="rect">
            <a:avLst/>
          </a:prstGeom>
          <a:noFill/>
        </p:spPr>
        <p:txBody>
          <a:bodyPr wrap="square" rtlCol="0">
            <a:spAutoFit/>
          </a:bodyPr>
          <a:lstStyle/>
          <a:p>
            <a:r>
              <a:rPr lang="en-US" sz="1200" b="1" dirty="0">
                <a:solidFill>
                  <a:schemeClr val="bg1"/>
                </a:solidFill>
              </a:rPr>
              <a:t>Step 3</a:t>
            </a:r>
          </a:p>
        </p:txBody>
      </p:sp>
      <p:sp>
        <p:nvSpPr>
          <p:cNvPr id="25" name="TextBox 24">
            <a:extLst>
              <a:ext uri="{FF2B5EF4-FFF2-40B4-BE49-F238E27FC236}">
                <a16:creationId xmlns:a16="http://schemas.microsoft.com/office/drawing/2014/main" id="{ECA4F6A2-75E7-18EE-124B-69AA9788A2C9}"/>
              </a:ext>
            </a:extLst>
          </p:cNvPr>
          <p:cNvSpPr txBox="1">
            <a:spLocks/>
          </p:cNvSpPr>
          <p:nvPr/>
        </p:nvSpPr>
        <p:spPr>
          <a:xfrm>
            <a:off x="1700640" y="5443499"/>
            <a:ext cx="9480075" cy="523221"/>
          </a:xfrm>
          <a:prstGeom prst="rect">
            <a:avLst/>
          </a:prstGeom>
          <a:noFill/>
        </p:spPr>
        <p:txBody>
          <a:bodyPr wrap="square" rtlCol="0">
            <a:spAutoFit/>
          </a:bodyPr>
          <a:lstStyle/>
          <a:p>
            <a:r>
              <a:rPr lang="en-GB" sz="1400" b="1" dirty="0"/>
              <a:t>Refine it.</a:t>
            </a:r>
            <a:r>
              <a:rPr lang="en-GB" sz="1400" dirty="0"/>
              <a:t> Your first result is just a starting point. Prompting works best as a conversation, so keep adjusting your output until it's something that would make </a:t>
            </a:r>
            <a:r>
              <a:rPr lang="en-GB" sz="1400" i="1" dirty="0"/>
              <a:t>you</a:t>
            </a:r>
            <a:r>
              <a:rPr lang="en-GB" sz="1400" dirty="0"/>
              <a:t> stop scrolling.</a:t>
            </a:r>
          </a:p>
        </p:txBody>
      </p:sp>
      <p:cxnSp>
        <p:nvCxnSpPr>
          <p:cNvPr id="45" name="Elbow Connector 44">
            <a:extLst>
              <a:ext uri="{FF2B5EF4-FFF2-40B4-BE49-F238E27FC236}">
                <a16:creationId xmlns:a16="http://schemas.microsoft.com/office/drawing/2014/main" id="{591A7110-61E2-97C1-D639-3D2C1F482DBA}"/>
              </a:ext>
              <a:ext uri="{C183D7F6-B498-43B3-948B-1728B52AA6E4}">
                <adec:decorative xmlns:adec="http://schemas.microsoft.com/office/drawing/2017/decorative" val="1"/>
              </a:ext>
            </a:extLst>
          </p:cNvPr>
          <p:cNvCxnSpPr>
            <a:cxnSpLocks/>
          </p:cNvCxnSpPr>
          <p:nvPr/>
        </p:nvCxnSpPr>
        <p:spPr>
          <a:xfrm>
            <a:off x="8540275" y="2053749"/>
            <a:ext cx="3212270" cy="642463"/>
          </a:xfrm>
          <a:prstGeom prst="bentConnector3">
            <a:avLst>
              <a:gd name="adj1" fmla="val 635"/>
            </a:avLst>
          </a:prstGeom>
          <a:ln>
            <a:solidFill>
              <a:srgbClr val="6BA5F4"/>
            </a:solidFill>
          </a:ln>
        </p:spPr>
        <p:style>
          <a:lnRef idx="2">
            <a:schemeClr val="accent1"/>
          </a:lnRef>
          <a:fillRef idx="0">
            <a:schemeClr val="accent1"/>
          </a:fillRef>
          <a:effectRef idx="1">
            <a:schemeClr val="accent1"/>
          </a:effectRef>
          <a:fontRef idx="minor">
            <a:schemeClr val="tx1"/>
          </a:fontRef>
        </p:style>
      </p:cxnSp>
      <p:grpSp>
        <p:nvGrpSpPr>
          <p:cNvPr id="37" name="Group 36" descr="Top tip">
            <a:extLst>
              <a:ext uri="{FF2B5EF4-FFF2-40B4-BE49-F238E27FC236}">
                <a16:creationId xmlns:a16="http://schemas.microsoft.com/office/drawing/2014/main" id="{508CC2CC-6160-4E05-2AA7-166A3836452B}"/>
              </a:ext>
            </a:extLst>
          </p:cNvPr>
          <p:cNvGrpSpPr/>
          <p:nvPr/>
        </p:nvGrpSpPr>
        <p:grpSpPr>
          <a:xfrm>
            <a:off x="8263717" y="1397105"/>
            <a:ext cx="553113" cy="913905"/>
            <a:chOff x="787863" y="3191954"/>
            <a:chExt cx="553113" cy="913905"/>
          </a:xfrm>
        </p:grpSpPr>
        <p:sp>
          <p:nvSpPr>
            <p:cNvPr id="38" name="Right Triangle 37">
              <a:extLst>
                <a:ext uri="{FF2B5EF4-FFF2-40B4-BE49-F238E27FC236}">
                  <a16:creationId xmlns:a16="http://schemas.microsoft.com/office/drawing/2014/main" id="{559EBC2C-859B-7799-B89D-AE3C3FE1DC9A}"/>
                </a:ext>
              </a:extLst>
            </p:cNvPr>
            <p:cNvSpPr/>
            <p:nvPr/>
          </p:nvSpPr>
          <p:spPr>
            <a:xfrm rot="10800000">
              <a:off x="799475" y="3848596"/>
              <a:ext cx="255004" cy="257263"/>
            </a:xfrm>
            <a:prstGeom prst="rtTriangle">
              <a:avLst/>
            </a:prstGeom>
            <a:solidFill>
              <a:srgbClr val="2D3A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9" name="Picture 38">
              <a:extLst>
                <a:ext uri="{FF2B5EF4-FFF2-40B4-BE49-F238E27FC236}">
                  <a16:creationId xmlns:a16="http://schemas.microsoft.com/office/drawing/2014/main" id="{BB8708DD-A0C6-EE05-EC6D-82E1040F3EB2}"/>
                </a:ext>
              </a:extLst>
            </p:cNvPr>
            <p:cNvPicPr>
              <a:picLocks noChangeAspect="1"/>
            </p:cNvPicPr>
            <p:nvPr/>
          </p:nvPicPr>
          <p:blipFill>
            <a:blip r:embed="rId4"/>
            <a:stretch>
              <a:fillRect/>
            </a:stretch>
          </p:blipFill>
          <p:spPr>
            <a:xfrm>
              <a:off x="787863" y="3191954"/>
              <a:ext cx="553113" cy="776299"/>
            </a:xfrm>
            <a:prstGeom prst="rect">
              <a:avLst/>
            </a:prstGeom>
          </p:spPr>
        </p:pic>
      </p:grpSp>
      <p:sp>
        <p:nvSpPr>
          <p:cNvPr id="40" name="TextBox 39">
            <a:extLst>
              <a:ext uri="{FF2B5EF4-FFF2-40B4-BE49-F238E27FC236}">
                <a16:creationId xmlns:a16="http://schemas.microsoft.com/office/drawing/2014/main" id="{052FFA3F-81A4-29A7-7303-7F3C1A772F18}"/>
              </a:ext>
            </a:extLst>
          </p:cNvPr>
          <p:cNvSpPr txBox="1"/>
          <p:nvPr/>
        </p:nvSpPr>
        <p:spPr>
          <a:xfrm>
            <a:off x="8924589" y="1568378"/>
            <a:ext cx="2443642" cy="954107"/>
          </a:xfrm>
          <a:prstGeom prst="rect">
            <a:avLst/>
          </a:prstGeom>
          <a:noFill/>
        </p:spPr>
        <p:txBody>
          <a:bodyPr wrap="square" rtlCol="0">
            <a:spAutoFit/>
          </a:bodyPr>
          <a:lstStyle/>
          <a:p>
            <a:r>
              <a:rPr lang="en-GB" sz="1400" dirty="0"/>
              <a:t>Great AI content starts with a clear idea. Know what you want to say first, then use AI tools to bring it to life.</a:t>
            </a:r>
          </a:p>
        </p:txBody>
      </p:sp>
      <p:sp>
        <p:nvSpPr>
          <p:cNvPr id="14" name="Text box">
            <a:extLst>
              <a:ext uri="{FF2B5EF4-FFF2-40B4-BE49-F238E27FC236}">
                <a16:creationId xmlns:a16="http://schemas.microsoft.com/office/drawing/2014/main" id="{D510B3D2-004D-8143-D368-90F00C6EC13F}"/>
              </a:ext>
            </a:extLst>
          </p:cNvPr>
          <p:cNvSpPr txBox="1"/>
          <p:nvPr/>
        </p:nvSpPr>
        <p:spPr>
          <a:xfrm>
            <a:off x="419658" y="6308431"/>
            <a:ext cx="6629840"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i="1" dirty="0">
                <a:solidFill>
                  <a:schemeClr val="lt1"/>
                </a:solidFill>
                <a:latin typeface="Calibri"/>
                <a:ea typeface="Calibri"/>
                <a:cs typeface="Calibri"/>
                <a:sym typeface="Calibri"/>
              </a:rPr>
              <a:t>*This exercise is optional and designed to enrich your learning experience. You may choose to skip it at this time.</a:t>
            </a:r>
            <a:endParaRPr sz="1050" i="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827431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264D2"/>
        </a:solidFill>
        <a:effectLst/>
      </p:bgPr>
    </p:bg>
    <p:spTree>
      <p:nvGrpSpPr>
        <p:cNvPr id="1" name="">
          <a:extLst>
            <a:ext uri="{FF2B5EF4-FFF2-40B4-BE49-F238E27FC236}">
              <a16:creationId xmlns:a16="http://schemas.microsoft.com/office/drawing/2014/main" id="{2E431B4A-2DF5-87BA-CDDF-41947D692BA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F2174D3-533E-402E-AC89-6DA3620827B0}"/>
              </a:ext>
            </a:extLst>
          </p:cNvPr>
          <p:cNvSpPr txBox="1">
            <a:spLocks noGrp="1"/>
          </p:cNvSpPr>
          <p:nvPr>
            <p:ph type="title" idx="4294967295"/>
          </p:nvPr>
        </p:nvSpPr>
        <p:spPr>
          <a:xfrm>
            <a:off x="765338" y="1646805"/>
            <a:ext cx="3870457" cy="848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en-ID" sz="44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rPr>
              <a:t>Before Gina</a:t>
            </a:r>
          </a:p>
        </p:txBody>
      </p:sp>
      <p:sp>
        <p:nvSpPr>
          <p:cNvPr id="8" name="TextBox 7">
            <a:extLst>
              <a:ext uri="{FF2B5EF4-FFF2-40B4-BE49-F238E27FC236}">
                <a16:creationId xmlns:a16="http://schemas.microsoft.com/office/drawing/2014/main" id="{ABB951BA-53B8-73C0-961C-EA45704D7874}"/>
              </a:ext>
            </a:extLst>
          </p:cNvPr>
          <p:cNvSpPr txBox="1"/>
          <p:nvPr/>
        </p:nvSpPr>
        <p:spPr>
          <a:xfrm>
            <a:off x="765338" y="2369818"/>
            <a:ext cx="2977322" cy="848309"/>
          </a:xfrm>
          <a:prstGeom prst="rect">
            <a:avLst/>
          </a:prstGeom>
          <a:noFill/>
        </p:spPr>
        <p:txBody>
          <a:bodyPr wrap="square" rtlCol="0">
            <a:spAutoFit/>
          </a:bodyPr>
          <a:lstStyle/>
          <a:p>
            <a:pPr rtl="0">
              <a:lnSpc>
                <a:spcPts val="6080"/>
              </a:lnSpc>
              <a:spcBef>
                <a:spcPts val="0"/>
              </a:spcBef>
              <a:spcAft>
                <a:spcPts val="0"/>
              </a:spcAft>
            </a:pPr>
            <a:r>
              <a:rPr lang="en-ID" sz="4400" b="1" u="none" strike="noStrike" dirty="0">
                <a:solidFill>
                  <a:schemeClr val="bg1"/>
                </a:solidFill>
                <a:effectLst/>
                <a:latin typeface="Poppins" pitchFamily="2" charset="77"/>
                <a:cs typeface="Poppins" pitchFamily="2" charset="77"/>
              </a:rPr>
              <a:t>Hits Post</a:t>
            </a:r>
            <a:endParaRPr lang="en-ID" sz="4400" b="1" dirty="0">
              <a:solidFill>
                <a:schemeClr val="bg1"/>
              </a:solidFill>
              <a:effectLst/>
              <a:latin typeface="Poppins" pitchFamily="2" charset="77"/>
              <a:cs typeface="Poppins" pitchFamily="2" charset="77"/>
            </a:endParaRPr>
          </a:p>
        </p:txBody>
      </p:sp>
      <p:sp>
        <p:nvSpPr>
          <p:cNvPr id="4" name="TextBox 3">
            <a:extLst>
              <a:ext uri="{FF2B5EF4-FFF2-40B4-BE49-F238E27FC236}">
                <a16:creationId xmlns:a16="http://schemas.microsoft.com/office/drawing/2014/main" id="{0214E5B7-F355-BFF4-1157-F31CBDBF3110}"/>
              </a:ext>
            </a:extLst>
          </p:cNvPr>
          <p:cNvSpPr txBox="1"/>
          <p:nvPr/>
        </p:nvSpPr>
        <p:spPr>
          <a:xfrm>
            <a:off x="765338" y="3494719"/>
            <a:ext cx="5068373" cy="1200329"/>
          </a:xfrm>
          <a:prstGeom prst="rect">
            <a:avLst/>
          </a:prstGeom>
          <a:noFill/>
        </p:spPr>
        <p:txBody>
          <a:bodyPr wrap="square" rtlCol="0">
            <a:spAutoFit/>
          </a:bodyPr>
          <a:lstStyle/>
          <a:p>
            <a:r>
              <a:rPr lang="en-GB" dirty="0">
                <a:solidFill>
                  <a:schemeClr val="bg1"/>
                </a:solidFill>
              </a:rPr>
              <a:t>Gina's entry is ready, and it's good: a hopeful vision of greener streets that makes people want to act. But before she enters it, she does two things she never skips.</a:t>
            </a:r>
            <a:endParaRPr lang="en-US" dirty="0">
              <a:solidFill>
                <a:schemeClr val="bg1"/>
              </a:solidFill>
            </a:endParaRPr>
          </a:p>
        </p:txBody>
      </p:sp>
      <p:sp>
        <p:nvSpPr>
          <p:cNvPr id="2" name="TextBox 1">
            <a:extLst>
              <a:ext uri="{FF2B5EF4-FFF2-40B4-BE49-F238E27FC236}">
                <a16:creationId xmlns:a16="http://schemas.microsoft.com/office/drawing/2014/main" id="{F63B4B23-48D7-EB55-0FF8-02233FA39CBA}"/>
              </a:ext>
            </a:extLst>
          </p:cNvPr>
          <p:cNvSpPr txBox="1"/>
          <p:nvPr/>
        </p:nvSpPr>
        <p:spPr>
          <a:xfrm>
            <a:off x="765338" y="4822040"/>
            <a:ext cx="4870431" cy="646331"/>
          </a:xfrm>
          <a:prstGeom prst="rect">
            <a:avLst/>
          </a:prstGeom>
          <a:noFill/>
        </p:spPr>
        <p:txBody>
          <a:bodyPr wrap="square" rtlCol="0">
            <a:spAutoFit/>
          </a:bodyPr>
          <a:lstStyle/>
          <a:p>
            <a:r>
              <a:rPr lang="en-GB" dirty="0">
                <a:solidFill>
                  <a:schemeClr val="bg1"/>
                </a:solidFill>
              </a:rPr>
              <a:t>Gina remembers to add the </a:t>
            </a:r>
            <a:r>
              <a:rPr lang="en-GB" b="1" dirty="0">
                <a:solidFill>
                  <a:schemeClr val="bg1"/>
                </a:solidFill>
              </a:rPr>
              <a:t>AI label</a:t>
            </a:r>
            <a:r>
              <a:rPr lang="en-GB" dirty="0">
                <a:solidFill>
                  <a:schemeClr val="bg1"/>
                </a:solidFill>
              </a:rPr>
              <a:t>, so no one mistakes it for a real photo.</a:t>
            </a:r>
            <a:endParaRPr lang="en-US" dirty="0">
              <a:solidFill>
                <a:schemeClr val="bg1"/>
              </a:solidFill>
            </a:endParaRPr>
          </a:p>
        </p:txBody>
      </p:sp>
      <p:pic>
        <p:nvPicPr>
          <p:cNvPr id="6" name="Picture 5" descr="Illustration of a hand holding a phone. The screen is of user’s account before posting on social media, with the setting “Add AI label - we require you to label certain realistic content that’s made with AI” highlighted.">
            <a:extLst>
              <a:ext uri="{FF2B5EF4-FFF2-40B4-BE49-F238E27FC236}">
                <a16:creationId xmlns:a16="http://schemas.microsoft.com/office/drawing/2014/main" id="{331BA634-538A-8029-CA49-C54DDD457B82}"/>
              </a:ext>
            </a:extLst>
          </p:cNvPr>
          <p:cNvPicPr>
            <a:picLocks noChangeAspect="1"/>
          </p:cNvPicPr>
          <p:nvPr/>
        </p:nvPicPr>
        <p:blipFill>
          <a:blip r:embed="rId3"/>
          <a:stretch>
            <a:fillRect/>
          </a:stretch>
        </p:blipFill>
        <p:spPr>
          <a:xfrm>
            <a:off x="6578600" y="0"/>
            <a:ext cx="5613400" cy="6858000"/>
          </a:xfrm>
          <a:prstGeom prst="rect">
            <a:avLst/>
          </a:prstGeom>
        </p:spPr>
      </p:pic>
    </p:spTree>
    <p:extLst>
      <p:ext uri="{BB962C8B-B14F-4D97-AF65-F5344CB8AC3E}">
        <p14:creationId xmlns:p14="http://schemas.microsoft.com/office/powerpoint/2010/main" val="3604372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450"/>
        </a:solidFill>
        <a:effectLst/>
      </p:bgPr>
    </p:bg>
    <p:spTree>
      <p:nvGrpSpPr>
        <p:cNvPr id="1" name="">
          <a:extLst>
            <a:ext uri="{FF2B5EF4-FFF2-40B4-BE49-F238E27FC236}">
              <a16:creationId xmlns:a16="http://schemas.microsoft.com/office/drawing/2014/main" id="{A66FD90A-0AD2-F2CE-2949-71AE2F9BBFD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BE76399-0F94-2213-A42D-8613036FA852}"/>
              </a:ext>
              <a:ext uri="{C183D7F6-B498-43B3-948B-1728B52AA6E4}">
                <adec:decorative xmlns:adec="http://schemas.microsoft.com/office/drawing/2017/decorative" val="1"/>
              </a:ext>
            </a:extLst>
          </p:cNvPr>
          <p:cNvPicPr>
            <a:picLocks noChangeAspect="1"/>
          </p:cNvPicPr>
          <p:nvPr/>
        </p:nvPicPr>
        <p:blipFill>
          <a:blip r:embed="rId2"/>
          <a:srcRect l="1" t="22181" r="30071"/>
          <a:stretch>
            <a:fillRect/>
          </a:stretch>
        </p:blipFill>
        <p:spPr>
          <a:xfrm>
            <a:off x="8561172" y="0"/>
            <a:ext cx="3630828" cy="793926"/>
          </a:xfrm>
          <a:prstGeom prst="rect">
            <a:avLst/>
          </a:prstGeom>
        </p:spPr>
      </p:pic>
      <p:sp>
        <p:nvSpPr>
          <p:cNvPr id="4" name="TextBox 3">
            <a:extLst>
              <a:ext uri="{FF2B5EF4-FFF2-40B4-BE49-F238E27FC236}">
                <a16:creationId xmlns:a16="http://schemas.microsoft.com/office/drawing/2014/main" id="{8013CE6A-70BB-630D-3CE3-9E97093256F3}"/>
              </a:ext>
            </a:extLst>
          </p:cNvPr>
          <p:cNvSpPr txBox="1"/>
          <p:nvPr/>
        </p:nvSpPr>
        <p:spPr>
          <a:xfrm>
            <a:off x="9318651" y="212511"/>
            <a:ext cx="2207387" cy="461665"/>
          </a:xfrm>
          <a:prstGeom prst="rect">
            <a:avLst/>
          </a:prstGeom>
          <a:noFill/>
        </p:spPr>
        <p:txBody>
          <a:bodyPr wrap="square" rtlCol="0">
            <a:spAutoFit/>
          </a:bodyPr>
          <a:lstStyle/>
          <a:p>
            <a:pPr algn="r"/>
            <a:r>
              <a:rPr lang="en-US" sz="2400" b="1" dirty="0">
                <a:solidFill>
                  <a:srgbClr val="191919"/>
                </a:solidFill>
                <a:latin typeface="Avenir Next Condensed" panose="020B0506020202020204" pitchFamily="34" charset="0"/>
              </a:rPr>
              <a:t>REMEMBER </a:t>
            </a:r>
            <a:r>
              <a:rPr lang="en-US" sz="2400" i="1" dirty="0">
                <a:solidFill>
                  <a:srgbClr val="191919"/>
                </a:solidFill>
                <a:latin typeface="Avenir Next Condensed" panose="020B0506020202020204" pitchFamily="34" charset="0"/>
              </a:rPr>
              <a:t>THIS</a:t>
            </a:r>
          </a:p>
        </p:txBody>
      </p:sp>
      <p:sp>
        <p:nvSpPr>
          <p:cNvPr id="6" name="Title 5">
            <a:extLst>
              <a:ext uri="{FF2B5EF4-FFF2-40B4-BE49-F238E27FC236}">
                <a16:creationId xmlns:a16="http://schemas.microsoft.com/office/drawing/2014/main" id="{6F175162-96F7-0AA8-1432-BB93A1564C83}"/>
              </a:ext>
            </a:extLst>
          </p:cNvPr>
          <p:cNvSpPr txBox="1">
            <a:spLocks noGrp="1"/>
          </p:cNvSpPr>
          <p:nvPr>
            <p:ph type="title" idx="4294967295"/>
          </p:nvPr>
        </p:nvSpPr>
        <p:spPr>
          <a:xfrm>
            <a:off x="579058" y="1246145"/>
            <a:ext cx="6523786"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4400" b="1" i="0" u="none" strike="noStrike" kern="1200" cap="none" spc="0" normalizeH="0" baseline="0" noProof="0" dirty="0">
                <a:ln>
                  <a:noFill/>
                </a:ln>
                <a:solidFill>
                  <a:srgbClr val="191919"/>
                </a:solidFill>
                <a:effectLst/>
                <a:uLnTx/>
                <a:uFillTx/>
                <a:latin typeface="Poppins" pitchFamily="2" charset="77"/>
                <a:ea typeface="+mn-ea"/>
                <a:cs typeface="Poppins" pitchFamily="2" charset="77"/>
              </a:rPr>
              <a:t>Why label AI content?</a:t>
            </a:r>
          </a:p>
        </p:txBody>
      </p:sp>
      <p:sp>
        <p:nvSpPr>
          <p:cNvPr id="7" name="TextBox 6">
            <a:extLst>
              <a:ext uri="{FF2B5EF4-FFF2-40B4-BE49-F238E27FC236}">
                <a16:creationId xmlns:a16="http://schemas.microsoft.com/office/drawing/2014/main" id="{E766308B-AFDD-6E6B-6024-86A34DBF30CF}"/>
              </a:ext>
            </a:extLst>
          </p:cNvPr>
          <p:cNvSpPr txBox="1"/>
          <p:nvPr/>
        </p:nvSpPr>
        <p:spPr>
          <a:xfrm>
            <a:off x="579059" y="2228374"/>
            <a:ext cx="5937488" cy="3785652"/>
          </a:xfrm>
          <a:prstGeom prst="rect">
            <a:avLst/>
          </a:prstGeom>
          <a:noFill/>
        </p:spPr>
        <p:txBody>
          <a:bodyPr wrap="square" rtlCol="0">
            <a:spAutoFit/>
          </a:bodyPr>
          <a:lstStyle/>
          <a:p>
            <a:r>
              <a:rPr lang="en-GB" sz="1600" dirty="0"/>
              <a:t>Before she posted her submission, Gina labelled her image as "made with AI." It’s a small move, but an important one.</a:t>
            </a:r>
          </a:p>
          <a:p>
            <a:endParaRPr lang="en-GB" sz="1600" dirty="0"/>
          </a:p>
          <a:p>
            <a:r>
              <a:rPr lang="en-GB" sz="1600" dirty="0"/>
              <a:t>AI images, voices, and even videos can look completely real now. </a:t>
            </a:r>
            <a:r>
              <a:rPr lang="en-GB" sz="1600" b="1" dirty="0"/>
              <a:t>A label tells people what they're actually looking at, so they're not left guessing.</a:t>
            </a:r>
          </a:p>
          <a:p>
            <a:endParaRPr lang="en-GB" sz="1600" dirty="0"/>
          </a:p>
          <a:p>
            <a:r>
              <a:rPr lang="en-GB" sz="1600" dirty="0"/>
              <a:t>Labelling doesn't mean you did anything wrong. Plenty of brilliant work is made with AI today. It just means you're being upfront about how it was made. Passing AI content off as real misleads the people who see it, even if you never meant any harm, so being transparent is simply the right thing to do.</a:t>
            </a:r>
          </a:p>
          <a:p>
            <a:endParaRPr lang="en-GB" sz="1600" i="1" dirty="0"/>
          </a:p>
          <a:p>
            <a:r>
              <a:rPr lang="en-GB" sz="1600" b="1" i="1" dirty="0"/>
              <a:t>When should you label?  </a:t>
            </a:r>
            <a:r>
              <a:rPr lang="en-GB" sz="1600" dirty="0"/>
              <a:t>Any time you've used AI to make or change something, especially if someone might take it for real.</a:t>
            </a:r>
          </a:p>
        </p:txBody>
      </p:sp>
      <p:pic>
        <p:nvPicPr>
          <p:cNvPr id="22" name="Picture 21" descr="Social media post by Gina, with a “Made with AI” label. An illustration of green treens with a clean road. The caption says “Imagine our streets like this. We can get there, together. #Make a difference.” ">
            <a:extLst>
              <a:ext uri="{FF2B5EF4-FFF2-40B4-BE49-F238E27FC236}">
                <a16:creationId xmlns:a16="http://schemas.microsoft.com/office/drawing/2014/main" id="{8D57C0BA-9086-6B9C-6A5D-F635B420BC7E}"/>
              </a:ext>
            </a:extLst>
          </p:cNvPr>
          <p:cNvPicPr>
            <a:picLocks noChangeAspect="1"/>
          </p:cNvPicPr>
          <p:nvPr/>
        </p:nvPicPr>
        <p:blipFill>
          <a:blip r:embed="rId3"/>
          <a:stretch>
            <a:fillRect/>
          </a:stretch>
        </p:blipFill>
        <p:spPr>
          <a:xfrm>
            <a:off x="7433831" y="1006437"/>
            <a:ext cx="4092207" cy="5401713"/>
          </a:xfrm>
          <a:prstGeom prst="rect">
            <a:avLst/>
          </a:prstGeom>
        </p:spPr>
      </p:pic>
    </p:spTree>
    <p:extLst>
      <p:ext uri="{BB962C8B-B14F-4D97-AF65-F5344CB8AC3E}">
        <p14:creationId xmlns:p14="http://schemas.microsoft.com/office/powerpoint/2010/main" val="2524787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F08549E-2BCD-890D-FCB4-011C97AD0575}"/>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B404BE66-6F47-EB86-3B39-D664CC942B00}"/>
              </a:ext>
            </a:extLst>
          </p:cNvPr>
          <p:cNvSpPr txBox="1"/>
          <p:nvPr/>
        </p:nvSpPr>
        <p:spPr>
          <a:xfrm>
            <a:off x="8272107" y="514825"/>
            <a:ext cx="3369843" cy="400110"/>
          </a:xfrm>
          <a:prstGeom prst="rect">
            <a:avLst/>
          </a:prstGeom>
          <a:noFill/>
        </p:spPr>
        <p:txBody>
          <a:bodyPr wrap="square" rtlCol="0">
            <a:spAutoFit/>
          </a:bodyPr>
          <a:lstStyle/>
          <a:p>
            <a:pPr algn="r"/>
            <a:r>
              <a:rPr lang="en-US" sz="2000" i="1" dirty="0">
                <a:solidFill>
                  <a:schemeClr val="bg1"/>
                </a:solidFill>
                <a:latin typeface="Avenir Next Condensed" panose="020B0506020202020204" pitchFamily="34" charset="0"/>
              </a:rPr>
              <a:t>ACTIVITY: </a:t>
            </a:r>
            <a:r>
              <a:rPr lang="en-US" sz="2000" b="1" dirty="0">
                <a:solidFill>
                  <a:schemeClr val="bg1"/>
                </a:solidFill>
                <a:latin typeface="Avenir Next Condensed" panose="020B0506020202020204" pitchFamily="34" charset="0"/>
              </a:rPr>
              <a:t>TRY IT YOURSELF!</a:t>
            </a:r>
          </a:p>
        </p:txBody>
      </p:sp>
      <p:sp>
        <p:nvSpPr>
          <p:cNvPr id="19" name="Title 18">
            <a:extLst>
              <a:ext uri="{FF2B5EF4-FFF2-40B4-BE49-F238E27FC236}">
                <a16:creationId xmlns:a16="http://schemas.microsoft.com/office/drawing/2014/main" id="{3448D418-710D-5C0F-1837-710BDD128E53}"/>
              </a:ext>
            </a:extLst>
          </p:cNvPr>
          <p:cNvSpPr txBox="1">
            <a:spLocks noGrp="1"/>
          </p:cNvSpPr>
          <p:nvPr>
            <p:ph type="title" idx="4294967295"/>
          </p:nvPr>
        </p:nvSpPr>
        <p:spPr>
          <a:xfrm>
            <a:off x="645104" y="441510"/>
            <a:ext cx="506121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tab pos="5411788" algn="l"/>
              </a:tabLst>
              <a:defRPr/>
            </a:pPr>
            <a:r>
              <a:rPr kumimoji="0" lang="en-US" sz="3200" b="1" i="0" u="none" strike="noStrike" kern="1200" cap="none" spc="0" normalizeH="0" baseline="0" noProof="0" dirty="0">
                <a:ln>
                  <a:noFill/>
                </a:ln>
                <a:solidFill>
                  <a:schemeClr val="bg1"/>
                </a:solidFill>
                <a:effectLst/>
                <a:uLnTx/>
                <a:uFillTx/>
                <a:latin typeface="Poppins SemiBold" pitchFamily="2" charset="77"/>
                <a:ea typeface="+mn-ea"/>
                <a:cs typeface="Poppins SemiBold" pitchFamily="2" charset="77"/>
              </a:rPr>
              <a:t>Judge the Entries</a:t>
            </a:r>
          </a:p>
        </p:txBody>
      </p:sp>
      <p:sp>
        <p:nvSpPr>
          <p:cNvPr id="3" name="TextBox 2">
            <a:extLst>
              <a:ext uri="{FF2B5EF4-FFF2-40B4-BE49-F238E27FC236}">
                <a16:creationId xmlns:a16="http://schemas.microsoft.com/office/drawing/2014/main" id="{B9940CD5-5932-9119-2B63-D960CB375522}"/>
              </a:ext>
            </a:extLst>
          </p:cNvPr>
          <p:cNvSpPr txBox="1"/>
          <p:nvPr/>
        </p:nvSpPr>
        <p:spPr>
          <a:xfrm>
            <a:off x="1499172" y="1755192"/>
            <a:ext cx="9938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46340"/>
                </a:solidFill>
                <a:effectLst/>
                <a:uLnTx/>
                <a:uFillTx/>
                <a:latin typeface="Avenir Next Condensed Demi Bold" panose="020B0506020202020204" pitchFamily="34" charset="0"/>
                <a:ea typeface="+mn-ea"/>
                <a:cs typeface="+mn-cs"/>
              </a:rPr>
              <a:t>THE TASK</a:t>
            </a:r>
          </a:p>
        </p:txBody>
      </p:sp>
      <p:grpSp>
        <p:nvGrpSpPr>
          <p:cNvPr id="7" name="Group 6" descr="Pencil icon">
            <a:extLst>
              <a:ext uri="{FF2B5EF4-FFF2-40B4-BE49-F238E27FC236}">
                <a16:creationId xmlns:a16="http://schemas.microsoft.com/office/drawing/2014/main" id="{690CBF81-5ACA-7FD4-05AD-0ADCC21502BA}"/>
              </a:ext>
            </a:extLst>
          </p:cNvPr>
          <p:cNvGrpSpPr/>
          <p:nvPr/>
        </p:nvGrpSpPr>
        <p:grpSpPr>
          <a:xfrm>
            <a:off x="1255118" y="1789227"/>
            <a:ext cx="264062" cy="264062"/>
            <a:chOff x="1031654" y="1494938"/>
            <a:chExt cx="264062" cy="264062"/>
          </a:xfrm>
        </p:grpSpPr>
        <p:sp>
          <p:nvSpPr>
            <p:cNvPr id="4" name="Oval 3">
              <a:extLst>
                <a:ext uri="{FF2B5EF4-FFF2-40B4-BE49-F238E27FC236}">
                  <a16:creationId xmlns:a16="http://schemas.microsoft.com/office/drawing/2014/main" id="{3FC86503-20D1-E35F-4893-28857183F655}"/>
                </a:ext>
              </a:extLst>
            </p:cNvPr>
            <p:cNvSpPr/>
            <p:nvPr/>
          </p:nvSpPr>
          <p:spPr>
            <a:xfrm>
              <a:off x="1031654" y="1494938"/>
              <a:ext cx="264062" cy="264062"/>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 name="Picture 5">
              <a:extLst>
                <a:ext uri="{FF2B5EF4-FFF2-40B4-BE49-F238E27FC236}">
                  <a16:creationId xmlns:a16="http://schemas.microsoft.com/office/drawing/2014/main" id="{E44ACA4A-9DD3-2A36-7B4E-7935676CECCE}"/>
                </a:ext>
              </a:extLst>
            </p:cNvPr>
            <p:cNvPicPr>
              <a:picLocks noChangeAspect="1"/>
            </p:cNvPicPr>
            <p:nvPr/>
          </p:nvPicPr>
          <p:blipFill>
            <a:blip r:embed="rId4"/>
            <a:stretch>
              <a:fillRect/>
            </a:stretch>
          </p:blipFill>
          <p:spPr>
            <a:xfrm>
              <a:off x="1081531" y="1527566"/>
              <a:ext cx="179069" cy="185038"/>
            </a:xfrm>
            <a:prstGeom prst="rect">
              <a:avLst/>
            </a:prstGeom>
          </p:spPr>
        </p:pic>
      </p:grpSp>
      <p:sp>
        <p:nvSpPr>
          <p:cNvPr id="14" name="TextBox 13">
            <a:extLst>
              <a:ext uri="{FF2B5EF4-FFF2-40B4-BE49-F238E27FC236}">
                <a16:creationId xmlns:a16="http://schemas.microsoft.com/office/drawing/2014/main" id="{8BD74F43-8A0D-D8FF-C3C4-CD5E120A25BC}"/>
              </a:ext>
            </a:extLst>
          </p:cNvPr>
          <p:cNvSpPr txBox="1"/>
          <p:nvPr/>
        </p:nvSpPr>
        <p:spPr>
          <a:xfrm>
            <a:off x="1137366" y="2332114"/>
            <a:ext cx="591213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Here are three entries from the challenge. For each one, ask yourself: do you trust this post, and would you donate to the cause?</a:t>
            </a:r>
          </a:p>
        </p:txBody>
      </p:sp>
      <p:sp>
        <p:nvSpPr>
          <p:cNvPr id="16" name="Rounded Rectangle 15">
            <a:extLst>
              <a:ext uri="{FF2B5EF4-FFF2-40B4-BE49-F238E27FC236}">
                <a16:creationId xmlns:a16="http://schemas.microsoft.com/office/drawing/2014/main" id="{6BE53479-EDD1-BC97-AD3E-90AC1A38F1C5}"/>
              </a:ext>
              <a:ext uri="{C183D7F6-B498-43B3-948B-1728B52AA6E4}">
                <adec:decorative xmlns:adec="http://schemas.microsoft.com/office/drawing/2017/decorative" val="1"/>
              </a:ext>
            </a:extLst>
          </p:cNvPr>
          <p:cNvSpPr>
            <a:spLocks/>
          </p:cNvSpPr>
          <p:nvPr/>
        </p:nvSpPr>
        <p:spPr>
          <a:xfrm>
            <a:off x="1234749" y="3871583"/>
            <a:ext cx="2351675" cy="1884480"/>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8" name="Picture 17">
            <a:extLst>
              <a:ext uri="{FF2B5EF4-FFF2-40B4-BE49-F238E27FC236}">
                <a16:creationId xmlns:a16="http://schemas.microsoft.com/office/drawing/2014/main" id="{8532559C-FC0E-107C-405E-8F6D7D6CFAD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11285" y="4058261"/>
            <a:ext cx="890230" cy="298897"/>
          </a:xfrm>
          <a:prstGeom prst="rect">
            <a:avLst/>
          </a:prstGeom>
        </p:spPr>
      </p:pic>
      <p:sp>
        <p:nvSpPr>
          <p:cNvPr id="23" name="TextBox 22">
            <a:extLst>
              <a:ext uri="{FF2B5EF4-FFF2-40B4-BE49-F238E27FC236}">
                <a16:creationId xmlns:a16="http://schemas.microsoft.com/office/drawing/2014/main" id="{DBB780A5-80D2-B89B-34A9-35B52DA29A3F}"/>
              </a:ext>
            </a:extLst>
          </p:cNvPr>
          <p:cNvSpPr txBox="1"/>
          <p:nvPr/>
        </p:nvSpPr>
        <p:spPr>
          <a:xfrm>
            <a:off x="1137366" y="4065820"/>
            <a:ext cx="76414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rPr>
              <a:t>Step 1</a:t>
            </a:r>
          </a:p>
        </p:txBody>
      </p:sp>
      <p:sp>
        <p:nvSpPr>
          <p:cNvPr id="32" name="TextBox 31">
            <a:extLst>
              <a:ext uri="{FF2B5EF4-FFF2-40B4-BE49-F238E27FC236}">
                <a16:creationId xmlns:a16="http://schemas.microsoft.com/office/drawing/2014/main" id="{DDFE45AE-9CEB-58CD-38AD-E0AACB495E3E}"/>
              </a:ext>
            </a:extLst>
          </p:cNvPr>
          <p:cNvSpPr txBox="1">
            <a:spLocks/>
          </p:cNvSpPr>
          <p:nvPr/>
        </p:nvSpPr>
        <p:spPr>
          <a:xfrm>
            <a:off x="1316903" y="4393632"/>
            <a:ext cx="212349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First impression.</a:t>
            </a:r>
            <a:b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Decide if you trust each post with: yes, no, or it depends.</a:t>
            </a:r>
          </a:p>
        </p:txBody>
      </p:sp>
      <p:sp>
        <p:nvSpPr>
          <p:cNvPr id="43" name="Rounded Rectangle 42">
            <a:extLst>
              <a:ext uri="{FF2B5EF4-FFF2-40B4-BE49-F238E27FC236}">
                <a16:creationId xmlns:a16="http://schemas.microsoft.com/office/drawing/2014/main" id="{B9DFC32F-78E8-3839-4231-79268D6FCC7E}"/>
              </a:ext>
              <a:ext uri="{C183D7F6-B498-43B3-948B-1728B52AA6E4}">
                <adec:decorative xmlns:adec="http://schemas.microsoft.com/office/drawing/2017/decorative" val="1"/>
              </a:ext>
            </a:extLst>
          </p:cNvPr>
          <p:cNvSpPr>
            <a:spLocks/>
          </p:cNvSpPr>
          <p:nvPr/>
        </p:nvSpPr>
        <p:spPr>
          <a:xfrm>
            <a:off x="4013051" y="3871583"/>
            <a:ext cx="3309429" cy="1884479"/>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44" name="Picture 43">
            <a:extLst>
              <a:ext uri="{FF2B5EF4-FFF2-40B4-BE49-F238E27FC236}">
                <a16:creationId xmlns:a16="http://schemas.microsoft.com/office/drawing/2014/main" id="{45C250C4-18A7-396C-BCC4-8B437F1AFAD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789587" y="4058261"/>
            <a:ext cx="890230" cy="298897"/>
          </a:xfrm>
          <a:prstGeom prst="rect">
            <a:avLst/>
          </a:prstGeom>
        </p:spPr>
      </p:pic>
      <p:sp>
        <p:nvSpPr>
          <p:cNvPr id="45" name="TextBox 44">
            <a:extLst>
              <a:ext uri="{FF2B5EF4-FFF2-40B4-BE49-F238E27FC236}">
                <a16:creationId xmlns:a16="http://schemas.microsoft.com/office/drawing/2014/main" id="{1E8B1A62-5CCE-F7E0-109B-9A6DBE881A46}"/>
              </a:ext>
            </a:extLst>
          </p:cNvPr>
          <p:cNvSpPr txBox="1"/>
          <p:nvPr/>
        </p:nvSpPr>
        <p:spPr>
          <a:xfrm>
            <a:off x="3915668" y="4065820"/>
            <a:ext cx="76414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rPr>
              <a:t>Step 2</a:t>
            </a:r>
          </a:p>
        </p:txBody>
      </p:sp>
      <p:sp>
        <p:nvSpPr>
          <p:cNvPr id="46" name="TextBox 45">
            <a:extLst>
              <a:ext uri="{FF2B5EF4-FFF2-40B4-BE49-F238E27FC236}">
                <a16:creationId xmlns:a16="http://schemas.microsoft.com/office/drawing/2014/main" id="{C0B049E6-3FB4-592A-1E44-8CC4CBEEAE5B}"/>
              </a:ext>
            </a:extLst>
          </p:cNvPr>
          <p:cNvSpPr txBox="1">
            <a:spLocks/>
          </p:cNvSpPr>
          <p:nvPr/>
        </p:nvSpPr>
        <p:spPr>
          <a:xfrm>
            <a:off x="4140925" y="4393632"/>
            <a:ext cx="307256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Look closer.</a:t>
            </a: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 Reveal where each one came from and whether it has an AI label. Does anything change your mind?</a:t>
            </a:r>
          </a:p>
        </p:txBody>
      </p:sp>
      <p:sp>
        <p:nvSpPr>
          <p:cNvPr id="50" name="Rounded Rectangle 49">
            <a:extLst>
              <a:ext uri="{FF2B5EF4-FFF2-40B4-BE49-F238E27FC236}">
                <a16:creationId xmlns:a16="http://schemas.microsoft.com/office/drawing/2014/main" id="{A55BB91C-E7B6-BDAC-64B9-E1008FC71126}"/>
              </a:ext>
              <a:ext uri="{C183D7F6-B498-43B3-948B-1728B52AA6E4}">
                <adec:decorative xmlns:adec="http://schemas.microsoft.com/office/drawing/2017/decorative" val="1"/>
              </a:ext>
            </a:extLst>
          </p:cNvPr>
          <p:cNvSpPr>
            <a:spLocks/>
          </p:cNvSpPr>
          <p:nvPr/>
        </p:nvSpPr>
        <p:spPr>
          <a:xfrm>
            <a:off x="7749107" y="3871583"/>
            <a:ext cx="3309429" cy="1884479"/>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51" name="Picture 50">
            <a:extLst>
              <a:ext uri="{FF2B5EF4-FFF2-40B4-BE49-F238E27FC236}">
                <a16:creationId xmlns:a16="http://schemas.microsoft.com/office/drawing/2014/main" id="{2F9CC513-A280-2527-554B-F5834283944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525643" y="4058261"/>
            <a:ext cx="890230" cy="298897"/>
          </a:xfrm>
          <a:prstGeom prst="rect">
            <a:avLst/>
          </a:prstGeom>
        </p:spPr>
      </p:pic>
      <p:sp>
        <p:nvSpPr>
          <p:cNvPr id="52" name="TextBox 51">
            <a:extLst>
              <a:ext uri="{FF2B5EF4-FFF2-40B4-BE49-F238E27FC236}">
                <a16:creationId xmlns:a16="http://schemas.microsoft.com/office/drawing/2014/main" id="{9BB2EF39-8CB3-60C8-8923-212A9CC95F00}"/>
              </a:ext>
            </a:extLst>
          </p:cNvPr>
          <p:cNvSpPr txBox="1"/>
          <p:nvPr/>
        </p:nvSpPr>
        <p:spPr>
          <a:xfrm>
            <a:off x="7651724" y="4065820"/>
            <a:ext cx="76414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rPr>
              <a:t>Step 3</a:t>
            </a:r>
          </a:p>
        </p:txBody>
      </p:sp>
      <p:sp>
        <p:nvSpPr>
          <p:cNvPr id="53" name="TextBox 52">
            <a:extLst>
              <a:ext uri="{FF2B5EF4-FFF2-40B4-BE49-F238E27FC236}">
                <a16:creationId xmlns:a16="http://schemas.microsoft.com/office/drawing/2014/main" id="{99A774E0-FAF4-AAE4-5C2D-38563804B5CC}"/>
              </a:ext>
            </a:extLst>
          </p:cNvPr>
          <p:cNvSpPr txBox="1">
            <a:spLocks/>
          </p:cNvSpPr>
          <p:nvPr/>
        </p:nvSpPr>
        <p:spPr>
          <a:xfrm>
            <a:off x="7876980" y="4393632"/>
            <a:ext cx="310305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ptos" panose="02110004020202020204"/>
                <a:ea typeface="+mn-ea"/>
                <a:cs typeface="+mn-cs"/>
              </a:rPr>
              <a:t>Classroom discussion.</a:t>
            </a:r>
            <a:r>
              <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rPr>
              <a:t> What actually decided each one for you? Was it whether it was made with AI, or something else?</a:t>
            </a:r>
          </a:p>
        </p:txBody>
      </p:sp>
      <p:pic>
        <p:nvPicPr>
          <p:cNvPr id="17" name="Picture 16" descr="Illustration of a weighing scale">
            <a:extLst>
              <a:ext uri="{FF2B5EF4-FFF2-40B4-BE49-F238E27FC236}">
                <a16:creationId xmlns:a16="http://schemas.microsoft.com/office/drawing/2014/main" id="{420D246E-F6BC-5D70-4C0A-4E0699FEC690}"/>
              </a:ext>
            </a:extLst>
          </p:cNvPr>
          <p:cNvPicPr>
            <a:picLocks noChangeAspect="1"/>
          </p:cNvPicPr>
          <p:nvPr/>
        </p:nvPicPr>
        <p:blipFill>
          <a:blip r:embed="rId6"/>
          <a:stretch>
            <a:fillRect/>
          </a:stretch>
        </p:blipFill>
        <p:spPr>
          <a:xfrm>
            <a:off x="7765271" y="895891"/>
            <a:ext cx="3394142" cy="2998892"/>
          </a:xfrm>
          <a:prstGeom prst="rect">
            <a:avLst/>
          </a:prstGeom>
        </p:spPr>
      </p:pic>
      <p:sp>
        <p:nvSpPr>
          <p:cNvPr id="11" name="Text box">
            <a:extLst>
              <a:ext uri="{FF2B5EF4-FFF2-40B4-BE49-F238E27FC236}">
                <a16:creationId xmlns:a16="http://schemas.microsoft.com/office/drawing/2014/main" id="{2396B948-7821-6C23-46B0-22AA86CC52FB}"/>
              </a:ext>
            </a:extLst>
          </p:cNvPr>
          <p:cNvSpPr txBox="1"/>
          <p:nvPr/>
        </p:nvSpPr>
        <p:spPr>
          <a:xfrm>
            <a:off x="419658" y="6308431"/>
            <a:ext cx="6629840"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i="1" dirty="0">
                <a:solidFill>
                  <a:schemeClr val="lt1"/>
                </a:solidFill>
                <a:latin typeface="Calibri"/>
                <a:ea typeface="Calibri"/>
                <a:cs typeface="Calibri"/>
                <a:sym typeface="Calibri"/>
              </a:rPr>
              <a:t>*This exercise is optional and designed to enrich your learning experience. You may choose to skip it at this time.</a:t>
            </a:r>
            <a:endParaRPr sz="1050" i="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502753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D3A4D"/>
        </a:solidFill>
        <a:effectLst/>
      </p:bgPr>
    </p:bg>
    <p:spTree>
      <p:nvGrpSpPr>
        <p:cNvPr id="1" name="">
          <a:extLst>
            <a:ext uri="{FF2B5EF4-FFF2-40B4-BE49-F238E27FC236}">
              <a16:creationId xmlns:a16="http://schemas.microsoft.com/office/drawing/2014/main" id="{FC33F421-1A4B-7CEA-8C66-9970044736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44BC1-91C3-8EB5-51D0-7A1E91F7F404}"/>
              </a:ext>
            </a:extLst>
          </p:cNvPr>
          <p:cNvSpPr>
            <a:spLocks noGrp="1"/>
          </p:cNvSpPr>
          <p:nvPr>
            <p:ph type="title"/>
          </p:nvPr>
        </p:nvSpPr>
        <p:spPr>
          <a:xfrm>
            <a:off x="475276" y="348250"/>
            <a:ext cx="3329066" cy="261801"/>
          </a:xfrm>
        </p:spPr>
        <p:txBody>
          <a:bodyPr>
            <a:noAutofit/>
          </a:bodyPr>
          <a:lstStyle/>
          <a:p>
            <a:r>
              <a:rPr lang="en-US" sz="2000" dirty="0">
                <a:solidFill>
                  <a:schemeClr val="bg1"/>
                </a:solidFill>
                <a:latin typeface="Avenir Next Condensed" panose="020B0506020202020204" pitchFamily="34" charset="0"/>
              </a:rPr>
              <a:t>JUDGE THE ENTRIES</a:t>
            </a:r>
          </a:p>
        </p:txBody>
      </p:sp>
      <p:sp>
        <p:nvSpPr>
          <p:cNvPr id="3" name="TextBox 2">
            <a:extLst>
              <a:ext uri="{FF2B5EF4-FFF2-40B4-BE49-F238E27FC236}">
                <a16:creationId xmlns:a16="http://schemas.microsoft.com/office/drawing/2014/main" id="{E1B38085-5AC5-570D-368D-5FB56217B35E}"/>
              </a:ext>
            </a:extLst>
          </p:cNvPr>
          <p:cNvSpPr txBox="1"/>
          <p:nvPr/>
        </p:nvSpPr>
        <p:spPr>
          <a:xfrm>
            <a:off x="8380153" y="234829"/>
            <a:ext cx="3369843" cy="400110"/>
          </a:xfrm>
          <a:prstGeom prst="rect">
            <a:avLst/>
          </a:prstGeom>
          <a:noFill/>
        </p:spPr>
        <p:txBody>
          <a:bodyPr wrap="square" rtlCol="0">
            <a:spAutoFit/>
          </a:bodyPr>
          <a:lstStyle/>
          <a:p>
            <a:pPr algn="r"/>
            <a:r>
              <a:rPr lang="en-US" sz="2000" i="1" dirty="0">
                <a:solidFill>
                  <a:schemeClr val="bg1"/>
                </a:solidFill>
                <a:latin typeface="Avenir Next Condensed" panose="020B0506020202020204" pitchFamily="34" charset="0"/>
              </a:rPr>
              <a:t>ACTIVITY: </a:t>
            </a:r>
            <a:r>
              <a:rPr lang="en-US" sz="2000" b="1" dirty="0">
                <a:solidFill>
                  <a:schemeClr val="bg1"/>
                </a:solidFill>
                <a:latin typeface="Avenir Next Condensed" panose="020B0506020202020204" pitchFamily="34" charset="0"/>
              </a:rPr>
              <a:t>TRY IT YOURSELF!</a:t>
            </a:r>
          </a:p>
        </p:txBody>
      </p:sp>
      <p:pic>
        <p:nvPicPr>
          <p:cNvPr id="25" name="Picture 24" descr="Social media post by user “user1223456789”. Illustration of a city with heavy smoke coming out of the buildings, and the sky is a dark maroon red colour. The caption says “Our planet won’t survive if you don’t donate TODAY! #Make a difference” ">
            <a:extLst>
              <a:ext uri="{FF2B5EF4-FFF2-40B4-BE49-F238E27FC236}">
                <a16:creationId xmlns:a16="http://schemas.microsoft.com/office/drawing/2014/main" id="{A1EAD9CA-D7CD-0388-0A66-595A9A433C2C}"/>
              </a:ext>
            </a:extLst>
          </p:cNvPr>
          <p:cNvPicPr>
            <a:picLocks noChangeAspect="1"/>
          </p:cNvPicPr>
          <p:nvPr/>
        </p:nvPicPr>
        <p:blipFill>
          <a:blip r:embed="rId3"/>
          <a:stretch>
            <a:fillRect/>
          </a:stretch>
        </p:blipFill>
        <p:spPr>
          <a:xfrm>
            <a:off x="640886" y="898901"/>
            <a:ext cx="3435173" cy="5412018"/>
          </a:xfrm>
          <a:prstGeom prst="rect">
            <a:avLst/>
          </a:prstGeom>
        </p:spPr>
      </p:pic>
      <p:pic>
        <p:nvPicPr>
          <p:cNvPr id="23" name="Picture 22" descr="Social media post by user “Save the Planet 21”. Illustration of a male rescure worker saving a dog from a flood. The caption says “A real moment from our relief work. Donate to fund more rescues. #Make a difference” ">
            <a:extLst>
              <a:ext uri="{FF2B5EF4-FFF2-40B4-BE49-F238E27FC236}">
                <a16:creationId xmlns:a16="http://schemas.microsoft.com/office/drawing/2014/main" id="{53B93B63-7FE1-E1BD-9556-0C187334E66B}"/>
              </a:ext>
            </a:extLst>
          </p:cNvPr>
          <p:cNvPicPr>
            <a:picLocks noChangeAspect="1"/>
          </p:cNvPicPr>
          <p:nvPr/>
        </p:nvPicPr>
        <p:blipFill>
          <a:blip r:embed="rId4"/>
          <a:stretch>
            <a:fillRect/>
          </a:stretch>
        </p:blipFill>
        <p:spPr>
          <a:xfrm>
            <a:off x="4378413" y="898901"/>
            <a:ext cx="3435173" cy="5433623"/>
          </a:xfrm>
          <a:prstGeom prst="rect">
            <a:avLst/>
          </a:prstGeom>
        </p:spPr>
      </p:pic>
      <p:pic>
        <p:nvPicPr>
          <p:cNvPr id="21" name="Picture 20" descr="Social media post by user “Follow Me Back”. Illustration of a young male protestor holding a sign “Our Future. Our Voice. Our Time”. The background is a crowd holding flags with the text “1992”. The caption says “People everywhere are standing up to our future. Donte to join the movement. #Make a difference” ">
            <a:extLst>
              <a:ext uri="{FF2B5EF4-FFF2-40B4-BE49-F238E27FC236}">
                <a16:creationId xmlns:a16="http://schemas.microsoft.com/office/drawing/2014/main" id="{D6E66C1D-26A5-AF1D-BC27-9FD11E464117}"/>
              </a:ext>
            </a:extLst>
          </p:cNvPr>
          <p:cNvPicPr>
            <a:picLocks noChangeAspect="1"/>
          </p:cNvPicPr>
          <p:nvPr/>
        </p:nvPicPr>
        <p:blipFill>
          <a:blip r:embed="rId5"/>
          <a:stretch>
            <a:fillRect/>
          </a:stretch>
        </p:blipFill>
        <p:spPr>
          <a:xfrm>
            <a:off x="8126744" y="866494"/>
            <a:ext cx="3424370" cy="5444425"/>
          </a:xfrm>
          <a:prstGeom prst="rect">
            <a:avLst/>
          </a:prstGeom>
        </p:spPr>
      </p:pic>
    </p:spTree>
    <p:extLst>
      <p:ext uri="{BB962C8B-B14F-4D97-AF65-F5344CB8AC3E}">
        <p14:creationId xmlns:p14="http://schemas.microsoft.com/office/powerpoint/2010/main" val="2321696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A627D09-F948-2487-DC4D-8143E1D5775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5352E72-5872-9AE8-42A0-5B5C6C91B849}"/>
              </a:ext>
            </a:extLst>
          </p:cNvPr>
          <p:cNvSpPr txBox="1">
            <a:spLocks noGrp="1"/>
          </p:cNvSpPr>
          <p:nvPr>
            <p:ph type="title" idx="4294967295"/>
          </p:nvPr>
        </p:nvSpPr>
        <p:spPr>
          <a:xfrm>
            <a:off x="765338" y="1108912"/>
            <a:ext cx="6319436" cy="848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en-ID" sz="44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rPr>
              <a:t>Second Thoughts</a:t>
            </a:r>
          </a:p>
        </p:txBody>
      </p:sp>
      <p:sp>
        <p:nvSpPr>
          <p:cNvPr id="4" name="TextBox 3">
            <a:extLst>
              <a:ext uri="{FF2B5EF4-FFF2-40B4-BE49-F238E27FC236}">
                <a16:creationId xmlns:a16="http://schemas.microsoft.com/office/drawing/2014/main" id="{420A2602-5A09-F419-F912-817B93830076}"/>
              </a:ext>
            </a:extLst>
          </p:cNvPr>
          <p:cNvSpPr txBox="1"/>
          <p:nvPr/>
        </p:nvSpPr>
        <p:spPr>
          <a:xfrm>
            <a:off x="765338" y="2250135"/>
            <a:ext cx="5920470" cy="3416320"/>
          </a:xfrm>
          <a:prstGeom prst="rect">
            <a:avLst/>
          </a:prstGeom>
          <a:noFill/>
        </p:spPr>
        <p:txBody>
          <a:bodyPr wrap="square" rtlCol="0">
            <a:spAutoFit/>
          </a:bodyPr>
          <a:lstStyle/>
          <a:p>
            <a:r>
              <a:rPr lang="en-GB" dirty="0">
                <a:solidFill>
                  <a:schemeClr val="bg1"/>
                </a:solidFill>
              </a:rPr>
              <a:t>Watching her honest entry sink down the leaderboard, Gina feels conflicted. Maybe she should make her image more dramatic too. Maybe stretching the truth is the only way to compete.</a:t>
            </a:r>
          </a:p>
          <a:p>
            <a:endParaRPr lang="en-GB" dirty="0">
              <a:solidFill>
                <a:schemeClr val="bg1"/>
              </a:solidFill>
            </a:endParaRPr>
          </a:p>
          <a:p>
            <a:r>
              <a:rPr lang="en-GB" dirty="0">
                <a:solidFill>
                  <a:schemeClr val="bg1"/>
                </a:solidFill>
              </a:rPr>
              <a:t>But something stops her. </a:t>
            </a:r>
          </a:p>
          <a:p>
            <a:endParaRPr lang="en-GB" dirty="0">
              <a:solidFill>
                <a:schemeClr val="bg1"/>
              </a:solidFill>
            </a:endParaRPr>
          </a:p>
          <a:p>
            <a:r>
              <a:rPr lang="en-GB" dirty="0">
                <a:solidFill>
                  <a:schemeClr val="bg1"/>
                </a:solidFill>
              </a:rPr>
              <a:t>The entries beating her aren't winning because they used AI. Her own entry used AI too, but she was honest about it. That "real" photo at the top of the leaderboard is being used to fool people. The more she looks, the less it seems to be about whether something is AI at all.</a:t>
            </a:r>
          </a:p>
        </p:txBody>
      </p:sp>
    </p:spTree>
    <p:extLst>
      <p:ext uri="{BB962C8B-B14F-4D97-AF65-F5344CB8AC3E}">
        <p14:creationId xmlns:p14="http://schemas.microsoft.com/office/powerpoint/2010/main" val="376838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C450"/>
        </a:solidFill>
        <a:effectLst/>
      </p:bgPr>
    </p:bg>
    <p:spTree>
      <p:nvGrpSpPr>
        <p:cNvPr id="1" name="">
          <a:extLst>
            <a:ext uri="{FF2B5EF4-FFF2-40B4-BE49-F238E27FC236}">
              <a16:creationId xmlns:a16="http://schemas.microsoft.com/office/drawing/2014/main" id="{F434960C-5CFA-0FAC-D346-3AF595753C4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16343EF-F024-26A3-D179-F4F0E7869CAF}"/>
              </a:ext>
              <a:ext uri="{C183D7F6-B498-43B3-948B-1728B52AA6E4}">
                <adec:decorative xmlns:adec="http://schemas.microsoft.com/office/drawing/2017/decorative" val="1"/>
              </a:ext>
            </a:extLst>
          </p:cNvPr>
          <p:cNvPicPr>
            <a:picLocks noChangeAspect="1"/>
          </p:cNvPicPr>
          <p:nvPr/>
        </p:nvPicPr>
        <p:blipFill>
          <a:blip r:embed="rId2"/>
          <a:srcRect l="1" t="22181" r="30071"/>
          <a:stretch>
            <a:fillRect/>
          </a:stretch>
        </p:blipFill>
        <p:spPr>
          <a:xfrm>
            <a:off x="8561172" y="0"/>
            <a:ext cx="3630828" cy="793926"/>
          </a:xfrm>
          <a:prstGeom prst="rect">
            <a:avLst/>
          </a:prstGeom>
        </p:spPr>
      </p:pic>
      <p:sp>
        <p:nvSpPr>
          <p:cNvPr id="4" name="TextBox 3">
            <a:extLst>
              <a:ext uri="{FF2B5EF4-FFF2-40B4-BE49-F238E27FC236}">
                <a16:creationId xmlns:a16="http://schemas.microsoft.com/office/drawing/2014/main" id="{E225A30C-9419-7A56-4153-4ECE28C0F210}"/>
              </a:ext>
            </a:extLst>
          </p:cNvPr>
          <p:cNvSpPr txBox="1"/>
          <p:nvPr/>
        </p:nvSpPr>
        <p:spPr>
          <a:xfrm>
            <a:off x="9318651" y="212511"/>
            <a:ext cx="2207387" cy="461665"/>
          </a:xfrm>
          <a:prstGeom prst="rect">
            <a:avLst/>
          </a:prstGeom>
          <a:noFill/>
        </p:spPr>
        <p:txBody>
          <a:bodyPr wrap="square" rtlCol="0">
            <a:spAutoFit/>
          </a:bodyPr>
          <a:lstStyle/>
          <a:p>
            <a:pPr algn="r"/>
            <a:r>
              <a:rPr lang="en-US" sz="2400" b="1" dirty="0">
                <a:solidFill>
                  <a:srgbClr val="191919"/>
                </a:solidFill>
                <a:latin typeface="Avenir Next Condensed" panose="020B0506020202020204" pitchFamily="34" charset="0"/>
              </a:rPr>
              <a:t>REMEMBER </a:t>
            </a:r>
            <a:r>
              <a:rPr lang="en-US" sz="2400" i="1" dirty="0">
                <a:solidFill>
                  <a:srgbClr val="191919"/>
                </a:solidFill>
                <a:latin typeface="Avenir Next Condensed" panose="020B0506020202020204" pitchFamily="34" charset="0"/>
              </a:rPr>
              <a:t>THIS</a:t>
            </a:r>
          </a:p>
        </p:txBody>
      </p:sp>
      <p:sp>
        <p:nvSpPr>
          <p:cNvPr id="6" name="Title 5">
            <a:extLst>
              <a:ext uri="{FF2B5EF4-FFF2-40B4-BE49-F238E27FC236}">
                <a16:creationId xmlns:a16="http://schemas.microsoft.com/office/drawing/2014/main" id="{CD1702F5-B8B5-1CDB-438F-48240CCC2059}"/>
              </a:ext>
            </a:extLst>
          </p:cNvPr>
          <p:cNvSpPr txBox="1">
            <a:spLocks noGrp="1"/>
          </p:cNvSpPr>
          <p:nvPr>
            <p:ph type="title" idx="4294967295"/>
          </p:nvPr>
        </p:nvSpPr>
        <p:spPr>
          <a:xfrm>
            <a:off x="579058" y="889958"/>
            <a:ext cx="6523786"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4400" b="1" i="0" u="none" strike="noStrike" kern="1200" cap="none" spc="0" normalizeH="0" baseline="0" noProof="0" dirty="0">
                <a:ln>
                  <a:noFill/>
                </a:ln>
                <a:solidFill>
                  <a:srgbClr val="191919"/>
                </a:solidFill>
                <a:effectLst/>
                <a:uLnTx/>
                <a:uFillTx/>
                <a:latin typeface="Poppins" pitchFamily="2" charset="77"/>
                <a:ea typeface="+mn-ea"/>
                <a:cs typeface="Poppins" pitchFamily="2" charset="77"/>
              </a:rPr>
              <a:t>What Can We Trust?</a:t>
            </a:r>
          </a:p>
        </p:txBody>
      </p:sp>
      <p:grpSp>
        <p:nvGrpSpPr>
          <p:cNvPr id="3" name="Group" descr="Box with a title &quot;Top Tip&quot;">
            <a:extLst>
              <a:ext uri="{FF2B5EF4-FFF2-40B4-BE49-F238E27FC236}">
                <a16:creationId xmlns:a16="http://schemas.microsoft.com/office/drawing/2014/main" id="{E1EE6598-B30F-7F98-2D25-BCBB78183E25}"/>
              </a:ext>
            </a:extLst>
          </p:cNvPr>
          <p:cNvGrpSpPr/>
          <p:nvPr/>
        </p:nvGrpSpPr>
        <p:grpSpPr>
          <a:xfrm>
            <a:off x="8029835" y="1503953"/>
            <a:ext cx="3630829" cy="4336015"/>
            <a:chOff x="8544567" y="1371009"/>
            <a:chExt cx="2940070" cy="3392133"/>
          </a:xfrm>
        </p:grpSpPr>
        <p:pic>
          <p:nvPicPr>
            <p:cNvPr id="5" name="Shape">
              <a:extLst>
                <a:ext uri="{FF2B5EF4-FFF2-40B4-BE49-F238E27FC236}">
                  <a16:creationId xmlns:a16="http://schemas.microsoft.com/office/drawing/2014/main" id="{039E5842-38A3-8103-BEE0-0EB406BD0640}"/>
                </a:ext>
              </a:extLst>
            </p:cNvPr>
            <p:cNvPicPr preferRelativeResize="0"/>
            <p:nvPr/>
          </p:nvPicPr>
          <p:blipFill rotWithShape="1">
            <a:blip r:embed="rId3">
              <a:alphaModFix/>
            </a:blip>
            <a:srcRect/>
            <a:stretch/>
          </p:blipFill>
          <p:spPr>
            <a:xfrm rot="10800000">
              <a:off x="8544567" y="1371009"/>
              <a:ext cx="2940070" cy="3392133"/>
            </a:xfrm>
            <a:prstGeom prst="rect">
              <a:avLst/>
            </a:prstGeom>
            <a:noFill/>
            <a:ln>
              <a:noFill/>
            </a:ln>
          </p:spPr>
        </p:pic>
        <p:sp>
          <p:nvSpPr>
            <p:cNvPr id="10" name="Text box">
              <a:extLst>
                <a:ext uri="{FF2B5EF4-FFF2-40B4-BE49-F238E27FC236}">
                  <a16:creationId xmlns:a16="http://schemas.microsoft.com/office/drawing/2014/main" id="{BF7B3C1C-D8D8-1BD3-5BE8-AFFB3918C0DA}"/>
                </a:ext>
              </a:extLst>
            </p:cNvPr>
            <p:cNvSpPr txBox="1"/>
            <p:nvPr/>
          </p:nvSpPr>
          <p:spPr>
            <a:xfrm>
              <a:off x="8695593" y="1545645"/>
              <a:ext cx="2658058" cy="28411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600"/>
                </a:spcAft>
                <a:buClr>
                  <a:schemeClr val="bg1"/>
                </a:buClr>
                <a:buNone/>
              </a:pPr>
              <a:endParaRPr sz="1600" b="1" dirty="0">
                <a:solidFill>
                  <a:schemeClr val="bg1"/>
                </a:solidFill>
                <a:latin typeface="Calibri"/>
                <a:ea typeface="Calibri"/>
                <a:cs typeface="Calibri"/>
                <a:sym typeface="Calibri"/>
              </a:endParaRPr>
            </a:p>
          </p:txBody>
        </p:sp>
      </p:grpSp>
      <p:sp>
        <p:nvSpPr>
          <p:cNvPr id="17" name="Rounded Rectangle 16">
            <a:extLst>
              <a:ext uri="{FF2B5EF4-FFF2-40B4-BE49-F238E27FC236}">
                <a16:creationId xmlns:a16="http://schemas.microsoft.com/office/drawing/2014/main" id="{D6D3EEBB-54A6-26B3-BB15-9864F44BBF61}"/>
              </a:ext>
              <a:ext uri="{C183D7F6-B498-43B3-948B-1728B52AA6E4}">
                <adec:decorative xmlns:adec="http://schemas.microsoft.com/office/drawing/2017/decorative" val="1"/>
              </a:ext>
            </a:extLst>
          </p:cNvPr>
          <p:cNvSpPr/>
          <p:nvPr/>
        </p:nvSpPr>
        <p:spPr>
          <a:xfrm>
            <a:off x="579058" y="4888078"/>
            <a:ext cx="6934907" cy="1077219"/>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D3A4C"/>
              </a:solidFill>
            </a:endParaRPr>
          </a:p>
        </p:txBody>
      </p:sp>
      <p:sp>
        <p:nvSpPr>
          <p:cNvPr id="7" name="TextBox 6">
            <a:extLst>
              <a:ext uri="{FF2B5EF4-FFF2-40B4-BE49-F238E27FC236}">
                <a16:creationId xmlns:a16="http://schemas.microsoft.com/office/drawing/2014/main" id="{776163AE-3380-4ADE-CBF1-003D50851850}"/>
              </a:ext>
            </a:extLst>
          </p:cNvPr>
          <p:cNvSpPr txBox="1"/>
          <p:nvPr/>
        </p:nvSpPr>
        <p:spPr>
          <a:xfrm>
            <a:off x="579058" y="1873355"/>
            <a:ext cx="7383841" cy="2800767"/>
          </a:xfrm>
          <a:prstGeom prst="rect">
            <a:avLst/>
          </a:prstGeom>
          <a:noFill/>
        </p:spPr>
        <p:txBody>
          <a:bodyPr wrap="square" rtlCol="0">
            <a:spAutoFit/>
          </a:bodyPr>
          <a:lstStyle/>
          <a:p>
            <a:r>
              <a:rPr lang="en-GB" sz="1600" dirty="0"/>
              <a:t>A post made with AI is not automatically untrustworthy. Some AI pictures are honest about what they are, like a picture that is clearly labelled as AI. It is not hiding anything, and no one is misled. The problem starts only when something pretends to be real.</a:t>
            </a:r>
          </a:p>
          <a:p>
            <a:endParaRPr lang="en-GB" sz="1600" dirty="0"/>
          </a:p>
          <a:p>
            <a:r>
              <a:rPr lang="en-GB" sz="1600" dirty="0"/>
              <a:t>Similarly, content made by a real person is not a guarantee of trustworthiness either. Influencers get things wrong all the time. Some websites may push false stories on purpose, because outrage gets clicks, clicks make money, or they just want you to think a certain way. People were doing this long before AI came along. The fact that something comes from a real person, or that thousands have liked and shared it, tells you very little about whether it's true.</a:t>
            </a:r>
          </a:p>
        </p:txBody>
      </p:sp>
      <p:sp>
        <p:nvSpPr>
          <p:cNvPr id="12" name="Rounded Rectangular Callout 11">
            <a:extLst>
              <a:ext uri="{FF2B5EF4-FFF2-40B4-BE49-F238E27FC236}">
                <a16:creationId xmlns:a16="http://schemas.microsoft.com/office/drawing/2014/main" id="{B0AE516E-2C83-3E8B-6BAE-E4A99959A913}"/>
              </a:ext>
              <a:ext uri="{C183D7F6-B498-43B3-948B-1728B52AA6E4}">
                <adec:decorative xmlns:adec="http://schemas.microsoft.com/office/drawing/2017/decorative" val="1"/>
              </a:ext>
            </a:extLst>
          </p:cNvPr>
          <p:cNvSpPr/>
          <p:nvPr/>
        </p:nvSpPr>
        <p:spPr>
          <a:xfrm>
            <a:off x="8247313" y="1800449"/>
            <a:ext cx="2386499" cy="706716"/>
          </a:xfrm>
          <a:prstGeom prst="wedgeRoundRectCallout">
            <a:avLst>
              <a:gd name="adj1" fmla="val 55286"/>
              <a:gd name="adj2" fmla="val 27665"/>
              <a:gd name="adj3"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25882BB7-CE28-EB36-DDC8-3144D6CB38A8}"/>
              </a:ext>
            </a:extLst>
          </p:cNvPr>
          <p:cNvSpPr txBox="1"/>
          <p:nvPr/>
        </p:nvSpPr>
        <p:spPr>
          <a:xfrm>
            <a:off x="794960" y="5011188"/>
            <a:ext cx="6532942" cy="830997"/>
          </a:xfrm>
          <a:prstGeom prst="rect">
            <a:avLst/>
          </a:prstGeom>
          <a:noFill/>
        </p:spPr>
        <p:txBody>
          <a:bodyPr wrap="square" rtlCol="0">
            <a:spAutoFit/>
          </a:bodyPr>
          <a:lstStyle/>
          <a:p>
            <a:r>
              <a:rPr lang="en-GB" sz="1600" b="1" dirty="0"/>
              <a:t>Where something comes from, whether it's AI, a real person, or an account with millions of followers, doesn't decide is trustworthiness. Look at what it's claiming, and who gains if you believe it.</a:t>
            </a:r>
            <a:endParaRPr lang="en-GB" sz="1600" b="1" i="1" dirty="0"/>
          </a:p>
        </p:txBody>
      </p:sp>
      <p:pic>
        <p:nvPicPr>
          <p:cNvPr id="8" name="Picture 7" descr="Illustration of a young girl (Gina)">
            <a:extLst>
              <a:ext uri="{FF2B5EF4-FFF2-40B4-BE49-F238E27FC236}">
                <a16:creationId xmlns:a16="http://schemas.microsoft.com/office/drawing/2014/main" id="{EA4193FB-5AFD-C11A-3A0B-092DE826A8C3}"/>
              </a:ext>
            </a:extLst>
          </p:cNvPr>
          <p:cNvPicPr>
            <a:picLocks noChangeAspect="1"/>
          </p:cNvPicPr>
          <p:nvPr/>
        </p:nvPicPr>
        <p:blipFill>
          <a:blip r:embed="rId4"/>
          <a:stretch>
            <a:fillRect/>
          </a:stretch>
        </p:blipFill>
        <p:spPr>
          <a:xfrm flipH="1">
            <a:off x="10801654" y="1740548"/>
            <a:ext cx="1232261" cy="1190360"/>
          </a:xfrm>
          <a:prstGeom prst="rect">
            <a:avLst/>
          </a:prstGeom>
        </p:spPr>
      </p:pic>
      <p:sp>
        <p:nvSpPr>
          <p:cNvPr id="14" name="TextBox 13">
            <a:extLst>
              <a:ext uri="{FF2B5EF4-FFF2-40B4-BE49-F238E27FC236}">
                <a16:creationId xmlns:a16="http://schemas.microsoft.com/office/drawing/2014/main" id="{1A96BFED-41FD-E089-5EAA-0E05F6E42EEE}"/>
              </a:ext>
            </a:extLst>
          </p:cNvPr>
          <p:cNvSpPr txBox="1"/>
          <p:nvPr/>
        </p:nvSpPr>
        <p:spPr>
          <a:xfrm>
            <a:off x="8337698" y="1997174"/>
            <a:ext cx="2112232" cy="338554"/>
          </a:xfrm>
          <a:prstGeom prst="rect">
            <a:avLst/>
          </a:prstGeom>
          <a:noFill/>
        </p:spPr>
        <p:txBody>
          <a:bodyPr wrap="square" rtlCol="0">
            <a:spAutoFit/>
          </a:bodyPr>
          <a:lstStyle/>
          <a:p>
            <a:pPr rtl="0">
              <a:spcBef>
                <a:spcPts val="0"/>
              </a:spcBef>
              <a:spcAft>
                <a:spcPts val="0"/>
              </a:spcAft>
            </a:pPr>
            <a:r>
              <a:rPr lang="en-ID" sz="1600" b="1" u="none" strike="noStrike" dirty="0">
                <a:solidFill>
                  <a:srgbClr val="191919"/>
                </a:solidFill>
                <a:effectLst/>
                <a:latin typeface="Poppins" pitchFamily="2" charset="77"/>
                <a:cs typeface="Poppins" pitchFamily="2" charset="77"/>
              </a:rPr>
              <a:t>Let’s Talk About It! </a:t>
            </a:r>
            <a:endParaRPr lang="en-ID" sz="1600" b="1" dirty="0">
              <a:solidFill>
                <a:srgbClr val="191919"/>
              </a:solidFill>
              <a:effectLst/>
              <a:latin typeface="Poppins" pitchFamily="2" charset="77"/>
              <a:cs typeface="Poppins" pitchFamily="2" charset="77"/>
            </a:endParaRPr>
          </a:p>
        </p:txBody>
      </p:sp>
      <p:sp>
        <p:nvSpPr>
          <p:cNvPr id="11" name="TextBox 10">
            <a:extLst>
              <a:ext uri="{FF2B5EF4-FFF2-40B4-BE49-F238E27FC236}">
                <a16:creationId xmlns:a16="http://schemas.microsoft.com/office/drawing/2014/main" id="{9CD42EDA-B031-DB74-580B-650C9FF75B0E}"/>
              </a:ext>
            </a:extLst>
          </p:cNvPr>
          <p:cNvSpPr txBox="1"/>
          <p:nvPr/>
        </p:nvSpPr>
        <p:spPr>
          <a:xfrm>
            <a:off x="8269185" y="2930908"/>
            <a:ext cx="3148599" cy="2708434"/>
          </a:xfrm>
          <a:prstGeom prst="rect">
            <a:avLst/>
          </a:prstGeom>
          <a:noFill/>
        </p:spPr>
        <p:txBody>
          <a:bodyPr wrap="square" rtlCol="0">
            <a:spAutoFit/>
          </a:bodyPr>
          <a:lstStyle/>
          <a:p>
            <a:r>
              <a:rPr lang="en-GB" sz="1400" dirty="0">
                <a:solidFill>
                  <a:schemeClr val="bg1"/>
                </a:solidFill>
              </a:rPr>
              <a:t>An account with millions of followers can still get things wrong, or push a one-sided story on purpose. Lots of likes tell you something spread, not that it is true. </a:t>
            </a:r>
          </a:p>
          <a:p>
            <a:endParaRPr lang="en-GB" sz="1400" dirty="0">
              <a:solidFill>
                <a:schemeClr val="bg1"/>
              </a:solidFill>
            </a:endParaRPr>
          </a:p>
          <a:p>
            <a:r>
              <a:rPr lang="en-GB" sz="1400" b="1" dirty="0">
                <a:solidFill>
                  <a:schemeClr val="bg1"/>
                </a:solidFill>
              </a:rPr>
              <a:t>Can you think of a time a big account or well-known person posted something that turned out to be misleading. What made people believe it?</a:t>
            </a:r>
          </a:p>
          <a:p>
            <a:endParaRPr lang="en-GB" sz="1600" dirty="0">
              <a:solidFill>
                <a:schemeClr val="bg1"/>
              </a:solidFill>
            </a:endParaRPr>
          </a:p>
        </p:txBody>
      </p:sp>
    </p:spTree>
    <p:extLst>
      <p:ext uri="{BB962C8B-B14F-4D97-AF65-F5344CB8AC3E}">
        <p14:creationId xmlns:p14="http://schemas.microsoft.com/office/powerpoint/2010/main" val="2404247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D3A4D"/>
        </a:solidFill>
        <a:effectLst/>
      </p:bgPr>
    </p:bg>
    <p:spTree>
      <p:nvGrpSpPr>
        <p:cNvPr id="1" name="">
          <a:extLst>
            <a:ext uri="{FF2B5EF4-FFF2-40B4-BE49-F238E27FC236}">
              <a16:creationId xmlns:a16="http://schemas.microsoft.com/office/drawing/2014/main" id="{1D5CB87B-AC03-8B03-EF54-65BB8E70B6A5}"/>
            </a:ext>
          </a:extLst>
        </p:cNvPr>
        <p:cNvGrpSpPr/>
        <p:nvPr/>
      </p:nvGrpSpPr>
      <p:grpSpPr>
        <a:xfrm>
          <a:off x="0" y="0"/>
          <a:ext cx="0" cy="0"/>
          <a:chOff x="0" y="0"/>
          <a:chExt cx="0" cy="0"/>
        </a:xfrm>
      </p:grpSpPr>
      <p:grpSp>
        <p:nvGrpSpPr>
          <p:cNvPr id="2" name="Group 1" descr="Top tip">
            <a:extLst>
              <a:ext uri="{FF2B5EF4-FFF2-40B4-BE49-F238E27FC236}">
                <a16:creationId xmlns:a16="http://schemas.microsoft.com/office/drawing/2014/main" id="{4729F359-3484-7D5C-D6DF-ADF701DCAA3C}"/>
              </a:ext>
            </a:extLst>
          </p:cNvPr>
          <p:cNvGrpSpPr/>
          <p:nvPr/>
        </p:nvGrpSpPr>
        <p:grpSpPr>
          <a:xfrm>
            <a:off x="390704" y="611382"/>
            <a:ext cx="553113" cy="913905"/>
            <a:chOff x="787863" y="3191954"/>
            <a:chExt cx="553113" cy="913905"/>
          </a:xfrm>
        </p:grpSpPr>
        <p:sp>
          <p:nvSpPr>
            <p:cNvPr id="5" name="Right Triangle 4">
              <a:extLst>
                <a:ext uri="{FF2B5EF4-FFF2-40B4-BE49-F238E27FC236}">
                  <a16:creationId xmlns:a16="http://schemas.microsoft.com/office/drawing/2014/main" id="{52390F7B-4F2E-4A46-0222-F8D6D55140EB}"/>
                </a:ext>
              </a:extLst>
            </p:cNvPr>
            <p:cNvSpPr/>
            <p:nvPr/>
          </p:nvSpPr>
          <p:spPr>
            <a:xfrm rot="10800000">
              <a:off x="799475" y="3848596"/>
              <a:ext cx="255004" cy="257263"/>
            </a:xfrm>
            <a:prstGeom prst="rtTriangle">
              <a:avLst/>
            </a:prstGeom>
            <a:solidFill>
              <a:srgbClr val="2D3A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FEB9DB7-3109-7BD0-953C-0F2147F68EBC}"/>
                </a:ext>
              </a:extLst>
            </p:cNvPr>
            <p:cNvPicPr>
              <a:picLocks noChangeAspect="1"/>
            </p:cNvPicPr>
            <p:nvPr/>
          </p:nvPicPr>
          <p:blipFill>
            <a:blip r:embed="rId2"/>
            <a:stretch>
              <a:fillRect/>
            </a:stretch>
          </p:blipFill>
          <p:spPr>
            <a:xfrm>
              <a:off x="787863" y="3191954"/>
              <a:ext cx="553113" cy="776299"/>
            </a:xfrm>
            <a:prstGeom prst="rect">
              <a:avLst/>
            </a:prstGeom>
          </p:spPr>
        </p:pic>
      </p:grpSp>
      <p:sp>
        <p:nvSpPr>
          <p:cNvPr id="6" name="Title 5">
            <a:extLst>
              <a:ext uri="{FF2B5EF4-FFF2-40B4-BE49-F238E27FC236}">
                <a16:creationId xmlns:a16="http://schemas.microsoft.com/office/drawing/2014/main" id="{D948B330-CB8C-5891-9E69-07397899EF74}"/>
              </a:ext>
            </a:extLst>
          </p:cNvPr>
          <p:cNvSpPr txBox="1">
            <a:spLocks noGrp="1"/>
          </p:cNvSpPr>
          <p:nvPr>
            <p:ph type="title" idx="4294967295"/>
          </p:nvPr>
        </p:nvSpPr>
        <p:spPr>
          <a:xfrm>
            <a:off x="1161988" y="755846"/>
            <a:ext cx="6523786"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44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rPr>
              <a:t>Look Beyond the Post!</a:t>
            </a:r>
          </a:p>
        </p:txBody>
      </p:sp>
      <p:sp>
        <p:nvSpPr>
          <p:cNvPr id="7" name="TextBox 6">
            <a:extLst>
              <a:ext uri="{FF2B5EF4-FFF2-40B4-BE49-F238E27FC236}">
                <a16:creationId xmlns:a16="http://schemas.microsoft.com/office/drawing/2014/main" id="{6A967B5E-DABA-8292-D9F3-CF29442F619B}"/>
              </a:ext>
            </a:extLst>
          </p:cNvPr>
          <p:cNvSpPr txBox="1"/>
          <p:nvPr/>
        </p:nvSpPr>
        <p:spPr>
          <a:xfrm>
            <a:off x="1161988" y="1706103"/>
            <a:ext cx="10192777" cy="1815882"/>
          </a:xfrm>
          <a:prstGeom prst="rect">
            <a:avLst/>
          </a:prstGeom>
          <a:noFill/>
        </p:spPr>
        <p:txBody>
          <a:bodyPr wrap="square" rtlCol="0">
            <a:spAutoFit/>
          </a:bodyPr>
          <a:lstStyle/>
          <a:p>
            <a:r>
              <a:rPr lang="en-GB" sz="1600" dirty="0">
                <a:solidFill>
                  <a:schemeClr val="bg1"/>
                </a:solidFill>
              </a:rPr>
              <a:t>When a piece of content makes you stop and react, slow down and think: </a:t>
            </a:r>
            <a:r>
              <a:rPr lang="en-GB" sz="1600" b="1" i="1" dirty="0">
                <a:solidFill>
                  <a:schemeClr val="bg1"/>
                </a:solidFill>
              </a:rPr>
              <a:t>who's behind the information?</a:t>
            </a:r>
          </a:p>
          <a:p>
            <a:endParaRPr lang="en-GB" sz="1600" b="1" i="1" dirty="0">
              <a:solidFill>
                <a:schemeClr val="bg1"/>
              </a:solidFill>
            </a:endParaRPr>
          </a:p>
          <a:p>
            <a:r>
              <a:rPr lang="en-GB" sz="1600" dirty="0">
                <a:solidFill>
                  <a:schemeClr val="bg1"/>
                </a:solidFill>
              </a:rPr>
              <a:t>Fact-checkers use a skill called </a:t>
            </a:r>
            <a:r>
              <a:rPr lang="en-GB" sz="1600" b="1" i="1" dirty="0">
                <a:solidFill>
                  <a:schemeClr val="bg1"/>
                </a:solidFill>
              </a:rPr>
              <a:t>lateral reading</a:t>
            </a:r>
            <a:r>
              <a:rPr lang="en-GB" sz="1600" dirty="0">
                <a:solidFill>
                  <a:schemeClr val="bg1"/>
                </a:solidFill>
              </a:rPr>
              <a:t>. Instead of staying on the post, open a new tab and look up what other sources say about the account that posted it. That quickly shows you their track record and what might be driving them, which tells you far more than how many likes they have.</a:t>
            </a:r>
          </a:p>
          <a:p>
            <a:endParaRPr lang="en-GB" sz="1600" dirty="0">
              <a:solidFill>
                <a:schemeClr val="bg1"/>
              </a:solidFill>
            </a:endParaRPr>
          </a:p>
          <a:p>
            <a:pPr>
              <a:spcAft>
                <a:spcPts val="600"/>
              </a:spcAft>
            </a:pPr>
            <a:r>
              <a:rPr lang="en-GB" sz="1600" b="1" dirty="0">
                <a:solidFill>
                  <a:schemeClr val="bg1"/>
                </a:solidFill>
              </a:rPr>
              <a:t>More tips on fact-checking: </a:t>
            </a:r>
          </a:p>
        </p:txBody>
      </p:sp>
      <p:sp>
        <p:nvSpPr>
          <p:cNvPr id="12" name="Round Same-side Corner of Rectangle 11">
            <a:extLst>
              <a:ext uri="{FF2B5EF4-FFF2-40B4-BE49-F238E27FC236}">
                <a16:creationId xmlns:a16="http://schemas.microsoft.com/office/drawing/2014/main" id="{DE506048-A8AC-1165-7164-995C0E8FDBFC}"/>
              </a:ext>
              <a:ext uri="{C183D7F6-B498-43B3-948B-1728B52AA6E4}">
                <adec:decorative xmlns:adec="http://schemas.microsoft.com/office/drawing/2017/decorative" val="1"/>
              </a:ext>
            </a:extLst>
          </p:cNvPr>
          <p:cNvSpPr/>
          <p:nvPr/>
        </p:nvSpPr>
        <p:spPr>
          <a:xfrm rot="5400000">
            <a:off x="5340765" y="-1732940"/>
            <a:ext cx="673232" cy="11354768"/>
          </a:xfrm>
          <a:prstGeom prst="round2SameRect">
            <a:avLst>
              <a:gd name="adj1" fmla="val 50000"/>
              <a:gd name="adj2" fmla="val 0"/>
            </a:avLst>
          </a:prstGeom>
          <a:solidFill>
            <a:srgbClr val="7264D2"/>
          </a:solidFill>
          <a:ln>
            <a:solidFill>
              <a:srgbClr val="FFC4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36E583E-DDF4-5E48-1956-9A85232018AD}"/>
              </a:ext>
            </a:extLst>
          </p:cNvPr>
          <p:cNvSpPr txBox="1"/>
          <p:nvPr/>
        </p:nvSpPr>
        <p:spPr>
          <a:xfrm>
            <a:off x="1220177" y="3653926"/>
            <a:ext cx="9920541" cy="584775"/>
          </a:xfrm>
          <a:prstGeom prst="rect">
            <a:avLst/>
          </a:prstGeom>
          <a:noFill/>
        </p:spPr>
        <p:txBody>
          <a:bodyPr wrap="square" rtlCol="0">
            <a:spAutoFit/>
          </a:bodyPr>
          <a:lstStyle/>
          <a:p>
            <a:r>
              <a:rPr lang="en-GB" sz="1600" b="1" dirty="0">
                <a:solidFill>
                  <a:schemeClr val="bg1"/>
                </a:solidFill>
              </a:rPr>
              <a:t>What's the real context?</a:t>
            </a:r>
            <a:r>
              <a:rPr lang="en-GB" sz="1600" dirty="0">
                <a:solidFill>
                  <a:schemeClr val="bg1"/>
                </a:solidFill>
              </a:rPr>
              <a:t> When and where is the information actually from, and is it being shown as it happened, or lifted out of its setting?</a:t>
            </a:r>
          </a:p>
        </p:txBody>
      </p:sp>
      <p:sp>
        <p:nvSpPr>
          <p:cNvPr id="15" name="Round Same-side Corner of Rectangle 14">
            <a:extLst>
              <a:ext uri="{FF2B5EF4-FFF2-40B4-BE49-F238E27FC236}">
                <a16:creationId xmlns:a16="http://schemas.microsoft.com/office/drawing/2014/main" id="{4ED69D0C-DA9C-8C6C-222E-F8D5AB4D2E48}"/>
              </a:ext>
              <a:ext uri="{C183D7F6-B498-43B3-948B-1728B52AA6E4}">
                <adec:decorative xmlns:adec="http://schemas.microsoft.com/office/drawing/2017/decorative" val="1"/>
              </a:ext>
            </a:extLst>
          </p:cNvPr>
          <p:cNvSpPr/>
          <p:nvPr/>
        </p:nvSpPr>
        <p:spPr>
          <a:xfrm rot="5400000">
            <a:off x="5449616" y="-1027641"/>
            <a:ext cx="455531" cy="11354768"/>
          </a:xfrm>
          <a:prstGeom prst="round2SameRect">
            <a:avLst>
              <a:gd name="adj1" fmla="val 50000"/>
              <a:gd name="adj2" fmla="val 0"/>
            </a:avLst>
          </a:prstGeom>
          <a:solidFill>
            <a:srgbClr val="7264D2"/>
          </a:solidFill>
          <a:ln>
            <a:solidFill>
              <a:srgbClr val="FFC4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BDBE57A-0927-5AA0-FD89-6206722DC94E}"/>
              </a:ext>
            </a:extLst>
          </p:cNvPr>
          <p:cNvSpPr txBox="1"/>
          <p:nvPr/>
        </p:nvSpPr>
        <p:spPr>
          <a:xfrm>
            <a:off x="1161989" y="4478394"/>
            <a:ext cx="9920541" cy="338554"/>
          </a:xfrm>
          <a:prstGeom prst="rect">
            <a:avLst/>
          </a:prstGeom>
          <a:noFill/>
        </p:spPr>
        <p:txBody>
          <a:bodyPr wrap="square" rtlCol="0">
            <a:spAutoFit/>
          </a:bodyPr>
          <a:lstStyle/>
          <a:p>
            <a:pPr>
              <a:spcBef>
                <a:spcPts val="600"/>
              </a:spcBef>
              <a:spcAft>
                <a:spcPts val="600"/>
              </a:spcAft>
            </a:pPr>
            <a:r>
              <a:rPr lang="en-GB" sz="1600" b="1" dirty="0">
                <a:solidFill>
                  <a:schemeClr val="bg1"/>
                </a:solidFill>
              </a:rPr>
              <a:t>Who gains if you believe it?</a:t>
            </a:r>
            <a:r>
              <a:rPr lang="en-GB" sz="1600" dirty="0">
                <a:solidFill>
                  <a:schemeClr val="bg1"/>
                </a:solidFill>
              </a:rPr>
              <a:t> Notice what the source stands to get from your likes, your shares, and your money. </a:t>
            </a:r>
          </a:p>
        </p:txBody>
      </p:sp>
      <p:sp>
        <p:nvSpPr>
          <p:cNvPr id="19" name="Round Same-side Corner of Rectangle 18">
            <a:extLst>
              <a:ext uri="{FF2B5EF4-FFF2-40B4-BE49-F238E27FC236}">
                <a16:creationId xmlns:a16="http://schemas.microsoft.com/office/drawing/2014/main" id="{049801BA-2C74-19EA-300E-6526AFE6F997}"/>
              </a:ext>
              <a:ext uri="{C183D7F6-B498-43B3-948B-1728B52AA6E4}">
                <adec:decorative xmlns:adec="http://schemas.microsoft.com/office/drawing/2017/decorative" val="1"/>
              </a:ext>
            </a:extLst>
          </p:cNvPr>
          <p:cNvSpPr/>
          <p:nvPr/>
        </p:nvSpPr>
        <p:spPr>
          <a:xfrm rot="5400000">
            <a:off x="5340765" y="-322342"/>
            <a:ext cx="673232" cy="11354768"/>
          </a:xfrm>
          <a:prstGeom prst="round2SameRect">
            <a:avLst>
              <a:gd name="adj1" fmla="val 50000"/>
              <a:gd name="adj2" fmla="val 0"/>
            </a:avLst>
          </a:prstGeom>
          <a:solidFill>
            <a:srgbClr val="7264D2"/>
          </a:solidFill>
          <a:ln>
            <a:solidFill>
              <a:srgbClr val="FFC4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F3B09D08-BC1E-E90D-483F-5F2BE48CE2ED}"/>
              </a:ext>
            </a:extLst>
          </p:cNvPr>
          <p:cNvSpPr txBox="1"/>
          <p:nvPr/>
        </p:nvSpPr>
        <p:spPr>
          <a:xfrm>
            <a:off x="1161983" y="5064525"/>
            <a:ext cx="9920541" cy="584775"/>
          </a:xfrm>
          <a:prstGeom prst="rect">
            <a:avLst/>
          </a:prstGeom>
          <a:noFill/>
        </p:spPr>
        <p:txBody>
          <a:bodyPr wrap="square" rtlCol="0">
            <a:spAutoFit/>
          </a:bodyPr>
          <a:lstStyle/>
          <a:p>
            <a:r>
              <a:rPr lang="en-GB" sz="1600" b="1" dirty="0">
                <a:solidFill>
                  <a:schemeClr val="bg1"/>
                </a:solidFill>
              </a:rPr>
              <a:t>Does it hold up?</a:t>
            </a:r>
            <a:r>
              <a:rPr lang="en-GB" sz="1600" dirty="0">
                <a:solidFill>
                  <a:schemeClr val="bg1"/>
                </a:solidFill>
              </a:rPr>
              <a:t> See whether independent, trusted sources report the same thing. For an image, you can search where else it has appeared.</a:t>
            </a:r>
          </a:p>
        </p:txBody>
      </p:sp>
      <p:pic>
        <p:nvPicPr>
          <p:cNvPr id="11" name="Picture 10">
            <a:extLst>
              <a:ext uri="{FF2B5EF4-FFF2-40B4-BE49-F238E27FC236}">
                <a16:creationId xmlns:a16="http://schemas.microsoft.com/office/drawing/2014/main" id="{8D20AB43-7B5D-122C-E6B4-592A795E59FD}"/>
              </a:ext>
              <a:ext uri="{C183D7F6-B498-43B3-948B-1728B52AA6E4}">
                <adec:decorative xmlns:adec="http://schemas.microsoft.com/office/drawing/2017/decorative" val="1"/>
              </a:ext>
            </a:extLst>
          </p:cNvPr>
          <p:cNvPicPr>
            <a:picLocks noChangeAspect="1"/>
          </p:cNvPicPr>
          <p:nvPr/>
        </p:nvPicPr>
        <p:blipFill>
          <a:blip r:embed="rId3"/>
          <a:srcRect l="9801"/>
          <a:stretch>
            <a:fillRect/>
          </a:stretch>
        </p:blipFill>
        <p:spPr>
          <a:xfrm>
            <a:off x="-1" y="5992389"/>
            <a:ext cx="11082529" cy="968685"/>
          </a:xfrm>
          <a:prstGeom prst="rect">
            <a:avLst/>
          </a:prstGeom>
        </p:spPr>
      </p:pic>
      <p:sp>
        <p:nvSpPr>
          <p:cNvPr id="13" name="TextBox 12">
            <a:extLst>
              <a:ext uri="{FF2B5EF4-FFF2-40B4-BE49-F238E27FC236}">
                <a16:creationId xmlns:a16="http://schemas.microsoft.com/office/drawing/2014/main" id="{DBB5A88F-BDF7-BE2D-87DB-DA91568A60FB}"/>
              </a:ext>
            </a:extLst>
          </p:cNvPr>
          <p:cNvSpPr txBox="1"/>
          <p:nvPr/>
        </p:nvSpPr>
        <p:spPr>
          <a:xfrm>
            <a:off x="1109472" y="6322842"/>
            <a:ext cx="9563320" cy="307777"/>
          </a:xfrm>
          <a:prstGeom prst="rect">
            <a:avLst/>
          </a:prstGeom>
          <a:noFill/>
        </p:spPr>
        <p:txBody>
          <a:bodyPr wrap="square" rtlCol="0">
            <a:spAutoFit/>
          </a:bodyPr>
          <a:lstStyle/>
          <a:p>
            <a:r>
              <a:rPr lang="en-GB" sz="1400" i="1" dirty="0"/>
              <a:t>LEARN MORE:</a:t>
            </a:r>
            <a:r>
              <a:rPr lang="en-GB" sz="1400" dirty="0"/>
              <a:t> “Sort Fact from Fiction Online with Lateral Reading” </a:t>
            </a:r>
            <a:r>
              <a:rPr lang="en-GB" sz="1400" dirty="0">
                <a:hlinkClick r:id="rId4">
                  <a:extLst>
                    <a:ext uri="{A12FA001-AC4F-418D-AE19-62706E023703}">
                      <ahyp:hlinkClr xmlns:ahyp="http://schemas.microsoft.com/office/drawing/2018/hyperlinkcolor" val="tx"/>
                    </a:ext>
                  </a:extLst>
                </a:hlinkClick>
              </a:rPr>
              <a:t>https://www.youtube.com/watch?v=SHNprb2hgzU</a:t>
            </a:r>
            <a:r>
              <a:rPr lang="en-GB" sz="1400" dirty="0"/>
              <a:t> </a:t>
            </a:r>
          </a:p>
        </p:txBody>
      </p:sp>
    </p:spTree>
    <p:extLst>
      <p:ext uri="{BB962C8B-B14F-4D97-AF65-F5344CB8AC3E}">
        <p14:creationId xmlns:p14="http://schemas.microsoft.com/office/powerpoint/2010/main" val="1611011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5A9CF0C-CD4A-B02F-74F9-EA876007D0B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51F51B6-3FDF-F68C-C9BD-575DC634581A}"/>
              </a:ext>
            </a:extLst>
          </p:cNvPr>
          <p:cNvSpPr txBox="1">
            <a:spLocks noGrp="1"/>
          </p:cNvSpPr>
          <p:nvPr>
            <p:ph type="title" idx="4294967295"/>
          </p:nvPr>
        </p:nvSpPr>
        <p:spPr>
          <a:xfrm>
            <a:off x="716983" y="1119062"/>
            <a:ext cx="2130262" cy="848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en-ID" sz="44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rPr>
              <a:t>Gina’s</a:t>
            </a:r>
          </a:p>
        </p:txBody>
      </p:sp>
      <p:sp>
        <p:nvSpPr>
          <p:cNvPr id="9" name="TextBox 8">
            <a:extLst>
              <a:ext uri="{FF2B5EF4-FFF2-40B4-BE49-F238E27FC236}">
                <a16:creationId xmlns:a16="http://schemas.microsoft.com/office/drawing/2014/main" id="{BDFDBB8C-7487-F544-3CC6-0CABF7841703}"/>
              </a:ext>
            </a:extLst>
          </p:cNvPr>
          <p:cNvSpPr txBox="1"/>
          <p:nvPr/>
        </p:nvSpPr>
        <p:spPr>
          <a:xfrm>
            <a:off x="716982" y="1779462"/>
            <a:ext cx="2822787" cy="848309"/>
          </a:xfrm>
          <a:prstGeom prst="rect">
            <a:avLst/>
          </a:prstGeom>
          <a:noFill/>
        </p:spPr>
        <p:txBody>
          <a:bodyPr wrap="square" rtlCol="0">
            <a:spAutoFit/>
          </a:bodyPr>
          <a:lstStyle/>
          <a:p>
            <a:pPr rtl="0">
              <a:lnSpc>
                <a:spcPts val="6080"/>
              </a:lnSpc>
              <a:spcBef>
                <a:spcPts val="0"/>
              </a:spcBef>
              <a:spcAft>
                <a:spcPts val="0"/>
              </a:spcAft>
            </a:pPr>
            <a:r>
              <a:rPr lang="en-ID" sz="4400" b="1" u="none" strike="noStrike" dirty="0">
                <a:solidFill>
                  <a:schemeClr val="bg1"/>
                </a:solidFill>
                <a:effectLst/>
                <a:latin typeface="Poppins" pitchFamily="2" charset="77"/>
                <a:cs typeface="Poppins" pitchFamily="2" charset="77"/>
              </a:rPr>
              <a:t>Decision</a:t>
            </a:r>
          </a:p>
        </p:txBody>
      </p:sp>
      <p:sp>
        <p:nvSpPr>
          <p:cNvPr id="4" name="TextBox 3">
            <a:extLst>
              <a:ext uri="{FF2B5EF4-FFF2-40B4-BE49-F238E27FC236}">
                <a16:creationId xmlns:a16="http://schemas.microsoft.com/office/drawing/2014/main" id="{88EF333F-6DA9-A815-C871-36BBDE413F0F}"/>
              </a:ext>
            </a:extLst>
          </p:cNvPr>
          <p:cNvSpPr txBox="1"/>
          <p:nvPr/>
        </p:nvSpPr>
        <p:spPr>
          <a:xfrm>
            <a:off x="716983" y="2800232"/>
            <a:ext cx="3221293" cy="2308324"/>
          </a:xfrm>
          <a:prstGeom prst="rect">
            <a:avLst/>
          </a:prstGeom>
          <a:noFill/>
        </p:spPr>
        <p:txBody>
          <a:bodyPr wrap="square" rtlCol="0">
            <a:spAutoFit/>
          </a:bodyPr>
          <a:lstStyle/>
          <a:p>
            <a:r>
              <a:rPr lang="en-GB" dirty="0">
                <a:solidFill>
                  <a:schemeClr val="bg1"/>
                </a:solidFill>
              </a:rPr>
              <a:t>Gina decides to write to the challenge organisers.</a:t>
            </a:r>
            <a:br>
              <a:rPr lang="en-GB" dirty="0">
                <a:solidFill>
                  <a:schemeClr val="bg1"/>
                </a:solidFill>
              </a:rPr>
            </a:br>
            <a:br>
              <a:rPr lang="en-GB" dirty="0">
                <a:solidFill>
                  <a:schemeClr val="bg1"/>
                </a:solidFill>
              </a:rPr>
            </a:br>
            <a:r>
              <a:rPr lang="en-GB" dirty="0">
                <a:solidFill>
                  <a:schemeClr val="bg1"/>
                </a:solidFill>
              </a:rPr>
              <a:t>She doesn't have the answer,</a:t>
            </a:r>
            <a:br>
              <a:rPr lang="en-GB" dirty="0">
                <a:solidFill>
                  <a:schemeClr val="bg1"/>
                </a:solidFill>
              </a:rPr>
            </a:br>
            <a:r>
              <a:rPr lang="en-GB" dirty="0">
                <a:solidFill>
                  <a:schemeClr val="bg1"/>
                </a:solidFill>
              </a:rPr>
              <a:t>but she knows something's wrong: people are using</a:t>
            </a:r>
            <a:br>
              <a:rPr lang="en-GB" dirty="0">
                <a:solidFill>
                  <a:schemeClr val="bg1"/>
                </a:solidFill>
              </a:rPr>
            </a:br>
            <a:r>
              <a:rPr lang="en-GB" dirty="0">
                <a:solidFill>
                  <a:schemeClr val="bg1"/>
                </a:solidFill>
              </a:rPr>
              <a:t>AI to mislead the public,</a:t>
            </a:r>
          </a:p>
          <a:p>
            <a:r>
              <a:rPr lang="en-GB" dirty="0">
                <a:solidFill>
                  <a:schemeClr val="bg1"/>
                </a:solidFill>
              </a:rPr>
              <a:t>and it’s working.</a:t>
            </a:r>
          </a:p>
        </p:txBody>
      </p:sp>
      <p:sp>
        <p:nvSpPr>
          <p:cNvPr id="8" name="TextBox 7">
            <a:extLst>
              <a:ext uri="{FF2B5EF4-FFF2-40B4-BE49-F238E27FC236}">
                <a16:creationId xmlns:a16="http://schemas.microsoft.com/office/drawing/2014/main" id="{E62E1667-7890-0C1A-2CD8-015A13FBFBBC}"/>
              </a:ext>
            </a:extLst>
          </p:cNvPr>
          <p:cNvSpPr txBox="1"/>
          <p:nvPr/>
        </p:nvSpPr>
        <p:spPr>
          <a:xfrm>
            <a:off x="4170403" y="323236"/>
            <a:ext cx="4646440" cy="369332"/>
          </a:xfrm>
          <a:prstGeom prst="rect">
            <a:avLst/>
          </a:prstGeom>
          <a:noFill/>
        </p:spPr>
        <p:txBody>
          <a:bodyPr wrap="square" rtlCol="0">
            <a:spAutoFit/>
          </a:bodyPr>
          <a:lstStyle/>
          <a:p>
            <a:r>
              <a:rPr lang="en-GB" b="1" dirty="0">
                <a:solidFill>
                  <a:schemeClr val="bg1"/>
                </a:solidFill>
              </a:rPr>
              <a:t>I'm worried about some of the entries</a:t>
            </a:r>
          </a:p>
        </p:txBody>
      </p:sp>
      <p:sp>
        <p:nvSpPr>
          <p:cNvPr id="31" name="TextBox 30">
            <a:extLst>
              <a:ext uri="{FF2B5EF4-FFF2-40B4-BE49-F238E27FC236}">
                <a16:creationId xmlns:a16="http://schemas.microsoft.com/office/drawing/2014/main" id="{79BD31F0-C965-6383-DF43-554DEB72DD68}"/>
              </a:ext>
            </a:extLst>
          </p:cNvPr>
          <p:cNvSpPr txBox="1"/>
          <p:nvPr/>
        </p:nvSpPr>
        <p:spPr>
          <a:xfrm>
            <a:off x="4847404" y="989471"/>
            <a:ext cx="2215026" cy="307777"/>
          </a:xfrm>
          <a:prstGeom prst="rect">
            <a:avLst/>
          </a:prstGeom>
          <a:noFill/>
        </p:spPr>
        <p:txBody>
          <a:bodyPr wrap="square" rtlCol="0">
            <a:spAutoFit/>
          </a:bodyPr>
          <a:lstStyle/>
          <a:p>
            <a:r>
              <a:rPr lang="en-GB" sz="1400" b="1" dirty="0">
                <a:solidFill>
                  <a:schemeClr val="tx1">
                    <a:lumMod val="85000"/>
                    <a:lumOff val="15000"/>
                  </a:schemeClr>
                </a:solidFill>
              </a:rPr>
              <a:t>Gina </a:t>
            </a:r>
            <a:r>
              <a:rPr lang="en-GB" sz="1200" dirty="0">
                <a:solidFill>
                  <a:schemeClr val="tx1">
                    <a:lumMod val="85000"/>
                    <a:lumOff val="15000"/>
                  </a:schemeClr>
                </a:solidFill>
              </a:rPr>
              <a:t>(</a:t>
            </a:r>
            <a:r>
              <a:rPr lang="en-GB" sz="1200" dirty="0" err="1">
                <a:solidFill>
                  <a:schemeClr val="tx1">
                    <a:lumMod val="85000"/>
                    <a:lumOff val="15000"/>
                  </a:schemeClr>
                </a:solidFill>
              </a:rPr>
              <a:t>gina@mymail.com</a:t>
            </a:r>
            <a:r>
              <a:rPr lang="en-GB" sz="1200" dirty="0">
                <a:solidFill>
                  <a:schemeClr val="tx1">
                    <a:lumMod val="85000"/>
                    <a:lumOff val="15000"/>
                  </a:schemeClr>
                </a:solidFill>
              </a:rPr>
              <a:t>)</a:t>
            </a:r>
          </a:p>
        </p:txBody>
      </p:sp>
      <p:sp>
        <p:nvSpPr>
          <p:cNvPr id="32" name="TextBox 31">
            <a:extLst>
              <a:ext uri="{FF2B5EF4-FFF2-40B4-BE49-F238E27FC236}">
                <a16:creationId xmlns:a16="http://schemas.microsoft.com/office/drawing/2014/main" id="{24E34D29-C2E9-F00C-CD7D-38CC7D8B672D}"/>
              </a:ext>
            </a:extLst>
          </p:cNvPr>
          <p:cNvSpPr txBox="1"/>
          <p:nvPr/>
        </p:nvSpPr>
        <p:spPr>
          <a:xfrm>
            <a:off x="4869175" y="1216227"/>
            <a:ext cx="3797083" cy="307777"/>
          </a:xfrm>
          <a:prstGeom prst="rect">
            <a:avLst/>
          </a:prstGeom>
          <a:noFill/>
        </p:spPr>
        <p:txBody>
          <a:bodyPr wrap="square" rtlCol="0">
            <a:spAutoFit/>
          </a:bodyPr>
          <a:lstStyle/>
          <a:p>
            <a:r>
              <a:rPr lang="en-GB" sz="1400" b="1" dirty="0"/>
              <a:t>To:</a:t>
            </a:r>
            <a:r>
              <a:rPr lang="en-GB" sz="1400" dirty="0"/>
              <a:t> The Make a Difference Challenge Team</a:t>
            </a:r>
            <a:endParaRPr lang="en-GB" sz="1400" b="1" dirty="0">
              <a:solidFill>
                <a:schemeClr val="tx1">
                  <a:lumMod val="85000"/>
                  <a:lumOff val="15000"/>
                </a:schemeClr>
              </a:solidFill>
            </a:endParaRPr>
          </a:p>
        </p:txBody>
      </p:sp>
      <p:sp>
        <p:nvSpPr>
          <p:cNvPr id="10" name="TextBox 9">
            <a:extLst>
              <a:ext uri="{FF2B5EF4-FFF2-40B4-BE49-F238E27FC236}">
                <a16:creationId xmlns:a16="http://schemas.microsoft.com/office/drawing/2014/main" id="{A48BD9AA-B89A-3EB5-C00B-6D2470B1065E}"/>
              </a:ext>
            </a:extLst>
          </p:cNvPr>
          <p:cNvSpPr txBox="1">
            <a:spLocks/>
          </p:cNvSpPr>
          <p:nvPr/>
        </p:nvSpPr>
        <p:spPr>
          <a:xfrm>
            <a:off x="4170403" y="1612533"/>
            <a:ext cx="6267261" cy="1815882"/>
          </a:xfrm>
          <a:prstGeom prst="rect">
            <a:avLst/>
          </a:prstGeom>
          <a:noFill/>
        </p:spPr>
        <p:txBody>
          <a:bodyPr wrap="square" rtlCol="0">
            <a:spAutoFit/>
          </a:bodyPr>
          <a:lstStyle/>
          <a:p>
            <a:r>
              <a:rPr lang="en-GB" sz="1400" dirty="0"/>
              <a:t>Hi,</a:t>
            </a:r>
          </a:p>
          <a:p>
            <a:br>
              <a:rPr lang="en-GB" sz="1400" dirty="0"/>
            </a:br>
            <a:r>
              <a:rPr lang="en-GB" sz="1400" dirty="0"/>
              <a:t>I love what this challenge is doing, but I'm worried. Some of the entries that are winning are using AI to show things that never happened, just to get more attention and donations. It doesn't feel honest, and I don't think it's good for the cause. I think you should encourage people to use AI responsibly and ethically. </a:t>
            </a:r>
          </a:p>
          <a:p>
            <a:br>
              <a:rPr lang="en-GB" sz="1400" dirty="0"/>
            </a:br>
            <a:r>
              <a:rPr lang="en-GB" sz="1400" dirty="0"/>
              <a:t>Gina</a:t>
            </a:r>
          </a:p>
        </p:txBody>
      </p:sp>
      <p:sp>
        <p:nvSpPr>
          <p:cNvPr id="42" name="TextBox 41">
            <a:extLst>
              <a:ext uri="{FF2B5EF4-FFF2-40B4-BE49-F238E27FC236}">
                <a16:creationId xmlns:a16="http://schemas.microsoft.com/office/drawing/2014/main" id="{7A01EBDD-0B8E-79F7-AC45-8372AD19B907}"/>
              </a:ext>
            </a:extLst>
          </p:cNvPr>
          <p:cNvSpPr txBox="1"/>
          <p:nvPr/>
        </p:nvSpPr>
        <p:spPr>
          <a:xfrm>
            <a:off x="4858554" y="3820470"/>
            <a:ext cx="4831492" cy="307777"/>
          </a:xfrm>
          <a:prstGeom prst="rect">
            <a:avLst/>
          </a:prstGeom>
          <a:noFill/>
        </p:spPr>
        <p:txBody>
          <a:bodyPr wrap="square" rtlCol="0">
            <a:spAutoFit/>
          </a:bodyPr>
          <a:lstStyle/>
          <a:p>
            <a:r>
              <a:rPr lang="en-GB" sz="1400" b="1" dirty="0"/>
              <a:t>The Make a Difference Challenge</a:t>
            </a:r>
            <a:r>
              <a:rPr lang="en-GB" sz="1200" dirty="0">
                <a:solidFill>
                  <a:schemeClr val="tx1">
                    <a:lumMod val="85000"/>
                    <a:lumOff val="15000"/>
                  </a:schemeClr>
                </a:solidFill>
              </a:rPr>
              <a:t> (</a:t>
            </a:r>
            <a:r>
              <a:rPr lang="en-GB" sz="1200" dirty="0" err="1">
                <a:solidFill>
                  <a:schemeClr val="tx1">
                    <a:lumMod val="85000"/>
                    <a:lumOff val="15000"/>
                  </a:schemeClr>
                </a:solidFill>
              </a:rPr>
              <a:t>team@TMDC.com</a:t>
            </a:r>
            <a:r>
              <a:rPr lang="en-GB" sz="1200" dirty="0">
                <a:solidFill>
                  <a:schemeClr val="tx1">
                    <a:lumMod val="85000"/>
                    <a:lumOff val="15000"/>
                  </a:schemeClr>
                </a:solidFill>
              </a:rPr>
              <a:t>)</a:t>
            </a:r>
          </a:p>
        </p:txBody>
      </p:sp>
      <p:sp>
        <p:nvSpPr>
          <p:cNvPr id="43" name="TextBox 42">
            <a:extLst>
              <a:ext uri="{FF2B5EF4-FFF2-40B4-BE49-F238E27FC236}">
                <a16:creationId xmlns:a16="http://schemas.microsoft.com/office/drawing/2014/main" id="{425983AC-9A25-568D-FCC7-7A359B0B375C}"/>
              </a:ext>
            </a:extLst>
          </p:cNvPr>
          <p:cNvSpPr txBox="1"/>
          <p:nvPr/>
        </p:nvSpPr>
        <p:spPr>
          <a:xfrm>
            <a:off x="4869175" y="4047226"/>
            <a:ext cx="3797083" cy="307777"/>
          </a:xfrm>
          <a:prstGeom prst="rect">
            <a:avLst/>
          </a:prstGeom>
          <a:noFill/>
        </p:spPr>
        <p:txBody>
          <a:bodyPr wrap="square" rtlCol="0">
            <a:spAutoFit/>
          </a:bodyPr>
          <a:lstStyle/>
          <a:p>
            <a:r>
              <a:rPr lang="en-GB" sz="1400" b="1" dirty="0"/>
              <a:t>To:</a:t>
            </a:r>
            <a:r>
              <a:rPr lang="en-GB" sz="1400" dirty="0"/>
              <a:t> Gina</a:t>
            </a:r>
            <a:endParaRPr lang="en-GB" sz="1400" b="1" dirty="0">
              <a:solidFill>
                <a:schemeClr val="tx1">
                  <a:lumMod val="85000"/>
                  <a:lumOff val="15000"/>
                </a:schemeClr>
              </a:solidFill>
            </a:endParaRPr>
          </a:p>
        </p:txBody>
      </p:sp>
      <p:sp>
        <p:nvSpPr>
          <p:cNvPr id="45" name="TextBox 44">
            <a:extLst>
              <a:ext uri="{FF2B5EF4-FFF2-40B4-BE49-F238E27FC236}">
                <a16:creationId xmlns:a16="http://schemas.microsoft.com/office/drawing/2014/main" id="{AF17BEC6-8189-ACFC-4340-9C78035372F5}"/>
              </a:ext>
            </a:extLst>
          </p:cNvPr>
          <p:cNvSpPr txBox="1">
            <a:spLocks/>
          </p:cNvSpPr>
          <p:nvPr/>
        </p:nvSpPr>
        <p:spPr>
          <a:xfrm>
            <a:off x="4170404" y="4535626"/>
            <a:ext cx="4831492" cy="1815882"/>
          </a:xfrm>
          <a:prstGeom prst="rect">
            <a:avLst/>
          </a:prstGeom>
          <a:noFill/>
        </p:spPr>
        <p:txBody>
          <a:bodyPr wrap="square" rtlCol="0">
            <a:spAutoFit/>
          </a:bodyPr>
          <a:lstStyle/>
          <a:p>
            <a:r>
              <a:rPr lang="en-GB" sz="1400" dirty="0"/>
              <a:t>Hi Gina,</a:t>
            </a:r>
            <a:br>
              <a:rPr lang="en-GB" sz="1400" dirty="0"/>
            </a:br>
            <a:endParaRPr lang="en-GB" sz="1400" dirty="0"/>
          </a:p>
          <a:p>
            <a:r>
              <a:rPr lang="en-GB" sz="1400" dirty="0"/>
              <a:t>Thank you for this. You’ve brought to our attention something we feel uneasy about too. We think the challenge needs clear ground rules for using AI honestly, and we'd love your help writing them. What rules do you think we should set?</a:t>
            </a:r>
            <a:br>
              <a:rPr lang="en-GB" sz="1400" dirty="0"/>
            </a:br>
            <a:endParaRPr lang="en-GB" sz="1400" dirty="0"/>
          </a:p>
          <a:p>
            <a:r>
              <a:rPr lang="en-GB" sz="1400" dirty="0"/>
              <a:t>The Make a Difference Team</a:t>
            </a:r>
          </a:p>
        </p:txBody>
      </p:sp>
    </p:spTree>
    <p:extLst>
      <p:ext uri="{BB962C8B-B14F-4D97-AF65-F5344CB8AC3E}">
        <p14:creationId xmlns:p14="http://schemas.microsoft.com/office/powerpoint/2010/main" val="50487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8D00F5-DF45-67DF-5478-E850FDB738AF}"/>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E3D455CB-B742-AE2E-1433-2486671625EB}"/>
              </a:ext>
            </a:extLst>
          </p:cNvPr>
          <p:cNvSpPr txBox="1"/>
          <p:nvPr/>
        </p:nvSpPr>
        <p:spPr>
          <a:xfrm>
            <a:off x="8272107" y="523677"/>
            <a:ext cx="3369843" cy="400110"/>
          </a:xfrm>
          <a:prstGeom prst="rect">
            <a:avLst/>
          </a:prstGeom>
          <a:noFill/>
        </p:spPr>
        <p:txBody>
          <a:bodyPr wrap="square" rtlCol="0">
            <a:spAutoFit/>
          </a:bodyPr>
          <a:lstStyle/>
          <a:p>
            <a:pPr algn="r"/>
            <a:r>
              <a:rPr lang="en-US" sz="2000" i="1" dirty="0">
                <a:solidFill>
                  <a:schemeClr val="bg1"/>
                </a:solidFill>
                <a:latin typeface="Avenir Next Condensed" panose="020B0506020202020204" pitchFamily="34" charset="0"/>
              </a:rPr>
              <a:t>ACTIVITY: </a:t>
            </a:r>
            <a:r>
              <a:rPr lang="en-US" sz="2000" b="1" dirty="0">
                <a:solidFill>
                  <a:schemeClr val="bg1"/>
                </a:solidFill>
                <a:latin typeface="Avenir Next Condensed" panose="020B0506020202020204" pitchFamily="34" charset="0"/>
              </a:rPr>
              <a:t>TRY IT YOURSELF!</a:t>
            </a:r>
          </a:p>
        </p:txBody>
      </p:sp>
      <p:sp>
        <p:nvSpPr>
          <p:cNvPr id="15" name="Title 14">
            <a:extLst>
              <a:ext uri="{FF2B5EF4-FFF2-40B4-BE49-F238E27FC236}">
                <a16:creationId xmlns:a16="http://schemas.microsoft.com/office/drawing/2014/main" id="{1E0C2C67-97D9-840F-124E-F663486700EC}"/>
              </a:ext>
            </a:extLst>
          </p:cNvPr>
          <p:cNvSpPr txBox="1">
            <a:spLocks noGrp="1"/>
          </p:cNvSpPr>
          <p:nvPr>
            <p:ph type="title" idx="4294967295"/>
          </p:nvPr>
        </p:nvSpPr>
        <p:spPr>
          <a:xfrm>
            <a:off x="645104" y="450362"/>
            <a:ext cx="506121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tab pos="5411788" algn="l"/>
              </a:tabLst>
              <a:defRPr/>
            </a:pPr>
            <a:r>
              <a:rPr kumimoji="0" lang="en-US" sz="3200" b="1" i="0" u="none" strike="noStrike" kern="1200" cap="none" spc="0" normalizeH="0" baseline="0" noProof="0" dirty="0">
                <a:ln>
                  <a:noFill/>
                </a:ln>
                <a:solidFill>
                  <a:schemeClr val="bg1"/>
                </a:solidFill>
                <a:effectLst/>
                <a:uLnTx/>
                <a:uFillTx/>
                <a:latin typeface="Poppins SemiBold" pitchFamily="2" charset="77"/>
                <a:ea typeface="+mn-ea"/>
                <a:cs typeface="Poppins SemiBold" pitchFamily="2" charset="77"/>
              </a:rPr>
              <a:t>Set the Ground Rules</a:t>
            </a:r>
          </a:p>
        </p:txBody>
      </p:sp>
      <p:grpSp>
        <p:nvGrpSpPr>
          <p:cNvPr id="17" name="Group 16" descr="Pencil icon">
            <a:extLst>
              <a:ext uri="{FF2B5EF4-FFF2-40B4-BE49-F238E27FC236}">
                <a16:creationId xmlns:a16="http://schemas.microsoft.com/office/drawing/2014/main" id="{B5270507-288C-646C-6BB6-77AA2E99E61A}"/>
              </a:ext>
              <a:ext uri="{C183D7F6-B498-43B3-948B-1728B52AA6E4}">
                <adec:decorative xmlns:adec="http://schemas.microsoft.com/office/drawing/2017/decorative" val="0"/>
              </a:ext>
            </a:extLst>
          </p:cNvPr>
          <p:cNvGrpSpPr/>
          <p:nvPr/>
        </p:nvGrpSpPr>
        <p:grpSpPr>
          <a:xfrm>
            <a:off x="1031654" y="1190163"/>
            <a:ext cx="264062" cy="264062"/>
            <a:chOff x="1031654" y="1494938"/>
            <a:chExt cx="264062" cy="264062"/>
          </a:xfrm>
        </p:grpSpPr>
        <p:sp>
          <p:nvSpPr>
            <p:cNvPr id="18" name="Oval 17">
              <a:extLst>
                <a:ext uri="{FF2B5EF4-FFF2-40B4-BE49-F238E27FC236}">
                  <a16:creationId xmlns:a16="http://schemas.microsoft.com/office/drawing/2014/main" id="{03ADE687-279C-8824-82D5-1BFCF0AB602A}"/>
                </a:ext>
              </a:extLst>
            </p:cNvPr>
            <p:cNvSpPr/>
            <p:nvPr/>
          </p:nvSpPr>
          <p:spPr>
            <a:xfrm>
              <a:off x="1031654" y="1494938"/>
              <a:ext cx="264062" cy="264062"/>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3F304AA1-46D7-4468-2D12-6F08C08CE50C}"/>
                </a:ext>
              </a:extLst>
            </p:cNvPr>
            <p:cNvPicPr>
              <a:picLocks noChangeAspect="1"/>
            </p:cNvPicPr>
            <p:nvPr/>
          </p:nvPicPr>
          <p:blipFill>
            <a:blip r:embed="rId3"/>
            <a:stretch>
              <a:fillRect/>
            </a:stretch>
          </p:blipFill>
          <p:spPr>
            <a:xfrm>
              <a:off x="1081531" y="1527566"/>
              <a:ext cx="179069" cy="185038"/>
            </a:xfrm>
            <a:prstGeom prst="rect">
              <a:avLst/>
            </a:prstGeom>
          </p:spPr>
        </p:pic>
      </p:grpSp>
      <p:sp>
        <p:nvSpPr>
          <p:cNvPr id="16" name="TextBox 15">
            <a:extLst>
              <a:ext uri="{FF2B5EF4-FFF2-40B4-BE49-F238E27FC236}">
                <a16:creationId xmlns:a16="http://schemas.microsoft.com/office/drawing/2014/main" id="{4210ED36-5FBA-B8D9-92C7-885B1DFB1BBE}"/>
              </a:ext>
            </a:extLst>
          </p:cNvPr>
          <p:cNvSpPr txBox="1"/>
          <p:nvPr/>
        </p:nvSpPr>
        <p:spPr>
          <a:xfrm>
            <a:off x="1275708" y="1156128"/>
            <a:ext cx="993823" cy="369332"/>
          </a:xfrm>
          <a:prstGeom prst="rect">
            <a:avLst/>
          </a:prstGeom>
          <a:noFill/>
        </p:spPr>
        <p:txBody>
          <a:bodyPr wrap="square" rtlCol="0">
            <a:spAutoFit/>
          </a:bodyPr>
          <a:lstStyle/>
          <a:p>
            <a:r>
              <a:rPr lang="en-US" b="1" dirty="0">
                <a:solidFill>
                  <a:srgbClr val="F46340"/>
                </a:solidFill>
                <a:latin typeface="Avenir Next Condensed Demi Bold" panose="020B0506020202020204" pitchFamily="34" charset="0"/>
              </a:rPr>
              <a:t>THE TASK</a:t>
            </a:r>
          </a:p>
        </p:txBody>
      </p:sp>
      <p:sp>
        <p:nvSpPr>
          <p:cNvPr id="28" name="TextBox 27">
            <a:extLst>
              <a:ext uri="{FF2B5EF4-FFF2-40B4-BE49-F238E27FC236}">
                <a16:creationId xmlns:a16="http://schemas.microsoft.com/office/drawing/2014/main" id="{9A1A2183-0D32-A4BF-61EB-07EDF7B8117D}"/>
              </a:ext>
            </a:extLst>
          </p:cNvPr>
          <p:cNvSpPr txBox="1"/>
          <p:nvPr/>
        </p:nvSpPr>
        <p:spPr>
          <a:xfrm>
            <a:off x="965558" y="1525460"/>
            <a:ext cx="6957021" cy="830997"/>
          </a:xfrm>
          <a:prstGeom prst="rect">
            <a:avLst/>
          </a:prstGeom>
          <a:noFill/>
        </p:spPr>
        <p:txBody>
          <a:bodyPr wrap="square" rtlCol="0">
            <a:spAutoFit/>
          </a:bodyPr>
          <a:lstStyle/>
          <a:p>
            <a:r>
              <a:rPr lang="en-GB" sz="1600" dirty="0"/>
              <a:t>Help Gina set the ground rules for using AI honestly. What rules should you follow whenever you use AI, whether for school, a project, or something you post online?</a:t>
            </a:r>
            <a:endParaRPr lang="en-GB" sz="1600" b="1" dirty="0"/>
          </a:p>
        </p:txBody>
      </p:sp>
      <p:sp>
        <p:nvSpPr>
          <p:cNvPr id="11" name="Rounded Rectangle 10">
            <a:extLst>
              <a:ext uri="{FF2B5EF4-FFF2-40B4-BE49-F238E27FC236}">
                <a16:creationId xmlns:a16="http://schemas.microsoft.com/office/drawing/2014/main" id="{75FC6AB0-5AD5-0813-E1EF-FD0BDC1D3C2C}"/>
              </a:ext>
              <a:ext uri="{C183D7F6-B498-43B3-948B-1728B52AA6E4}">
                <adec:decorative xmlns:adec="http://schemas.microsoft.com/office/drawing/2017/decorative" val="1"/>
              </a:ext>
            </a:extLst>
          </p:cNvPr>
          <p:cNvSpPr>
            <a:spLocks/>
          </p:cNvSpPr>
          <p:nvPr/>
        </p:nvSpPr>
        <p:spPr>
          <a:xfrm>
            <a:off x="983212" y="2360231"/>
            <a:ext cx="6957021" cy="1713353"/>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F2D784B9-25F7-5C25-E948-C0802F9BA59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30544" y="2461500"/>
            <a:ext cx="1060112" cy="298897"/>
          </a:xfrm>
          <a:prstGeom prst="rect">
            <a:avLst/>
          </a:prstGeom>
        </p:spPr>
      </p:pic>
      <p:sp>
        <p:nvSpPr>
          <p:cNvPr id="20" name="TextBox 19">
            <a:extLst>
              <a:ext uri="{FF2B5EF4-FFF2-40B4-BE49-F238E27FC236}">
                <a16:creationId xmlns:a16="http://schemas.microsoft.com/office/drawing/2014/main" id="{1CCA13E9-35FC-9062-0505-E3109B38CF7F}"/>
              </a:ext>
            </a:extLst>
          </p:cNvPr>
          <p:cNvSpPr txBox="1"/>
          <p:nvPr/>
        </p:nvSpPr>
        <p:spPr>
          <a:xfrm>
            <a:off x="959533" y="2469059"/>
            <a:ext cx="764149" cy="276999"/>
          </a:xfrm>
          <a:prstGeom prst="rect">
            <a:avLst/>
          </a:prstGeom>
          <a:noFill/>
        </p:spPr>
        <p:txBody>
          <a:bodyPr wrap="square" rtlCol="0">
            <a:spAutoFit/>
          </a:bodyPr>
          <a:lstStyle/>
          <a:p>
            <a:r>
              <a:rPr lang="en-US" sz="1200" b="1" dirty="0">
                <a:solidFill>
                  <a:schemeClr val="bg1"/>
                </a:solidFill>
              </a:rPr>
              <a:t>Step 1</a:t>
            </a:r>
          </a:p>
        </p:txBody>
      </p:sp>
      <p:sp>
        <p:nvSpPr>
          <p:cNvPr id="12" name="TextBox 11">
            <a:extLst>
              <a:ext uri="{FF2B5EF4-FFF2-40B4-BE49-F238E27FC236}">
                <a16:creationId xmlns:a16="http://schemas.microsoft.com/office/drawing/2014/main" id="{6A8B2525-B75D-D9B5-0AF1-0F48E2C8C934}"/>
              </a:ext>
            </a:extLst>
          </p:cNvPr>
          <p:cNvSpPr txBox="1">
            <a:spLocks/>
          </p:cNvSpPr>
          <p:nvPr/>
        </p:nvSpPr>
        <p:spPr>
          <a:xfrm>
            <a:off x="1857960" y="2420291"/>
            <a:ext cx="6082273" cy="1538883"/>
          </a:xfrm>
          <a:prstGeom prst="rect">
            <a:avLst/>
          </a:prstGeom>
          <a:noFill/>
        </p:spPr>
        <p:txBody>
          <a:bodyPr wrap="square" rtlCol="0">
            <a:spAutoFit/>
          </a:bodyPr>
          <a:lstStyle/>
          <a:p>
            <a:pPr>
              <a:spcAft>
                <a:spcPts val="600"/>
              </a:spcAft>
            </a:pPr>
            <a:r>
              <a:rPr lang="en-GB" sz="1400" b="1" dirty="0"/>
              <a:t>List as many ways</a:t>
            </a:r>
            <a:r>
              <a:rPr lang="en-GB" sz="1400" dirty="0"/>
              <a:t> as you can that someone might mislead people with AI, through images, writing, captions, or facts, on purpose or by accident. </a:t>
            </a:r>
          </a:p>
          <a:p>
            <a:pPr>
              <a:spcAft>
                <a:spcPts val="600"/>
              </a:spcAft>
            </a:pPr>
            <a:r>
              <a:rPr lang="en-GB" sz="1400" dirty="0"/>
              <a:t>Examples to get you started:</a:t>
            </a:r>
          </a:p>
          <a:p>
            <a:pPr marL="171450" lvl="0" indent="-171450">
              <a:buFont typeface="Arial" panose="020B0604020202020204" pitchFamily="34" charset="0"/>
              <a:buChar char="•"/>
            </a:pPr>
            <a:r>
              <a:rPr lang="en-GB" sz="1400" dirty="0"/>
              <a:t>Making an AI image of something that never happened and posting it as a real photo.</a:t>
            </a:r>
          </a:p>
          <a:p>
            <a:pPr marL="171450" lvl="0" indent="-171450">
              <a:buFont typeface="Arial" panose="020B0604020202020204" pitchFamily="34" charset="0"/>
              <a:buChar char="•"/>
            </a:pPr>
            <a:r>
              <a:rPr lang="en-GB" sz="1400" dirty="0"/>
              <a:t>Sharing an AI-written caption full of facts without checking any of them.</a:t>
            </a:r>
          </a:p>
        </p:txBody>
      </p:sp>
      <p:sp>
        <p:nvSpPr>
          <p:cNvPr id="26" name="Rounded Rectangle 25">
            <a:extLst>
              <a:ext uri="{FF2B5EF4-FFF2-40B4-BE49-F238E27FC236}">
                <a16:creationId xmlns:a16="http://schemas.microsoft.com/office/drawing/2014/main" id="{30715ACD-DE7B-DACD-9A0C-1E8336630D97}"/>
              </a:ext>
              <a:ext uri="{C183D7F6-B498-43B3-948B-1728B52AA6E4}">
                <adec:decorative xmlns:adec="http://schemas.microsoft.com/office/drawing/2017/decorative" val="1"/>
              </a:ext>
            </a:extLst>
          </p:cNvPr>
          <p:cNvSpPr>
            <a:spLocks/>
          </p:cNvSpPr>
          <p:nvPr/>
        </p:nvSpPr>
        <p:spPr>
          <a:xfrm>
            <a:off x="990384" y="4199680"/>
            <a:ext cx="6957021" cy="684954"/>
          </a:xfrm>
          <a:prstGeom prst="roundRect">
            <a:avLst>
              <a:gd name="adj" fmla="val 10108"/>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a:extLst>
              <a:ext uri="{FF2B5EF4-FFF2-40B4-BE49-F238E27FC236}">
                <a16:creationId xmlns:a16="http://schemas.microsoft.com/office/drawing/2014/main" id="{E50CDE02-1C3D-D66A-9E4D-2E6AE04B616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30544" y="4293982"/>
            <a:ext cx="1060112" cy="298897"/>
          </a:xfrm>
          <a:prstGeom prst="rect">
            <a:avLst/>
          </a:prstGeom>
        </p:spPr>
      </p:pic>
      <p:sp>
        <p:nvSpPr>
          <p:cNvPr id="30" name="TextBox 29">
            <a:extLst>
              <a:ext uri="{FF2B5EF4-FFF2-40B4-BE49-F238E27FC236}">
                <a16:creationId xmlns:a16="http://schemas.microsoft.com/office/drawing/2014/main" id="{44FA88CF-410D-D87C-1633-460E2BCB806F}"/>
              </a:ext>
            </a:extLst>
          </p:cNvPr>
          <p:cNvSpPr txBox="1"/>
          <p:nvPr/>
        </p:nvSpPr>
        <p:spPr>
          <a:xfrm>
            <a:off x="959533" y="4301541"/>
            <a:ext cx="764149" cy="276999"/>
          </a:xfrm>
          <a:prstGeom prst="rect">
            <a:avLst/>
          </a:prstGeom>
          <a:noFill/>
        </p:spPr>
        <p:txBody>
          <a:bodyPr wrap="square" rtlCol="0">
            <a:spAutoFit/>
          </a:bodyPr>
          <a:lstStyle/>
          <a:p>
            <a:r>
              <a:rPr lang="en-US" sz="1200" b="1" dirty="0">
                <a:solidFill>
                  <a:schemeClr val="bg1"/>
                </a:solidFill>
              </a:rPr>
              <a:t>Step 2</a:t>
            </a:r>
          </a:p>
        </p:txBody>
      </p:sp>
      <p:sp>
        <p:nvSpPr>
          <p:cNvPr id="27" name="TextBox 26">
            <a:extLst>
              <a:ext uri="{FF2B5EF4-FFF2-40B4-BE49-F238E27FC236}">
                <a16:creationId xmlns:a16="http://schemas.microsoft.com/office/drawing/2014/main" id="{F102CD34-B1F6-6628-DBE2-30709789070F}"/>
              </a:ext>
            </a:extLst>
          </p:cNvPr>
          <p:cNvSpPr txBox="1">
            <a:spLocks/>
          </p:cNvSpPr>
          <p:nvPr/>
        </p:nvSpPr>
        <p:spPr>
          <a:xfrm>
            <a:off x="1857960" y="4244475"/>
            <a:ext cx="5839206" cy="738664"/>
          </a:xfrm>
          <a:prstGeom prst="rect">
            <a:avLst/>
          </a:prstGeom>
          <a:noFill/>
        </p:spPr>
        <p:txBody>
          <a:bodyPr wrap="square" rtlCol="0">
            <a:spAutoFit/>
          </a:bodyPr>
          <a:lstStyle/>
          <a:p>
            <a:r>
              <a:rPr lang="en-GB" sz="1400" b="1" dirty="0"/>
              <a:t>Turn these risks into rules. </a:t>
            </a:r>
            <a:r>
              <a:rPr lang="en-GB" sz="1400" dirty="0"/>
              <a:t>Write each one as something a person can actually do or avoid, so it is clear enough to follow. Aim for at least three rules.</a:t>
            </a:r>
          </a:p>
        </p:txBody>
      </p:sp>
      <p:sp>
        <p:nvSpPr>
          <p:cNvPr id="31" name="Rounded Rectangle 30">
            <a:extLst>
              <a:ext uri="{FF2B5EF4-FFF2-40B4-BE49-F238E27FC236}">
                <a16:creationId xmlns:a16="http://schemas.microsoft.com/office/drawing/2014/main" id="{8B74C8A0-7BEB-D169-5B44-529C94F07357}"/>
              </a:ext>
              <a:ext uri="{C183D7F6-B498-43B3-948B-1728B52AA6E4}">
                <adec:decorative xmlns:adec="http://schemas.microsoft.com/office/drawing/2017/decorative" val="1"/>
              </a:ext>
            </a:extLst>
          </p:cNvPr>
          <p:cNvSpPr>
            <a:spLocks/>
          </p:cNvSpPr>
          <p:nvPr/>
        </p:nvSpPr>
        <p:spPr>
          <a:xfrm>
            <a:off x="981498" y="5027650"/>
            <a:ext cx="6965908" cy="1098814"/>
          </a:xfrm>
          <a:prstGeom prst="roundRect">
            <a:avLst>
              <a:gd name="adj" fmla="val 10108"/>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a:extLst>
              <a:ext uri="{FF2B5EF4-FFF2-40B4-BE49-F238E27FC236}">
                <a16:creationId xmlns:a16="http://schemas.microsoft.com/office/drawing/2014/main" id="{51536977-1D0F-9A8F-3C1A-10700E15A9F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30544" y="5117694"/>
            <a:ext cx="1060112" cy="298897"/>
          </a:xfrm>
          <a:prstGeom prst="rect">
            <a:avLst/>
          </a:prstGeom>
        </p:spPr>
      </p:pic>
      <p:sp>
        <p:nvSpPr>
          <p:cNvPr id="34" name="TextBox 33">
            <a:extLst>
              <a:ext uri="{FF2B5EF4-FFF2-40B4-BE49-F238E27FC236}">
                <a16:creationId xmlns:a16="http://schemas.microsoft.com/office/drawing/2014/main" id="{F54A5EC2-C116-7D8D-4CF0-830F49B95E39}"/>
              </a:ext>
            </a:extLst>
          </p:cNvPr>
          <p:cNvSpPr txBox="1"/>
          <p:nvPr/>
        </p:nvSpPr>
        <p:spPr>
          <a:xfrm>
            <a:off x="959533" y="5125253"/>
            <a:ext cx="764149" cy="276999"/>
          </a:xfrm>
          <a:prstGeom prst="rect">
            <a:avLst/>
          </a:prstGeom>
          <a:noFill/>
        </p:spPr>
        <p:txBody>
          <a:bodyPr wrap="square" rtlCol="0">
            <a:spAutoFit/>
          </a:bodyPr>
          <a:lstStyle/>
          <a:p>
            <a:r>
              <a:rPr lang="en-US" sz="1200" b="1" dirty="0">
                <a:solidFill>
                  <a:schemeClr val="bg1"/>
                </a:solidFill>
              </a:rPr>
              <a:t>Step 3</a:t>
            </a:r>
          </a:p>
        </p:txBody>
      </p:sp>
      <p:sp>
        <p:nvSpPr>
          <p:cNvPr id="32" name="TextBox 31">
            <a:extLst>
              <a:ext uri="{FF2B5EF4-FFF2-40B4-BE49-F238E27FC236}">
                <a16:creationId xmlns:a16="http://schemas.microsoft.com/office/drawing/2014/main" id="{A8C5BF0E-0F67-FCD4-6CA4-B25B5170B309}"/>
              </a:ext>
            </a:extLst>
          </p:cNvPr>
          <p:cNvSpPr txBox="1">
            <a:spLocks/>
          </p:cNvSpPr>
          <p:nvPr/>
        </p:nvSpPr>
        <p:spPr>
          <a:xfrm>
            <a:off x="1857959" y="5084398"/>
            <a:ext cx="5839207" cy="954107"/>
          </a:xfrm>
          <a:prstGeom prst="rect">
            <a:avLst/>
          </a:prstGeom>
          <a:noFill/>
        </p:spPr>
        <p:txBody>
          <a:bodyPr wrap="square" rtlCol="0">
            <a:spAutoFit/>
          </a:bodyPr>
          <a:lstStyle/>
          <a:p>
            <a:r>
              <a:rPr lang="en-GB" sz="1400" b="1" dirty="0"/>
              <a:t>Build them together.</a:t>
            </a:r>
            <a:r>
              <a:rPr lang="en-GB" sz="1400" dirty="0"/>
              <a:t> Share your rules with the class and agree on a set you can all sign up to. If your class has signed the </a:t>
            </a:r>
            <a:r>
              <a:rPr lang="en-GB" sz="1400" u="sng" dirty="0"/>
              <a:t>Classroom Agreement on Using Generative AI Tools</a:t>
            </a:r>
            <a:r>
              <a:rPr lang="en-GB" sz="1400" dirty="0"/>
              <a:t>, put your rules next to it: which risks are already covered there, and what else would you like to add to it?</a:t>
            </a:r>
          </a:p>
        </p:txBody>
      </p:sp>
      <p:grpSp>
        <p:nvGrpSpPr>
          <p:cNvPr id="6" name="Group" descr="Box with a title &quot;Top Tip&quot;">
            <a:extLst>
              <a:ext uri="{FF2B5EF4-FFF2-40B4-BE49-F238E27FC236}">
                <a16:creationId xmlns:a16="http://schemas.microsoft.com/office/drawing/2014/main" id="{FC05A417-FBB9-93C4-2F8F-0044B1026512}"/>
              </a:ext>
            </a:extLst>
          </p:cNvPr>
          <p:cNvGrpSpPr/>
          <p:nvPr/>
        </p:nvGrpSpPr>
        <p:grpSpPr>
          <a:xfrm>
            <a:off x="8356922" y="1525460"/>
            <a:ext cx="3222718" cy="4314508"/>
            <a:chOff x="8544567" y="1371009"/>
            <a:chExt cx="2940070" cy="3392133"/>
          </a:xfrm>
        </p:grpSpPr>
        <p:pic>
          <p:nvPicPr>
            <p:cNvPr id="7" name="Shape">
              <a:extLst>
                <a:ext uri="{FF2B5EF4-FFF2-40B4-BE49-F238E27FC236}">
                  <a16:creationId xmlns:a16="http://schemas.microsoft.com/office/drawing/2014/main" id="{8DBE21FE-B2E7-2994-EAEF-C0CA03A8C87D}"/>
                </a:ext>
              </a:extLst>
            </p:cNvPr>
            <p:cNvPicPr preferRelativeResize="0"/>
            <p:nvPr/>
          </p:nvPicPr>
          <p:blipFill rotWithShape="1">
            <a:blip r:embed="rId5">
              <a:alphaModFix/>
            </a:blip>
            <a:srcRect/>
            <a:stretch/>
          </p:blipFill>
          <p:spPr>
            <a:xfrm rot="10800000">
              <a:off x="8544567" y="1371009"/>
              <a:ext cx="2940070" cy="3392133"/>
            </a:xfrm>
            <a:prstGeom prst="rect">
              <a:avLst/>
            </a:prstGeom>
            <a:noFill/>
            <a:ln>
              <a:noFill/>
            </a:ln>
          </p:spPr>
        </p:pic>
        <p:sp>
          <p:nvSpPr>
            <p:cNvPr id="8" name="Text box">
              <a:extLst>
                <a:ext uri="{FF2B5EF4-FFF2-40B4-BE49-F238E27FC236}">
                  <a16:creationId xmlns:a16="http://schemas.microsoft.com/office/drawing/2014/main" id="{F509783B-AB59-07A7-8895-C7A5910662E8}"/>
                </a:ext>
              </a:extLst>
            </p:cNvPr>
            <p:cNvSpPr txBox="1"/>
            <p:nvPr/>
          </p:nvSpPr>
          <p:spPr>
            <a:xfrm>
              <a:off x="8695593" y="1545645"/>
              <a:ext cx="2658058" cy="28411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600"/>
                </a:spcAft>
                <a:buClr>
                  <a:schemeClr val="bg1"/>
                </a:buClr>
                <a:buNone/>
              </a:pPr>
              <a:endParaRPr sz="1600" b="1" dirty="0">
                <a:solidFill>
                  <a:schemeClr val="bg1"/>
                </a:solidFill>
                <a:latin typeface="Calibri"/>
                <a:ea typeface="Calibri"/>
                <a:cs typeface="Calibri"/>
                <a:sym typeface="Calibri"/>
              </a:endParaRPr>
            </a:p>
          </p:txBody>
        </p:sp>
      </p:grpSp>
      <p:pic>
        <p:nvPicPr>
          <p:cNvPr id="10" name="Picture 9" descr="Illustration of a young girl (Gina)">
            <a:extLst>
              <a:ext uri="{FF2B5EF4-FFF2-40B4-BE49-F238E27FC236}">
                <a16:creationId xmlns:a16="http://schemas.microsoft.com/office/drawing/2014/main" id="{8CE32E3B-F1FC-73E2-6E3E-E3E4F500520F}"/>
              </a:ext>
            </a:extLst>
          </p:cNvPr>
          <p:cNvPicPr>
            <a:picLocks noChangeAspect="1"/>
          </p:cNvPicPr>
          <p:nvPr/>
        </p:nvPicPr>
        <p:blipFill>
          <a:blip r:embed="rId6"/>
          <a:stretch>
            <a:fillRect/>
          </a:stretch>
        </p:blipFill>
        <p:spPr>
          <a:xfrm flipH="1">
            <a:off x="10770441" y="1820681"/>
            <a:ext cx="880912" cy="850958"/>
          </a:xfrm>
          <a:prstGeom prst="rect">
            <a:avLst/>
          </a:prstGeom>
        </p:spPr>
      </p:pic>
      <p:sp>
        <p:nvSpPr>
          <p:cNvPr id="24" name="Rounded Rectangular Callout 23">
            <a:extLst>
              <a:ext uri="{FF2B5EF4-FFF2-40B4-BE49-F238E27FC236}">
                <a16:creationId xmlns:a16="http://schemas.microsoft.com/office/drawing/2014/main" id="{A9E5C16D-AC93-18BD-41D1-7556F242AF35}"/>
              </a:ext>
              <a:ext uri="{C183D7F6-B498-43B3-948B-1728B52AA6E4}">
                <adec:decorative xmlns:adec="http://schemas.microsoft.com/office/drawing/2017/decorative" val="1"/>
              </a:ext>
            </a:extLst>
          </p:cNvPr>
          <p:cNvSpPr/>
          <p:nvPr/>
        </p:nvSpPr>
        <p:spPr>
          <a:xfrm>
            <a:off x="8625011" y="1880069"/>
            <a:ext cx="1984969" cy="540222"/>
          </a:xfrm>
          <a:prstGeom prst="wedgeRoundRectCallout">
            <a:avLst>
              <a:gd name="adj1" fmla="val 55286"/>
              <a:gd name="adj2" fmla="val 27665"/>
              <a:gd name="adj3"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153A32BF-ECA2-B556-7646-D21706B8044A}"/>
              </a:ext>
            </a:extLst>
          </p:cNvPr>
          <p:cNvSpPr txBox="1"/>
          <p:nvPr/>
        </p:nvSpPr>
        <p:spPr>
          <a:xfrm>
            <a:off x="8625011" y="2002304"/>
            <a:ext cx="1949847" cy="307777"/>
          </a:xfrm>
          <a:prstGeom prst="rect">
            <a:avLst/>
          </a:prstGeom>
          <a:noFill/>
        </p:spPr>
        <p:txBody>
          <a:bodyPr wrap="square" rtlCol="0">
            <a:spAutoFit/>
          </a:bodyPr>
          <a:lstStyle/>
          <a:p>
            <a:pPr rtl="0">
              <a:spcBef>
                <a:spcPts val="0"/>
              </a:spcBef>
              <a:spcAft>
                <a:spcPts val="0"/>
              </a:spcAft>
            </a:pPr>
            <a:r>
              <a:rPr lang="en-ID" sz="1400" b="1" u="none" strike="noStrike" dirty="0">
                <a:solidFill>
                  <a:srgbClr val="191919"/>
                </a:solidFill>
                <a:effectLst/>
                <a:latin typeface="Poppins" pitchFamily="2" charset="77"/>
                <a:cs typeface="Poppins" pitchFamily="2" charset="77"/>
              </a:rPr>
              <a:t>Let’s Talk About It! </a:t>
            </a:r>
            <a:endParaRPr lang="en-ID" sz="1400" b="1" dirty="0">
              <a:solidFill>
                <a:srgbClr val="191919"/>
              </a:solidFill>
              <a:effectLst/>
              <a:latin typeface="Poppins" pitchFamily="2" charset="77"/>
              <a:cs typeface="Poppins" pitchFamily="2" charset="77"/>
            </a:endParaRPr>
          </a:p>
        </p:txBody>
      </p:sp>
      <p:sp>
        <p:nvSpPr>
          <p:cNvPr id="9" name="TextBox 8">
            <a:extLst>
              <a:ext uri="{FF2B5EF4-FFF2-40B4-BE49-F238E27FC236}">
                <a16:creationId xmlns:a16="http://schemas.microsoft.com/office/drawing/2014/main" id="{2A103F47-FA2E-69E3-2EE3-D037E52198E7}"/>
              </a:ext>
            </a:extLst>
          </p:cNvPr>
          <p:cNvSpPr txBox="1"/>
          <p:nvPr/>
        </p:nvSpPr>
        <p:spPr>
          <a:xfrm>
            <a:off x="8541281" y="2758454"/>
            <a:ext cx="2845870" cy="2718693"/>
          </a:xfrm>
          <a:prstGeom prst="rect">
            <a:avLst/>
          </a:prstGeom>
          <a:noFill/>
        </p:spPr>
        <p:txBody>
          <a:bodyPr wrap="square" rtlCol="0">
            <a:spAutoFit/>
          </a:bodyPr>
          <a:lstStyle/>
          <a:p>
            <a:pPr marL="171450" indent="-171450">
              <a:spcAft>
                <a:spcPts val="1000"/>
              </a:spcAft>
              <a:buFont typeface="Arial" panose="020B0604020202020204" pitchFamily="34" charset="0"/>
              <a:buChar char="•"/>
            </a:pPr>
            <a:r>
              <a:rPr lang="en-GB" sz="1400" dirty="0">
                <a:solidFill>
                  <a:schemeClr val="bg1"/>
                </a:solidFill>
              </a:rPr>
              <a:t>Is it ever okay to bend the truth for a good cause? Where would you draw the line?</a:t>
            </a:r>
          </a:p>
          <a:p>
            <a:pPr marL="171450" indent="-171450">
              <a:spcAft>
                <a:spcPts val="1000"/>
              </a:spcAft>
              <a:buFont typeface="Arial" panose="020B0604020202020204" pitchFamily="34" charset="0"/>
              <a:buChar char="•"/>
            </a:pPr>
            <a:r>
              <a:rPr lang="en-GB" sz="1400" dirty="0">
                <a:solidFill>
                  <a:schemeClr val="bg1"/>
                </a:solidFill>
              </a:rPr>
              <a:t>When AI content fools people, who is responsible: the person who made it, the person who shared it, or the company that built the AI tool?</a:t>
            </a:r>
          </a:p>
          <a:p>
            <a:pPr marL="171450" indent="-171450">
              <a:spcAft>
                <a:spcPts val="1000"/>
              </a:spcAft>
              <a:buFont typeface="Arial" panose="020B0604020202020204" pitchFamily="34" charset="0"/>
              <a:buChar char="•"/>
            </a:pPr>
            <a:r>
              <a:rPr lang="en-GB" sz="1400" dirty="0">
                <a:solidFill>
                  <a:schemeClr val="bg1"/>
                </a:solidFill>
              </a:rPr>
              <a:t>If people can fake anything, what happens to the real stories that need to be believed?</a:t>
            </a:r>
            <a:endParaRPr lang="en-GB" sz="1600" dirty="0">
              <a:solidFill>
                <a:schemeClr val="bg1"/>
              </a:solidFill>
            </a:endParaRPr>
          </a:p>
        </p:txBody>
      </p:sp>
      <p:sp>
        <p:nvSpPr>
          <p:cNvPr id="13" name="Text box">
            <a:extLst>
              <a:ext uri="{FF2B5EF4-FFF2-40B4-BE49-F238E27FC236}">
                <a16:creationId xmlns:a16="http://schemas.microsoft.com/office/drawing/2014/main" id="{085CE365-FF70-2658-BF73-6D61456FD904}"/>
              </a:ext>
            </a:extLst>
          </p:cNvPr>
          <p:cNvSpPr txBox="1"/>
          <p:nvPr/>
        </p:nvSpPr>
        <p:spPr>
          <a:xfrm>
            <a:off x="419658" y="6308431"/>
            <a:ext cx="6629840"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i="1" dirty="0">
                <a:solidFill>
                  <a:schemeClr val="lt1"/>
                </a:solidFill>
                <a:latin typeface="Calibri"/>
                <a:ea typeface="Calibri"/>
                <a:cs typeface="Calibri"/>
                <a:sym typeface="Calibri"/>
              </a:rPr>
              <a:t>*This exercise is optional and designed to enrich your learning experience. You may choose to skip it at this time.</a:t>
            </a:r>
            <a:endParaRPr sz="1050" i="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924406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D6A8F9-1088-E313-78D8-8F4BA2583AB8}"/>
              </a:ext>
            </a:extLst>
          </p:cNvPr>
          <p:cNvSpPr txBox="1">
            <a:spLocks noGrp="1"/>
          </p:cNvSpPr>
          <p:nvPr>
            <p:ph type="title" idx="4294967295"/>
          </p:nvPr>
        </p:nvSpPr>
        <p:spPr>
          <a:xfrm>
            <a:off x="1161988" y="889958"/>
            <a:ext cx="6523786"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44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rPr>
              <a:t>Key Takeaways</a:t>
            </a:r>
          </a:p>
        </p:txBody>
      </p:sp>
      <p:sp>
        <p:nvSpPr>
          <p:cNvPr id="5" name="Rounded Rectangle 4">
            <a:extLst>
              <a:ext uri="{FF2B5EF4-FFF2-40B4-BE49-F238E27FC236}">
                <a16:creationId xmlns:a16="http://schemas.microsoft.com/office/drawing/2014/main" id="{541598A7-2C1B-075C-22EA-0F33D898BD4F}"/>
              </a:ext>
              <a:ext uri="{C183D7F6-B498-43B3-948B-1728B52AA6E4}">
                <adec:decorative xmlns:adec="http://schemas.microsoft.com/office/drawing/2017/decorative" val="1"/>
              </a:ext>
            </a:extLst>
          </p:cNvPr>
          <p:cNvSpPr/>
          <p:nvPr/>
        </p:nvSpPr>
        <p:spPr>
          <a:xfrm rot="21379649">
            <a:off x="1498511" y="1912766"/>
            <a:ext cx="2753474" cy="4109663"/>
          </a:xfrm>
          <a:prstGeom prst="roundRect">
            <a:avLst>
              <a:gd name="adj" fmla="val 645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F02C69F1-3BBF-0097-453C-703F8E42CF67}"/>
              </a:ext>
              <a:ext uri="{C183D7F6-B498-43B3-948B-1728B52AA6E4}">
                <adec:decorative xmlns:adec="http://schemas.microsoft.com/office/drawing/2017/decorative" val="1"/>
              </a:ext>
            </a:extLst>
          </p:cNvPr>
          <p:cNvSpPr/>
          <p:nvPr/>
        </p:nvSpPr>
        <p:spPr>
          <a:xfrm rot="213164">
            <a:off x="4652353" y="2252403"/>
            <a:ext cx="2887293" cy="3240911"/>
          </a:xfrm>
          <a:prstGeom prst="roundRect">
            <a:avLst>
              <a:gd name="adj" fmla="val 645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le 1">
            <a:extLst>
              <a:ext uri="{FF2B5EF4-FFF2-40B4-BE49-F238E27FC236}">
                <a16:creationId xmlns:a16="http://schemas.microsoft.com/office/drawing/2014/main" id="{8AE5D7F8-BA84-6907-32E7-8B72B8150C7F}"/>
              </a:ext>
              <a:ext uri="{C183D7F6-B498-43B3-948B-1728B52AA6E4}">
                <adec:decorative xmlns:adec="http://schemas.microsoft.com/office/drawing/2017/decorative" val="1"/>
              </a:ext>
            </a:extLst>
          </p:cNvPr>
          <p:cNvSpPr/>
          <p:nvPr/>
        </p:nvSpPr>
        <p:spPr>
          <a:xfrm rot="21352985">
            <a:off x="8085910" y="1752935"/>
            <a:ext cx="2753474" cy="4109663"/>
          </a:xfrm>
          <a:prstGeom prst="roundRect">
            <a:avLst>
              <a:gd name="adj" fmla="val 645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E40955E-99DE-080A-6CD1-381727BB082C}"/>
              </a:ext>
            </a:extLst>
          </p:cNvPr>
          <p:cNvSpPr txBox="1"/>
          <p:nvPr/>
        </p:nvSpPr>
        <p:spPr>
          <a:xfrm rot="21343425">
            <a:off x="3422958" y="1896710"/>
            <a:ext cx="640230" cy="584775"/>
          </a:xfrm>
          <a:prstGeom prst="rect">
            <a:avLst/>
          </a:prstGeom>
          <a:noFill/>
        </p:spPr>
        <p:txBody>
          <a:bodyPr wrap="square" rtlCol="0">
            <a:spAutoFit/>
          </a:bodyPr>
          <a:lstStyle/>
          <a:p>
            <a:r>
              <a:rPr lang="en-US" sz="3200" b="1" dirty="0">
                <a:solidFill>
                  <a:schemeClr val="bg1"/>
                </a:solidFill>
                <a:latin typeface="Poppins SemiBold" pitchFamily="2" charset="77"/>
                <a:cs typeface="Poppins SemiBold" pitchFamily="2" charset="77"/>
              </a:rPr>
              <a:t>01</a:t>
            </a:r>
          </a:p>
        </p:txBody>
      </p:sp>
      <p:sp>
        <p:nvSpPr>
          <p:cNvPr id="6" name="TextBox 5">
            <a:extLst>
              <a:ext uri="{FF2B5EF4-FFF2-40B4-BE49-F238E27FC236}">
                <a16:creationId xmlns:a16="http://schemas.microsoft.com/office/drawing/2014/main" id="{0DB031D7-9FB5-2037-A3A1-95A13EF7449A}"/>
              </a:ext>
            </a:extLst>
          </p:cNvPr>
          <p:cNvSpPr txBox="1"/>
          <p:nvPr/>
        </p:nvSpPr>
        <p:spPr>
          <a:xfrm rot="21379649">
            <a:off x="1695707" y="2336794"/>
            <a:ext cx="2359082" cy="3600986"/>
          </a:xfrm>
          <a:prstGeom prst="rect">
            <a:avLst/>
          </a:prstGeom>
          <a:noFill/>
        </p:spPr>
        <p:txBody>
          <a:bodyPr wrap="square" rtlCol="0">
            <a:spAutoFit/>
          </a:bodyPr>
          <a:lstStyle/>
          <a:p>
            <a:r>
              <a:rPr lang="en-GB" sz="2000" b="1" dirty="0">
                <a:solidFill>
                  <a:srgbClr val="191919"/>
                </a:solidFill>
                <a:latin typeface="Poppins SemiBold" pitchFamily="2" charset="77"/>
                <a:cs typeface="Poppins SemiBold" pitchFamily="2" charset="77"/>
              </a:rPr>
              <a:t>AI Can Be</a:t>
            </a:r>
            <a:br>
              <a:rPr lang="en-GB" sz="2000" b="1" dirty="0">
                <a:solidFill>
                  <a:srgbClr val="191919"/>
                </a:solidFill>
                <a:latin typeface="Poppins SemiBold" pitchFamily="2" charset="77"/>
                <a:cs typeface="Poppins SemiBold" pitchFamily="2" charset="77"/>
              </a:rPr>
            </a:br>
            <a:r>
              <a:rPr lang="en-GB" sz="2000" b="1" dirty="0">
                <a:solidFill>
                  <a:srgbClr val="191919"/>
                </a:solidFill>
                <a:latin typeface="Poppins SemiBold" pitchFamily="2" charset="77"/>
                <a:cs typeface="Poppins SemiBold" pitchFamily="2" charset="77"/>
              </a:rPr>
              <a:t>Very Useful</a:t>
            </a:r>
          </a:p>
          <a:p>
            <a:br>
              <a:rPr lang="en-GB" dirty="0">
                <a:solidFill>
                  <a:srgbClr val="191919"/>
                </a:solidFill>
              </a:rPr>
            </a:br>
            <a:r>
              <a:rPr lang="en-GB" dirty="0">
                <a:solidFill>
                  <a:srgbClr val="191919"/>
                </a:solidFill>
              </a:rPr>
              <a:t>Generative AI can be a great tool to help you create things that illustrate your vision. You can use it with good motivations - just be honest about it and say when you've used it.</a:t>
            </a:r>
          </a:p>
        </p:txBody>
      </p:sp>
      <p:sp>
        <p:nvSpPr>
          <p:cNvPr id="14" name="TextBox 13">
            <a:extLst>
              <a:ext uri="{FF2B5EF4-FFF2-40B4-BE49-F238E27FC236}">
                <a16:creationId xmlns:a16="http://schemas.microsoft.com/office/drawing/2014/main" id="{6E940930-518C-D1C8-8D24-ED0CB35569E7}"/>
              </a:ext>
            </a:extLst>
          </p:cNvPr>
          <p:cNvSpPr txBox="1"/>
          <p:nvPr/>
        </p:nvSpPr>
        <p:spPr>
          <a:xfrm rot="253410">
            <a:off x="6838722" y="2400965"/>
            <a:ext cx="775197" cy="584775"/>
          </a:xfrm>
          <a:prstGeom prst="rect">
            <a:avLst/>
          </a:prstGeom>
          <a:noFill/>
        </p:spPr>
        <p:txBody>
          <a:bodyPr wrap="square" rtlCol="0">
            <a:spAutoFit/>
          </a:bodyPr>
          <a:lstStyle/>
          <a:p>
            <a:r>
              <a:rPr lang="en-US" sz="3200" b="1" dirty="0">
                <a:solidFill>
                  <a:schemeClr val="bg1"/>
                </a:solidFill>
                <a:latin typeface="Poppins SemiBold" pitchFamily="2" charset="77"/>
                <a:cs typeface="Poppins SemiBold" pitchFamily="2" charset="77"/>
              </a:rPr>
              <a:t>02</a:t>
            </a:r>
          </a:p>
        </p:txBody>
      </p:sp>
      <p:sp>
        <p:nvSpPr>
          <p:cNvPr id="8" name="TextBox 7">
            <a:extLst>
              <a:ext uri="{FF2B5EF4-FFF2-40B4-BE49-F238E27FC236}">
                <a16:creationId xmlns:a16="http://schemas.microsoft.com/office/drawing/2014/main" id="{B2CA811B-E555-4250-AEA7-E4FE77133F3F}"/>
              </a:ext>
            </a:extLst>
          </p:cNvPr>
          <p:cNvSpPr txBox="1"/>
          <p:nvPr/>
        </p:nvSpPr>
        <p:spPr>
          <a:xfrm rot="213164">
            <a:off x="4783990" y="2576541"/>
            <a:ext cx="2405900" cy="2646878"/>
          </a:xfrm>
          <a:prstGeom prst="rect">
            <a:avLst/>
          </a:prstGeom>
          <a:noFill/>
        </p:spPr>
        <p:txBody>
          <a:bodyPr wrap="square" rtlCol="0">
            <a:spAutoFit/>
          </a:bodyPr>
          <a:lstStyle/>
          <a:p>
            <a:r>
              <a:rPr lang="en-GB" sz="2000" b="1" dirty="0">
                <a:solidFill>
                  <a:srgbClr val="191919"/>
                </a:solidFill>
                <a:latin typeface="Poppins SemiBold" pitchFamily="2" charset="77"/>
                <a:cs typeface="Poppins SemiBold" pitchFamily="2" charset="77"/>
              </a:rPr>
              <a:t>It's Not</a:t>
            </a:r>
            <a:br>
              <a:rPr lang="en-GB" sz="2000" b="1" dirty="0">
                <a:solidFill>
                  <a:srgbClr val="191919"/>
                </a:solidFill>
                <a:latin typeface="Poppins SemiBold" pitchFamily="2" charset="77"/>
                <a:cs typeface="Poppins SemiBold" pitchFamily="2" charset="77"/>
              </a:rPr>
            </a:br>
            <a:r>
              <a:rPr lang="en-GB" sz="2000" b="1" dirty="0">
                <a:solidFill>
                  <a:srgbClr val="191919"/>
                </a:solidFill>
                <a:latin typeface="Poppins SemiBold" pitchFamily="2" charset="77"/>
                <a:cs typeface="Poppins SemiBold" pitchFamily="2" charset="77"/>
              </a:rPr>
              <a:t>About AI</a:t>
            </a:r>
          </a:p>
          <a:p>
            <a:endParaRPr lang="en-GB" dirty="0">
              <a:solidFill>
                <a:srgbClr val="191919"/>
              </a:solidFill>
            </a:endParaRPr>
          </a:p>
          <a:p>
            <a:r>
              <a:rPr lang="en-GB" dirty="0">
                <a:solidFill>
                  <a:srgbClr val="191919"/>
                </a:solidFill>
              </a:rPr>
              <a:t>Trust has nothing to do with whether AI was involved. A real person can mislead you just as easily as a fake image can.</a:t>
            </a:r>
          </a:p>
        </p:txBody>
      </p:sp>
      <p:sp>
        <p:nvSpPr>
          <p:cNvPr id="15" name="TextBox 14">
            <a:extLst>
              <a:ext uri="{FF2B5EF4-FFF2-40B4-BE49-F238E27FC236}">
                <a16:creationId xmlns:a16="http://schemas.microsoft.com/office/drawing/2014/main" id="{DBA9607C-B36C-FDBF-8073-D5073EDD6585}"/>
              </a:ext>
            </a:extLst>
          </p:cNvPr>
          <p:cNvSpPr txBox="1"/>
          <p:nvPr/>
        </p:nvSpPr>
        <p:spPr>
          <a:xfrm rot="21335100">
            <a:off x="9914520" y="1766059"/>
            <a:ext cx="775197" cy="584775"/>
          </a:xfrm>
          <a:prstGeom prst="rect">
            <a:avLst/>
          </a:prstGeom>
          <a:noFill/>
        </p:spPr>
        <p:txBody>
          <a:bodyPr wrap="square" rtlCol="0">
            <a:spAutoFit/>
          </a:bodyPr>
          <a:lstStyle/>
          <a:p>
            <a:r>
              <a:rPr lang="en-US" sz="3200" b="1" dirty="0">
                <a:solidFill>
                  <a:schemeClr val="bg1"/>
                </a:solidFill>
                <a:latin typeface="Poppins SemiBold" pitchFamily="2" charset="77"/>
                <a:cs typeface="Poppins SemiBold" pitchFamily="2" charset="77"/>
              </a:rPr>
              <a:t>03</a:t>
            </a:r>
          </a:p>
        </p:txBody>
      </p:sp>
      <p:sp>
        <p:nvSpPr>
          <p:cNvPr id="3" name="TextBox 2">
            <a:extLst>
              <a:ext uri="{FF2B5EF4-FFF2-40B4-BE49-F238E27FC236}">
                <a16:creationId xmlns:a16="http://schemas.microsoft.com/office/drawing/2014/main" id="{54B364DA-3E9C-189A-5A0B-541F37CED09D}"/>
              </a:ext>
            </a:extLst>
          </p:cNvPr>
          <p:cNvSpPr txBox="1"/>
          <p:nvPr/>
        </p:nvSpPr>
        <p:spPr>
          <a:xfrm rot="21352985">
            <a:off x="8283106" y="2367159"/>
            <a:ext cx="2359082" cy="3200876"/>
          </a:xfrm>
          <a:prstGeom prst="rect">
            <a:avLst/>
          </a:prstGeom>
          <a:noFill/>
        </p:spPr>
        <p:txBody>
          <a:bodyPr wrap="square" rtlCol="0">
            <a:spAutoFit/>
          </a:bodyPr>
          <a:lstStyle/>
          <a:p>
            <a:r>
              <a:rPr lang="en-GB" sz="2000" b="1" dirty="0">
                <a:solidFill>
                  <a:srgbClr val="191919"/>
                </a:solidFill>
                <a:latin typeface="Poppins SemiBold" pitchFamily="2" charset="77"/>
                <a:cs typeface="Poppins SemiBold" pitchFamily="2" charset="77"/>
              </a:rPr>
              <a:t>Check Before</a:t>
            </a:r>
            <a:br>
              <a:rPr lang="en-GB" sz="2000" b="1" dirty="0">
                <a:solidFill>
                  <a:srgbClr val="191919"/>
                </a:solidFill>
                <a:latin typeface="Poppins SemiBold" pitchFamily="2" charset="77"/>
                <a:cs typeface="Poppins SemiBold" pitchFamily="2" charset="77"/>
              </a:rPr>
            </a:br>
            <a:r>
              <a:rPr lang="en-GB" sz="2000" b="1" dirty="0">
                <a:solidFill>
                  <a:srgbClr val="191919"/>
                </a:solidFill>
                <a:latin typeface="Poppins SemiBold" pitchFamily="2" charset="77"/>
                <a:cs typeface="Poppins SemiBold" pitchFamily="2" charset="77"/>
              </a:rPr>
              <a:t>You Trust</a:t>
            </a:r>
            <a:br>
              <a:rPr lang="en-GB" dirty="0">
                <a:solidFill>
                  <a:srgbClr val="191919"/>
                </a:solidFill>
              </a:rPr>
            </a:br>
            <a:endParaRPr lang="en-GB" dirty="0">
              <a:solidFill>
                <a:srgbClr val="191919"/>
              </a:solidFill>
            </a:endParaRPr>
          </a:p>
          <a:p>
            <a:r>
              <a:rPr lang="en-GB" dirty="0"/>
              <a:t>Before you believe or share something, find out who's behind it and what they want. Looking up what others say about a source is one of the quickest ways to tell.</a:t>
            </a:r>
          </a:p>
        </p:txBody>
      </p:sp>
    </p:spTree>
    <p:extLst>
      <p:ext uri="{BB962C8B-B14F-4D97-AF65-F5344CB8AC3E}">
        <p14:creationId xmlns:p14="http://schemas.microsoft.com/office/powerpoint/2010/main" val="3455751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7882B9-97FD-86D7-97D7-EC9C60D35667}"/>
              </a:ext>
            </a:extLst>
          </p:cNvPr>
          <p:cNvSpPr txBox="1">
            <a:spLocks noGrp="1"/>
          </p:cNvSpPr>
          <p:nvPr>
            <p:ph type="title" idx="4294967295"/>
          </p:nvPr>
        </p:nvSpPr>
        <p:spPr>
          <a:xfrm>
            <a:off x="630018" y="873605"/>
            <a:ext cx="3138418"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ALEX’S MISSION</a:t>
            </a:r>
          </a:p>
        </p:txBody>
      </p:sp>
      <p:sp>
        <p:nvSpPr>
          <p:cNvPr id="2" name="TextBox 1">
            <a:extLst>
              <a:ext uri="{FF2B5EF4-FFF2-40B4-BE49-F238E27FC236}">
                <a16:creationId xmlns:a16="http://schemas.microsoft.com/office/drawing/2014/main" id="{AE6FB5B0-563E-129D-ED7B-14C2A11A1135}"/>
              </a:ext>
            </a:extLst>
          </p:cNvPr>
          <p:cNvSpPr txBox="1"/>
          <p:nvPr/>
        </p:nvSpPr>
        <p:spPr>
          <a:xfrm>
            <a:off x="620538" y="2652659"/>
            <a:ext cx="1138989" cy="707886"/>
          </a:xfrm>
          <a:prstGeom prst="rect">
            <a:avLst/>
          </a:prstGeom>
          <a:noFill/>
        </p:spPr>
        <p:txBody>
          <a:bodyPr wrap="square" rtlCol="0">
            <a:spAutoFit/>
          </a:bodyPr>
          <a:lstStyle/>
          <a:p>
            <a:r>
              <a:rPr lang="en-US" sz="4000" dirty="0">
                <a:solidFill>
                  <a:schemeClr val="bg1"/>
                </a:solidFill>
                <a:latin typeface="Poppins" pitchFamily="2" charset="77"/>
                <a:cs typeface="Poppins" pitchFamily="2" charset="77"/>
              </a:rPr>
              <a:t>The</a:t>
            </a:r>
          </a:p>
        </p:txBody>
      </p:sp>
      <p:sp>
        <p:nvSpPr>
          <p:cNvPr id="7" name="TextBox 6">
            <a:extLst>
              <a:ext uri="{FF2B5EF4-FFF2-40B4-BE49-F238E27FC236}">
                <a16:creationId xmlns:a16="http://schemas.microsoft.com/office/drawing/2014/main" id="{1E5FF8FD-E0D3-106C-733E-E7E9F01FA0C6}"/>
              </a:ext>
            </a:extLst>
          </p:cNvPr>
          <p:cNvSpPr txBox="1"/>
          <p:nvPr/>
        </p:nvSpPr>
        <p:spPr>
          <a:xfrm>
            <a:off x="620538" y="3161871"/>
            <a:ext cx="5946516" cy="1508105"/>
          </a:xfrm>
          <a:prstGeom prst="rect">
            <a:avLst/>
          </a:prstGeom>
          <a:noFill/>
        </p:spPr>
        <p:txBody>
          <a:bodyPr wrap="square" rtlCol="0">
            <a:spAutoFit/>
          </a:bodyPr>
          <a:lstStyle/>
          <a:p>
            <a:r>
              <a:rPr lang="en-US" sz="9200" b="1" dirty="0">
                <a:solidFill>
                  <a:schemeClr val="bg1"/>
                </a:solidFill>
                <a:latin typeface="Poppins" pitchFamily="2" charset="77"/>
                <a:cs typeface="Poppins" pitchFamily="2" charset="77"/>
              </a:rPr>
              <a:t>Helpful</a:t>
            </a:r>
          </a:p>
        </p:txBody>
      </p:sp>
      <p:sp>
        <p:nvSpPr>
          <p:cNvPr id="3" name="TextBox 2">
            <a:extLst>
              <a:ext uri="{FF2B5EF4-FFF2-40B4-BE49-F238E27FC236}">
                <a16:creationId xmlns:a16="http://schemas.microsoft.com/office/drawing/2014/main" id="{1B5C4E37-357D-CE28-7370-F79F3723ACCD}"/>
              </a:ext>
            </a:extLst>
          </p:cNvPr>
          <p:cNvSpPr txBox="1"/>
          <p:nvPr/>
        </p:nvSpPr>
        <p:spPr>
          <a:xfrm>
            <a:off x="630018" y="4183663"/>
            <a:ext cx="2628275" cy="1508105"/>
          </a:xfrm>
          <a:prstGeom prst="rect">
            <a:avLst/>
          </a:prstGeom>
          <a:noFill/>
        </p:spPr>
        <p:txBody>
          <a:bodyPr wrap="square" rtlCol="0">
            <a:spAutoFit/>
          </a:bodyPr>
          <a:lstStyle/>
          <a:p>
            <a:r>
              <a:rPr lang="en-US" sz="9200" b="1" dirty="0">
                <a:solidFill>
                  <a:schemeClr val="bg1"/>
                </a:solidFill>
                <a:latin typeface="Poppins" pitchFamily="2" charset="77"/>
                <a:cs typeface="Poppins" pitchFamily="2" charset="77"/>
              </a:rPr>
              <a:t>Bot</a:t>
            </a:r>
          </a:p>
        </p:txBody>
      </p:sp>
      <p:sp>
        <p:nvSpPr>
          <p:cNvPr id="6" name="TextBox 5">
            <a:extLst>
              <a:ext uri="{FF2B5EF4-FFF2-40B4-BE49-F238E27FC236}">
                <a16:creationId xmlns:a16="http://schemas.microsoft.com/office/drawing/2014/main" id="{43B57C07-134F-1660-77F1-3F2FBC0B6977}"/>
              </a:ext>
            </a:extLst>
          </p:cNvPr>
          <p:cNvSpPr txBox="1"/>
          <p:nvPr/>
        </p:nvSpPr>
        <p:spPr>
          <a:xfrm>
            <a:off x="8676181" y="5101236"/>
            <a:ext cx="3126433" cy="923330"/>
          </a:xfrm>
          <a:prstGeom prst="rect">
            <a:avLst/>
          </a:prstGeom>
          <a:noFill/>
        </p:spPr>
        <p:txBody>
          <a:bodyPr wrap="square" rtlCol="0">
            <a:spAutoFit/>
          </a:bodyPr>
          <a:lstStyle/>
          <a:p>
            <a:r>
              <a:rPr lang="en-GB" dirty="0">
                <a:solidFill>
                  <a:schemeClr val="bg1"/>
                </a:solidFill>
              </a:rPr>
              <a:t>It's quick, friendly, and always has an answer. But is the answer always true?</a:t>
            </a:r>
            <a:endParaRPr lang="en-US" dirty="0">
              <a:solidFill>
                <a:schemeClr val="bg1"/>
              </a:solidFill>
            </a:endParaRPr>
          </a:p>
        </p:txBody>
      </p:sp>
    </p:spTree>
    <p:extLst>
      <p:ext uri="{BB962C8B-B14F-4D97-AF65-F5344CB8AC3E}">
        <p14:creationId xmlns:p14="http://schemas.microsoft.com/office/powerpoint/2010/main" val="2414085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CAAA7"/>
        </a:solidFill>
        <a:effectLst/>
      </p:bgPr>
    </p:bg>
    <p:spTree>
      <p:nvGrpSpPr>
        <p:cNvPr id="1" name="">
          <a:extLst>
            <a:ext uri="{FF2B5EF4-FFF2-40B4-BE49-F238E27FC236}">
              <a16:creationId xmlns:a16="http://schemas.microsoft.com/office/drawing/2014/main" id="{6C324FC2-978A-103E-2BF5-CA0B3C8DFD8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64A1FA0-345C-291A-EE49-F28366BDF8A2}"/>
              </a:ext>
            </a:extLst>
          </p:cNvPr>
          <p:cNvSpPr txBox="1">
            <a:spLocks noGrp="1"/>
          </p:cNvSpPr>
          <p:nvPr>
            <p:ph type="title" idx="4294967295"/>
          </p:nvPr>
        </p:nvSpPr>
        <p:spPr>
          <a:xfrm>
            <a:off x="861606" y="625542"/>
            <a:ext cx="1534140" cy="8175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en-ID" sz="3600" b="0" i="1" u="none" strike="noStrike" kern="1200" cap="none" spc="0" normalizeH="0" baseline="0" noProof="0" dirty="0">
                <a:ln>
                  <a:noFill/>
                </a:ln>
                <a:solidFill>
                  <a:schemeClr val="bg1"/>
                </a:solidFill>
                <a:effectLst/>
                <a:uLnTx/>
                <a:uFillTx/>
                <a:latin typeface="Poppins Light" pitchFamily="2" charset="77"/>
                <a:ea typeface="+mn-ea"/>
                <a:cs typeface="Poppins Light" pitchFamily="2" charset="77"/>
              </a:rPr>
              <a:t>Hello,</a:t>
            </a:r>
            <a:endParaRPr kumimoji="0" lang="en-ID" sz="36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endParaRPr>
          </a:p>
        </p:txBody>
      </p:sp>
      <p:sp>
        <p:nvSpPr>
          <p:cNvPr id="5" name="TextBox 4">
            <a:extLst>
              <a:ext uri="{FF2B5EF4-FFF2-40B4-BE49-F238E27FC236}">
                <a16:creationId xmlns:a16="http://schemas.microsoft.com/office/drawing/2014/main" id="{D294E596-CDD5-191F-2C2E-25E01E5FB781}"/>
              </a:ext>
            </a:extLst>
          </p:cNvPr>
          <p:cNvSpPr txBox="1"/>
          <p:nvPr/>
        </p:nvSpPr>
        <p:spPr>
          <a:xfrm>
            <a:off x="2168773" y="630781"/>
            <a:ext cx="2417818" cy="848309"/>
          </a:xfrm>
          <a:prstGeom prst="rect">
            <a:avLst/>
          </a:prstGeom>
          <a:noFill/>
        </p:spPr>
        <p:txBody>
          <a:bodyPr wrap="square" rtlCol="0">
            <a:spAutoFit/>
          </a:bodyPr>
          <a:lstStyle/>
          <a:p>
            <a:pPr rtl="0">
              <a:lnSpc>
                <a:spcPts val="6080"/>
              </a:lnSpc>
              <a:spcBef>
                <a:spcPts val="0"/>
              </a:spcBef>
              <a:spcAft>
                <a:spcPts val="0"/>
              </a:spcAft>
            </a:pPr>
            <a:r>
              <a:rPr lang="en-ID" sz="4400" b="1" u="none" strike="noStrike" dirty="0">
                <a:solidFill>
                  <a:schemeClr val="bg1"/>
                </a:solidFill>
                <a:effectLst/>
                <a:latin typeface="Poppins" pitchFamily="2" charset="77"/>
                <a:cs typeface="Poppins" pitchFamily="2" charset="77"/>
              </a:rPr>
              <a:t>Nova!</a:t>
            </a:r>
            <a:endParaRPr lang="en-ID" sz="4400" b="1" dirty="0">
              <a:solidFill>
                <a:schemeClr val="bg1"/>
              </a:solidFill>
              <a:effectLst/>
              <a:latin typeface="Poppins" pitchFamily="2" charset="77"/>
              <a:cs typeface="Poppins" pitchFamily="2" charset="77"/>
            </a:endParaRPr>
          </a:p>
        </p:txBody>
      </p:sp>
      <p:sp>
        <p:nvSpPr>
          <p:cNvPr id="4" name="TextBox 3">
            <a:extLst>
              <a:ext uri="{FF2B5EF4-FFF2-40B4-BE49-F238E27FC236}">
                <a16:creationId xmlns:a16="http://schemas.microsoft.com/office/drawing/2014/main" id="{5C0A63C3-540D-11BD-A16C-E5EDCB16B068}"/>
              </a:ext>
            </a:extLst>
          </p:cNvPr>
          <p:cNvSpPr txBox="1"/>
          <p:nvPr/>
        </p:nvSpPr>
        <p:spPr>
          <a:xfrm>
            <a:off x="805833" y="1635262"/>
            <a:ext cx="6382757" cy="3293209"/>
          </a:xfrm>
          <a:prstGeom prst="rect">
            <a:avLst/>
          </a:prstGeom>
          <a:noFill/>
        </p:spPr>
        <p:txBody>
          <a:bodyPr wrap="square" rtlCol="0">
            <a:spAutoFit/>
          </a:bodyPr>
          <a:lstStyle/>
          <a:p>
            <a:r>
              <a:rPr lang="en-GB" dirty="0">
                <a:solidFill>
                  <a:schemeClr val="bg1"/>
                </a:solidFill>
              </a:rPr>
              <a:t>It’s been a few months since Alex launched</a:t>
            </a:r>
          </a:p>
          <a:p>
            <a:r>
              <a:rPr lang="en-GB" i="1" dirty="0">
                <a:solidFill>
                  <a:schemeClr val="bg1"/>
                </a:solidFill>
              </a:rPr>
              <a:t>The Cosmic Adventure, </a:t>
            </a:r>
            <a:r>
              <a:rPr lang="en-GB" dirty="0">
                <a:solidFill>
                  <a:schemeClr val="bg1"/>
                </a:solidFill>
              </a:rPr>
              <a:t>a space-themed game he developed with AI tools.</a:t>
            </a:r>
          </a:p>
          <a:p>
            <a:r>
              <a:rPr lang="en-GB" dirty="0">
                <a:solidFill>
                  <a:schemeClr val="bg1"/>
                </a:solidFill>
              </a:rPr>
              <a:t> </a:t>
            </a:r>
          </a:p>
          <a:p>
            <a:r>
              <a:rPr lang="en-GB" dirty="0">
                <a:solidFill>
                  <a:schemeClr val="bg1"/>
                </a:solidFill>
              </a:rPr>
              <a:t>The game was a huge hit, and now thousands of players are exploring his world, asking more questions than he could ever answer alone.</a:t>
            </a:r>
          </a:p>
          <a:p>
            <a:endParaRPr lang="en-GB" dirty="0">
              <a:solidFill>
                <a:schemeClr val="bg1"/>
              </a:solidFill>
            </a:endParaRPr>
          </a:p>
          <a:p>
            <a:pPr>
              <a:spcAft>
                <a:spcPts val="600"/>
              </a:spcAft>
            </a:pPr>
            <a:r>
              <a:rPr lang="en-GB" i="1" dirty="0">
                <a:solidFill>
                  <a:schemeClr val="bg1"/>
                </a:solidFill>
              </a:rPr>
              <a:t>How do I reach the next planet? </a:t>
            </a:r>
          </a:p>
          <a:p>
            <a:pPr>
              <a:spcAft>
                <a:spcPts val="600"/>
              </a:spcAft>
            </a:pPr>
            <a:r>
              <a:rPr lang="en-GB" i="1" dirty="0">
                <a:solidFill>
                  <a:schemeClr val="bg1"/>
                </a:solidFill>
              </a:rPr>
              <a:t>Is there a secret level? </a:t>
            </a:r>
          </a:p>
          <a:p>
            <a:pPr>
              <a:spcAft>
                <a:spcPts val="600"/>
              </a:spcAft>
            </a:pPr>
            <a:r>
              <a:rPr lang="en-GB" i="1" dirty="0">
                <a:solidFill>
                  <a:schemeClr val="bg1"/>
                </a:solidFill>
              </a:rPr>
              <a:t>When's the next update?</a:t>
            </a:r>
            <a:r>
              <a:rPr lang="en-GB" dirty="0">
                <a:solidFill>
                  <a:schemeClr val="bg1"/>
                </a:solidFill>
              </a:rPr>
              <a:t> </a:t>
            </a:r>
          </a:p>
        </p:txBody>
      </p:sp>
      <p:sp>
        <p:nvSpPr>
          <p:cNvPr id="28" name="TextBox 27">
            <a:extLst>
              <a:ext uri="{FF2B5EF4-FFF2-40B4-BE49-F238E27FC236}">
                <a16:creationId xmlns:a16="http://schemas.microsoft.com/office/drawing/2014/main" id="{113A26FB-1424-0D78-046A-66CEC92E27DF}"/>
              </a:ext>
            </a:extLst>
          </p:cNvPr>
          <p:cNvSpPr txBox="1"/>
          <p:nvPr/>
        </p:nvSpPr>
        <p:spPr>
          <a:xfrm>
            <a:off x="805833" y="5084643"/>
            <a:ext cx="6382758" cy="1200329"/>
          </a:xfrm>
          <a:prstGeom prst="rect">
            <a:avLst/>
          </a:prstGeom>
          <a:noFill/>
        </p:spPr>
        <p:txBody>
          <a:bodyPr wrap="square" rtlCol="0">
            <a:spAutoFit/>
          </a:bodyPr>
          <a:lstStyle/>
          <a:p>
            <a:r>
              <a:rPr lang="en-GB" dirty="0">
                <a:solidFill>
                  <a:schemeClr val="bg1"/>
                </a:solidFill>
              </a:rPr>
              <a:t>So Alex does what he does best: he builds a solution. He turns Nova, one of his game's galactic guides, into a friendly AI helper bot for his community. Now, whenever a player has a question, Nova is there in an instant, always friendly and happy to help. </a:t>
            </a:r>
          </a:p>
        </p:txBody>
      </p:sp>
      <p:pic>
        <p:nvPicPr>
          <p:cNvPr id="8" name="Picture 7" descr="Decorative phone screen">
            <a:extLst>
              <a:ext uri="{FF2B5EF4-FFF2-40B4-BE49-F238E27FC236}">
                <a16:creationId xmlns:a16="http://schemas.microsoft.com/office/drawing/2014/main" id="{467210B9-3A84-C3F1-5B85-774864A4FBBB}"/>
              </a:ext>
            </a:extLst>
          </p:cNvPr>
          <p:cNvPicPr>
            <a:picLocks noChangeAspect="1"/>
          </p:cNvPicPr>
          <p:nvPr/>
        </p:nvPicPr>
        <p:blipFill>
          <a:blip r:embed="rId2"/>
          <a:stretch>
            <a:fillRect/>
          </a:stretch>
        </p:blipFill>
        <p:spPr>
          <a:xfrm>
            <a:off x="7556500" y="0"/>
            <a:ext cx="4635500" cy="6858000"/>
          </a:xfrm>
          <a:prstGeom prst="rect">
            <a:avLst/>
          </a:prstGeom>
        </p:spPr>
      </p:pic>
      <p:grpSp>
        <p:nvGrpSpPr>
          <p:cNvPr id="20" name="Group 19" descr="Message in the help channel. “Nova has joined the server!” Nova the AI Helper says: Hi Cosmic Adventurer! How can I help you?">
            <a:extLst>
              <a:ext uri="{FF2B5EF4-FFF2-40B4-BE49-F238E27FC236}">
                <a16:creationId xmlns:a16="http://schemas.microsoft.com/office/drawing/2014/main" id="{793C8AD1-71BA-BDBC-BBA9-4D92DC075565}"/>
              </a:ext>
            </a:extLst>
          </p:cNvPr>
          <p:cNvGrpSpPr/>
          <p:nvPr/>
        </p:nvGrpSpPr>
        <p:grpSpPr>
          <a:xfrm>
            <a:off x="8039854" y="2107763"/>
            <a:ext cx="3663351" cy="2642471"/>
            <a:chOff x="7131121" y="2286000"/>
            <a:chExt cx="3663351" cy="2642471"/>
          </a:xfrm>
        </p:grpSpPr>
        <p:sp>
          <p:nvSpPr>
            <p:cNvPr id="26" name="Rounded Rectangle 25">
              <a:extLst>
                <a:ext uri="{FF2B5EF4-FFF2-40B4-BE49-F238E27FC236}">
                  <a16:creationId xmlns:a16="http://schemas.microsoft.com/office/drawing/2014/main" id="{762A6571-3899-3612-411C-61646E9BBCE5}"/>
                </a:ext>
              </a:extLst>
            </p:cNvPr>
            <p:cNvSpPr/>
            <p:nvPr/>
          </p:nvSpPr>
          <p:spPr>
            <a:xfrm>
              <a:off x="7131121" y="2286000"/>
              <a:ext cx="3663351" cy="2642471"/>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FFC92A37-FB24-C4E9-E63C-55CF158660C2}"/>
                </a:ext>
              </a:extLst>
            </p:cNvPr>
            <p:cNvSpPr txBox="1"/>
            <p:nvPr/>
          </p:nvSpPr>
          <p:spPr>
            <a:xfrm>
              <a:off x="8063766" y="3843907"/>
              <a:ext cx="2197532" cy="738664"/>
            </a:xfrm>
            <a:prstGeom prst="rect">
              <a:avLst/>
            </a:prstGeom>
            <a:noFill/>
          </p:spPr>
          <p:txBody>
            <a:bodyPr wrap="square" rtlCol="0">
              <a:spAutoFit/>
            </a:bodyPr>
            <a:lstStyle/>
            <a:p>
              <a:r>
                <a:rPr lang="en-GB" sz="1400" b="1" dirty="0">
                  <a:solidFill>
                    <a:schemeClr val="bg1"/>
                  </a:solidFill>
                  <a:latin typeface="Arial Nova" panose="020B0504020202020204" pitchFamily="34" charset="0"/>
                </a:rPr>
                <a:t>Nova ✦ AI Helper</a:t>
              </a:r>
              <a:endParaRPr lang="en-US" sz="140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en-GB" sz="1400" dirty="0">
                  <a:solidFill>
                    <a:schemeClr val="bg1">
                      <a:lumMod val="85000"/>
                    </a:schemeClr>
                  </a:solidFill>
                  <a:latin typeface="Arial Nova" panose="020B0504020202020204" pitchFamily="34" charset="0"/>
                </a:rPr>
                <a:t>Hi Cosmic Adventurer! How can I help you? </a:t>
              </a:r>
            </a:p>
          </p:txBody>
        </p:sp>
        <p:sp>
          <p:nvSpPr>
            <p:cNvPr id="12" name="TextBox 11">
              <a:extLst>
                <a:ext uri="{FF2B5EF4-FFF2-40B4-BE49-F238E27FC236}">
                  <a16:creationId xmlns:a16="http://schemas.microsoft.com/office/drawing/2014/main" id="{5B1BFD52-92BA-920B-7FB4-AE7F7E44290F}"/>
                </a:ext>
              </a:extLst>
            </p:cNvPr>
            <p:cNvSpPr txBox="1"/>
            <p:nvPr/>
          </p:nvSpPr>
          <p:spPr>
            <a:xfrm>
              <a:off x="7269060" y="3348995"/>
              <a:ext cx="3209775" cy="338554"/>
            </a:xfrm>
            <a:prstGeom prst="rect">
              <a:avLst/>
            </a:prstGeom>
            <a:noFill/>
          </p:spPr>
          <p:txBody>
            <a:bodyPr wrap="square" rtlCol="0">
              <a:spAutoFit/>
            </a:bodyPr>
            <a:lstStyle/>
            <a:p>
              <a:r>
                <a:rPr lang="en-GB" sz="1600" b="1" dirty="0">
                  <a:solidFill>
                    <a:schemeClr val="bg1"/>
                  </a:solidFill>
                </a:rPr>
                <a:t>✦ Nova has joined the server!</a:t>
              </a:r>
            </a:p>
          </p:txBody>
        </p:sp>
        <p:grpSp>
          <p:nvGrpSpPr>
            <p:cNvPr id="13" name="Group 12">
              <a:extLst>
                <a:ext uri="{FF2B5EF4-FFF2-40B4-BE49-F238E27FC236}">
                  <a16:creationId xmlns:a16="http://schemas.microsoft.com/office/drawing/2014/main" id="{230684DF-F31A-0CD3-C099-9E509FB4D796}"/>
                </a:ext>
              </a:extLst>
            </p:cNvPr>
            <p:cNvGrpSpPr/>
            <p:nvPr/>
          </p:nvGrpSpPr>
          <p:grpSpPr>
            <a:xfrm>
              <a:off x="7350342" y="3899750"/>
              <a:ext cx="631285" cy="631285"/>
              <a:chOff x="8244889" y="2977322"/>
              <a:chExt cx="719279" cy="719279"/>
            </a:xfrm>
          </p:grpSpPr>
          <p:sp>
            <p:nvSpPr>
              <p:cNvPr id="14" name="Oval 13">
                <a:extLst>
                  <a:ext uri="{FF2B5EF4-FFF2-40B4-BE49-F238E27FC236}">
                    <a16:creationId xmlns:a16="http://schemas.microsoft.com/office/drawing/2014/main" id="{6492AF29-5376-3A77-E9F3-0B249B08C8EF}"/>
                  </a:ext>
                </a:extLst>
              </p:cNvPr>
              <p:cNvSpPr/>
              <p:nvPr/>
            </p:nvSpPr>
            <p:spPr>
              <a:xfrm>
                <a:off x="8244889" y="2977322"/>
                <a:ext cx="719279" cy="719279"/>
              </a:xfrm>
              <a:prstGeom prst="ellipse">
                <a:avLst/>
              </a:prstGeom>
              <a:solidFill>
                <a:srgbClr val="EE35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E966C198-3309-8164-7400-DF191AC4CFFB}"/>
                  </a:ext>
                </a:extLst>
              </p:cNvPr>
              <p:cNvPicPr>
                <a:picLocks noChangeAspect="1"/>
              </p:cNvPicPr>
              <p:nvPr/>
            </p:nvPicPr>
            <p:blipFill>
              <a:blip r:embed="rId3"/>
              <a:stretch>
                <a:fillRect/>
              </a:stretch>
            </p:blipFill>
            <p:spPr>
              <a:xfrm>
                <a:off x="8361709" y="3079232"/>
                <a:ext cx="485638" cy="515458"/>
              </a:xfrm>
              <a:prstGeom prst="rect">
                <a:avLst/>
              </a:prstGeom>
            </p:spPr>
          </p:pic>
        </p:grpSp>
        <p:sp>
          <p:nvSpPr>
            <p:cNvPr id="3" name="TextBox 2">
              <a:extLst>
                <a:ext uri="{FF2B5EF4-FFF2-40B4-BE49-F238E27FC236}">
                  <a16:creationId xmlns:a16="http://schemas.microsoft.com/office/drawing/2014/main" id="{0AE786FC-B585-5799-6D0D-E04185BCD0C9}"/>
                </a:ext>
              </a:extLst>
            </p:cNvPr>
            <p:cNvSpPr txBox="1"/>
            <p:nvPr/>
          </p:nvSpPr>
          <p:spPr>
            <a:xfrm>
              <a:off x="7269060" y="2536402"/>
              <a:ext cx="1238597" cy="461665"/>
            </a:xfrm>
            <a:prstGeom prst="rect">
              <a:avLst/>
            </a:prstGeom>
            <a:noFill/>
          </p:spPr>
          <p:txBody>
            <a:bodyPr wrap="square" rtlCol="0">
              <a:spAutoFit/>
            </a:bodyPr>
            <a:lstStyle/>
            <a:p>
              <a:r>
                <a:rPr lang="en-US" sz="2400" dirty="0">
                  <a:solidFill>
                    <a:srgbClr val="838998"/>
                  </a:solidFill>
                  <a:latin typeface="Analogue Std" panose="02000503020000020003" pitchFamily="2" charset="0"/>
                  <a:ea typeface="Roboto" panose="02000000000000000000" pitchFamily="2" charset="0"/>
                  <a:cs typeface="Arial" panose="020B0604020202020204" pitchFamily="34" charset="0"/>
                </a:rPr>
                <a:t>#</a:t>
              </a:r>
              <a:r>
                <a:rPr lang="en-US" sz="1600" dirty="0">
                  <a:solidFill>
                    <a:schemeClr val="bg1"/>
                  </a:solidFill>
                  <a:latin typeface="Arial" panose="020B0604020202020204" pitchFamily="34" charset="0"/>
                  <a:ea typeface="Roboto" panose="02000000000000000000" pitchFamily="2" charset="0"/>
                  <a:cs typeface="Arial" panose="020B0604020202020204" pitchFamily="34" charset="0"/>
                </a:rPr>
                <a:t>  </a:t>
              </a:r>
              <a:r>
                <a:rPr lang="en-US" sz="1600" b="1" dirty="0">
                  <a:solidFill>
                    <a:schemeClr val="bg1"/>
                  </a:solidFill>
                  <a:latin typeface="Arial" panose="020B0604020202020204" pitchFamily="34" charset="0"/>
                  <a:ea typeface="Roboto" panose="02000000000000000000" pitchFamily="2" charset="0"/>
                  <a:cs typeface="Arial" panose="020B0604020202020204" pitchFamily="34" charset="0"/>
                </a:rPr>
                <a:t>help</a:t>
              </a:r>
              <a:endParaRPr lang="en-US" sz="1600" dirty="0"/>
            </a:p>
          </p:txBody>
        </p:sp>
        <p:cxnSp>
          <p:nvCxnSpPr>
            <p:cNvPr id="10" name="Straight Connector 9">
              <a:extLst>
                <a:ext uri="{FF2B5EF4-FFF2-40B4-BE49-F238E27FC236}">
                  <a16:creationId xmlns:a16="http://schemas.microsoft.com/office/drawing/2014/main" id="{37405577-800B-656B-0901-6F1C175B5B67}"/>
                </a:ext>
              </a:extLst>
            </p:cNvPr>
            <p:cNvCxnSpPr>
              <a:cxnSpLocks/>
            </p:cNvCxnSpPr>
            <p:nvPr/>
          </p:nvCxnSpPr>
          <p:spPr>
            <a:xfrm>
              <a:off x="7269060" y="3097422"/>
              <a:ext cx="3335349" cy="0"/>
            </a:xfrm>
            <a:prstGeom prst="line">
              <a:avLst/>
            </a:prstGeom>
            <a:ln>
              <a:solidFill>
                <a:srgbClr val="838998"/>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944312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CAAA7"/>
        </a:solidFill>
        <a:effectLst/>
      </p:bgPr>
    </p:bg>
    <p:spTree>
      <p:nvGrpSpPr>
        <p:cNvPr id="1" name="">
          <a:extLst>
            <a:ext uri="{FF2B5EF4-FFF2-40B4-BE49-F238E27FC236}">
              <a16:creationId xmlns:a16="http://schemas.microsoft.com/office/drawing/2014/main" id="{946F8E05-7E35-B2C2-48C0-A40EC07E0AC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7BBB3B2-BA5E-F17A-0526-83E6DC8770D0}"/>
              </a:ext>
            </a:extLst>
          </p:cNvPr>
          <p:cNvSpPr txBox="1">
            <a:spLocks noGrp="1"/>
          </p:cNvSpPr>
          <p:nvPr>
            <p:ph type="title" idx="4294967295"/>
          </p:nvPr>
        </p:nvSpPr>
        <p:spPr>
          <a:xfrm>
            <a:off x="4990448" y="624044"/>
            <a:ext cx="5034306" cy="848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en-ID" sz="44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rPr>
              <a:t>There’s Always</a:t>
            </a:r>
          </a:p>
        </p:txBody>
      </p:sp>
      <p:sp>
        <p:nvSpPr>
          <p:cNvPr id="2" name="TextBox 1">
            <a:extLst>
              <a:ext uri="{FF2B5EF4-FFF2-40B4-BE49-F238E27FC236}">
                <a16:creationId xmlns:a16="http://schemas.microsoft.com/office/drawing/2014/main" id="{9D39297E-4B2D-0904-1CFA-706221CF13BD}"/>
              </a:ext>
            </a:extLst>
          </p:cNvPr>
          <p:cNvSpPr txBox="1"/>
          <p:nvPr/>
        </p:nvSpPr>
        <p:spPr>
          <a:xfrm>
            <a:off x="4990448" y="1249262"/>
            <a:ext cx="5034306" cy="848309"/>
          </a:xfrm>
          <a:prstGeom prst="rect">
            <a:avLst/>
          </a:prstGeom>
          <a:noFill/>
        </p:spPr>
        <p:txBody>
          <a:bodyPr wrap="square" rtlCol="0">
            <a:spAutoFit/>
          </a:bodyPr>
          <a:lstStyle/>
          <a:p>
            <a:pPr>
              <a:lnSpc>
                <a:spcPts val="6080"/>
              </a:lnSpc>
            </a:pPr>
            <a:r>
              <a:rPr lang="en-ID" sz="4400" b="1" u="none" strike="noStrike" dirty="0">
                <a:solidFill>
                  <a:schemeClr val="bg1"/>
                </a:solidFill>
                <a:effectLst/>
                <a:latin typeface="Poppins" pitchFamily="2" charset="77"/>
                <a:cs typeface="Poppins" pitchFamily="2" charset="77"/>
              </a:rPr>
              <a:t>an Answer</a:t>
            </a:r>
            <a:endParaRPr lang="en-ID" sz="4400" b="1" dirty="0">
              <a:solidFill>
                <a:schemeClr val="bg1"/>
              </a:solidFill>
              <a:effectLst/>
              <a:latin typeface="Poppins" pitchFamily="2" charset="77"/>
              <a:cs typeface="Poppins" pitchFamily="2" charset="77"/>
            </a:endParaRPr>
          </a:p>
        </p:txBody>
      </p:sp>
      <p:sp>
        <p:nvSpPr>
          <p:cNvPr id="4" name="TextBox 3">
            <a:extLst>
              <a:ext uri="{FF2B5EF4-FFF2-40B4-BE49-F238E27FC236}">
                <a16:creationId xmlns:a16="http://schemas.microsoft.com/office/drawing/2014/main" id="{C1CDEC2C-A38C-6D2D-0289-CC5E7F987506}"/>
              </a:ext>
            </a:extLst>
          </p:cNvPr>
          <p:cNvSpPr txBox="1"/>
          <p:nvPr/>
        </p:nvSpPr>
        <p:spPr>
          <a:xfrm>
            <a:off x="4990447" y="2387371"/>
            <a:ext cx="6772061" cy="3693319"/>
          </a:xfrm>
          <a:prstGeom prst="rect">
            <a:avLst/>
          </a:prstGeom>
          <a:noFill/>
        </p:spPr>
        <p:txBody>
          <a:bodyPr wrap="square" rtlCol="0">
            <a:spAutoFit/>
          </a:bodyPr>
          <a:lstStyle/>
          <a:p>
            <a:r>
              <a:rPr lang="en-GB" dirty="0">
                <a:solidFill>
                  <a:schemeClr val="bg1"/>
                </a:solidFill>
              </a:rPr>
              <a:t>As Alex keeps an eye on the community chat logs, he stops at this conversation.</a:t>
            </a:r>
          </a:p>
          <a:p>
            <a:endParaRPr lang="en-GB" dirty="0">
              <a:solidFill>
                <a:schemeClr val="bg1"/>
              </a:solidFill>
            </a:endParaRPr>
          </a:p>
          <a:p>
            <a:r>
              <a:rPr lang="en-GB" dirty="0">
                <a:solidFill>
                  <a:schemeClr val="bg1"/>
                </a:solidFill>
              </a:rPr>
              <a:t>There's no such update. Alex never announced one, and there's no co-op mode or new planets in development.</a:t>
            </a:r>
          </a:p>
          <a:p>
            <a:endParaRPr lang="en-GB" dirty="0">
              <a:solidFill>
                <a:schemeClr val="bg1"/>
              </a:solidFill>
            </a:endParaRPr>
          </a:p>
          <a:p>
            <a:r>
              <a:rPr lang="en-GB" dirty="0">
                <a:solidFill>
                  <a:schemeClr val="bg1"/>
                </a:solidFill>
              </a:rPr>
              <a:t>Nova made the whole thing up. </a:t>
            </a:r>
          </a:p>
          <a:p>
            <a:endParaRPr lang="en-GB" dirty="0">
              <a:solidFill>
                <a:schemeClr val="bg1"/>
              </a:solidFill>
            </a:endParaRPr>
          </a:p>
          <a:p>
            <a:r>
              <a:rPr lang="en-GB" dirty="0">
                <a:solidFill>
                  <a:schemeClr val="bg1"/>
                </a:solidFill>
              </a:rPr>
              <a:t>He checks the other chats and finds this happening constantly. Ask Nova almost anything and it answers instantly and confidently, even when it's wrong, inventing release dates and features that were never built. It never flags a guess as a guess, and because it's the game's official helper bot, players take it as fact.</a:t>
            </a:r>
          </a:p>
        </p:txBody>
      </p:sp>
      <p:sp>
        <p:nvSpPr>
          <p:cNvPr id="23" name="Rounded Rectangle 22">
            <a:extLst>
              <a:ext uri="{FF2B5EF4-FFF2-40B4-BE49-F238E27FC236}">
                <a16:creationId xmlns:a16="http://schemas.microsoft.com/office/drawing/2014/main" id="{69FF8AE4-6A61-6602-2974-070CFB502305}"/>
              </a:ext>
              <a:ext uri="{C183D7F6-B498-43B3-948B-1728B52AA6E4}">
                <adec:decorative xmlns:adec="http://schemas.microsoft.com/office/drawing/2017/decorative" val="1"/>
              </a:ext>
            </a:extLst>
          </p:cNvPr>
          <p:cNvSpPr/>
          <p:nvPr/>
        </p:nvSpPr>
        <p:spPr>
          <a:xfrm>
            <a:off x="924561" y="623055"/>
            <a:ext cx="2532714" cy="1190171"/>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Nova the AI Helper">
            <a:extLst>
              <a:ext uri="{FF2B5EF4-FFF2-40B4-BE49-F238E27FC236}">
                <a16:creationId xmlns:a16="http://schemas.microsoft.com/office/drawing/2014/main" id="{293B7B7D-3262-7723-9A2B-AFD142EADEFA}"/>
              </a:ext>
            </a:extLst>
          </p:cNvPr>
          <p:cNvPicPr>
            <a:picLocks noChangeAspect="1"/>
          </p:cNvPicPr>
          <p:nvPr/>
        </p:nvPicPr>
        <p:blipFill>
          <a:blip r:embed="rId2"/>
          <a:stretch>
            <a:fillRect/>
          </a:stretch>
        </p:blipFill>
        <p:spPr>
          <a:xfrm flipH="1">
            <a:off x="258508" y="623055"/>
            <a:ext cx="996925" cy="981622"/>
          </a:xfrm>
          <a:prstGeom prst="rect">
            <a:avLst/>
          </a:prstGeom>
        </p:spPr>
      </p:pic>
      <p:sp>
        <p:nvSpPr>
          <p:cNvPr id="24" name="TextBox 23">
            <a:extLst>
              <a:ext uri="{FF2B5EF4-FFF2-40B4-BE49-F238E27FC236}">
                <a16:creationId xmlns:a16="http://schemas.microsoft.com/office/drawing/2014/main" id="{A4BF609B-5FC9-2980-4CED-1F9EA3D985C7}"/>
              </a:ext>
            </a:extLst>
          </p:cNvPr>
          <p:cNvSpPr txBox="1"/>
          <p:nvPr/>
        </p:nvSpPr>
        <p:spPr>
          <a:xfrm>
            <a:off x="1259743" y="826331"/>
            <a:ext cx="2197532" cy="815608"/>
          </a:xfrm>
          <a:prstGeom prst="rect">
            <a:avLst/>
          </a:prstGeom>
          <a:noFill/>
        </p:spPr>
        <p:txBody>
          <a:bodyPr wrap="square" rtlCol="0">
            <a:spAutoFit/>
          </a:bodyPr>
          <a:lstStyle/>
          <a:p>
            <a:pPr>
              <a:spcAft>
                <a:spcPts val="600"/>
              </a:spcAft>
            </a:pPr>
            <a:r>
              <a:rPr lang="en-GB" sz="1400" b="1" dirty="0">
                <a:solidFill>
                  <a:schemeClr val="bg1"/>
                </a:solidFill>
                <a:latin typeface="Arial Nova" panose="020B0504020202020204" pitchFamily="34" charset="0"/>
              </a:rPr>
              <a:t>Nova ✦ AI Helper</a:t>
            </a:r>
            <a:endParaRPr lang="en-US" sz="140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en-GB" sz="1400" dirty="0">
                <a:solidFill>
                  <a:srgbClr val="D9D9D9"/>
                </a:solidFill>
                <a:latin typeface="Arial Nova" panose="020B0504020202020204" pitchFamily="34" charset="0"/>
              </a:rPr>
              <a:t>Hi Cosmic Adventurer! How can I help you? </a:t>
            </a:r>
          </a:p>
        </p:txBody>
      </p:sp>
      <p:sp>
        <p:nvSpPr>
          <p:cNvPr id="30" name="Rounded Rectangle 29">
            <a:extLst>
              <a:ext uri="{FF2B5EF4-FFF2-40B4-BE49-F238E27FC236}">
                <a16:creationId xmlns:a16="http://schemas.microsoft.com/office/drawing/2014/main" id="{E989D57A-A171-2525-14D7-16B0D8C1D7B5}"/>
              </a:ext>
              <a:ext uri="{C183D7F6-B498-43B3-948B-1728B52AA6E4}">
                <adec:decorative xmlns:adec="http://schemas.microsoft.com/office/drawing/2017/decorative" val="1"/>
              </a:ext>
            </a:extLst>
          </p:cNvPr>
          <p:cNvSpPr/>
          <p:nvPr/>
        </p:nvSpPr>
        <p:spPr>
          <a:xfrm>
            <a:off x="1287995" y="1967848"/>
            <a:ext cx="2828129" cy="1190171"/>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3" name="Picture 42" descr="Player Kelly’s profile picture of a pixelated frog.">
            <a:extLst>
              <a:ext uri="{FF2B5EF4-FFF2-40B4-BE49-F238E27FC236}">
                <a16:creationId xmlns:a16="http://schemas.microsoft.com/office/drawing/2014/main" id="{7903E53D-7FDA-FEE2-0A63-522E7621D489}"/>
              </a:ext>
            </a:extLst>
          </p:cNvPr>
          <p:cNvPicPr>
            <a:picLocks noChangeAspect="1"/>
          </p:cNvPicPr>
          <p:nvPr/>
        </p:nvPicPr>
        <p:blipFill>
          <a:blip r:embed="rId3"/>
          <a:stretch>
            <a:fillRect/>
          </a:stretch>
        </p:blipFill>
        <p:spPr>
          <a:xfrm>
            <a:off x="3566468" y="1992070"/>
            <a:ext cx="1215062" cy="1126501"/>
          </a:xfrm>
          <a:prstGeom prst="rect">
            <a:avLst/>
          </a:prstGeom>
        </p:spPr>
      </p:pic>
      <p:sp>
        <p:nvSpPr>
          <p:cNvPr id="31" name="TextBox 30">
            <a:extLst>
              <a:ext uri="{FF2B5EF4-FFF2-40B4-BE49-F238E27FC236}">
                <a16:creationId xmlns:a16="http://schemas.microsoft.com/office/drawing/2014/main" id="{572C5E9B-FAD0-BA61-EAFD-1F9495CDD6F1}"/>
              </a:ext>
            </a:extLst>
          </p:cNvPr>
          <p:cNvSpPr txBox="1"/>
          <p:nvPr/>
        </p:nvSpPr>
        <p:spPr>
          <a:xfrm>
            <a:off x="1429705" y="2147517"/>
            <a:ext cx="2383344" cy="815608"/>
          </a:xfrm>
          <a:prstGeom prst="rect">
            <a:avLst/>
          </a:prstGeom>
          <a:noFill/>
        </p:spPr>
        <p:txBody>
          <a:bodyPr wrap="square" rtlCol="0">
            <a:spAutoFit/>
          </a:bodyPr>
          <a:lstStyle/>
          <a:p>
            <a:pPr>
              <a:spcAft>
                <a:spcPts val="600"/>
              </a:spcAft>
            </a:pPr>
            <a:r>
              <a:rPr lang="en-US" sz="1400" b="1" dirty="0" err="1">
                <a:solidFill>
                  <a:schemeClr val="bg1"/>
                </a:solidFill>
                <a:latin typeface="Arial Nova" panose="020B0504020202020204" pitchFamily="34" charset="0"/>
              </a:rPr>
              <a:t>player_kelly</a:t>
            </a:r>
            <a:endParaRPr lang="en-US" sz="140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en-GB" sz="1400" dirty="0">
                <a:solidFill>
                  <a:srgbClr val="D9D9D9"/>
                </a:solidFill>
              </a:rPr>
              <a:t>hey Nova!! when's the next big update dropping?? 🚀</a:t>
            </a:r>
          </a:p>
        </p:txBody>
      </p:sp>
      <p:sp>
        <p:nvSpPr>
          <p:cNvPr id="36" name="Rounded Rectangle 35">
            <a:extLst>
              <a:ext uri="{FF2B5EF4-FFF2-40B4-BE49-F238E27FC236}">
                <a16:creationId xmlns:a16="http://schemas.microsoft.com/office/drawing/2014/main" id="{D34C7A00-9F45-F06C-F185-2F621C78F84C}"/>
              </a:ext>
              <a:ext uri="{C183D7F6-B498-43B3-948B-1728B52AA6E4}">
                <adec:decorative xmlns:adec="http://schemas.microsoft.com/office/drawing/2017/decorative" val="1"/>
              </a:ext>
            </a:extLst>
          </p:cNvPr>
          <p:cNvSpPr/>
          <p:nvPr/>
        </p:nvSpPr>
        <p:spPr>
          <a:xfrm>
            <a:off x="924561" y="3312641"/>
            <a:ext cx="2828130" cy="1782088"/>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Nova the AI Helper">
            <a:extLst>
              <a:ext uri="{FF2B5EF4-FFF2-40B4-BE49-F238E27FC236}">
                <a16:creationId xmlns:a16="http://schemas.microsoft.com/office/drawing/2014/main" id="{71F765D1-4BF3-43FC-A338-6CC6EB0156E4}"/>
              </a:ext>
            </a:extLst>
          </p:cNvPr>
          <p:cNvPicPr>
            <a:picLocks noChangeAspect="1"/>
          </p:cNvPicPr>
          <p:nvPr/>
        </p:nvPicPr>
        <p:blipFill>
          <a:blip r:embed="rId2"/>
          <a:stretch>
            <a:fillRect/>
          </a:stretch>
        </p:blipFill>
        <p:spPr>
          <a:xfrm flipH="1">
            <a:off x="277710" y="3270590"/>
            <a:ext cx="996925" cy="981622"/>
          </a:xfrm>
          <a:prstGeom prst="rect">
            <a:avLst/>
          </a:prstGeom>
        </p:spPr>
      </p:pic>
      <p:sp>
        <p:nvSpPr>
          <p:cNvPr id="37" name="TextBox 36">
            <a:extLst>
              <a:ext uri="{FF2B5EF4-FFF2-40B4-BE49-F238E27FC236}">
                <a16:creationId xmlns:a16="http://schemas.microsoft.com/office/drawing/2014/main" id="{F98C69B7-7129-7C1E-0202-B0F0F0D8630E}"/>
              </a:ext>
            </a:extLst>
          </p:cNvPr>
          <p:cNvSpPr txBox="1"/>
          <p:nvPr/>
        </p:nvSpPr>
        <p:spPr>
          <a:xfrm>
            <a:off x="1274635" y="3477736"/>
            <a:ext cx="2478055" cy="1461939"/>
          </a:xfrm>
          <a:prstGeom prst="rect">
            <a:avLst/>
          </a:prstGeom>
          <a:noFill/>
        </p:spPr>
        <p:txBody>
          <a:bodyPr wrap="square" rtlCol="0">
            <a:spAutoFit/>
          </a:bodyPr>
          <a:lstStyle/>
          <a:p>
            <a:pPr>
              <a:spcAft>
                <a:spcPts val="600"/>
              </a:spcAft>
            </a:pPr>
            <a:r>
              <a:rPr lang="en-GB" sz="1400" b="1" dirty="0">
                <a:solidFill>
                  <a:schemeClr val="bg1"/>
                </a:solidFill>
                <a:latin typeface="Arial Nova" panose="020B0504020202020204" pitchFamily="34" charset="0"/>
              </a:rPr>
              <a:t>Nova ✦ AI Helper</a:t>
            </a:r>
            <a:endParaRPr lang="en-US" sz="140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en-GB" sz="1400" dirty="0">
                <a:solidFill>
                  <a:srgbClr val="D9D9D9"/>
                </a:solidFill>
              </a:rPr>
              <a:t>Great question, Kelly! The next update lands in 8 days, with two brand-new planets and a co-op mode. You're going to love it! 🌍✨</a:t>
            </a:r>
          </a:p>
        </p:txBody>
      </p:sp>
      <p:sp>
        <p:nvSpPr>
          <p:cNvPr id="47" name="Rounded Rectangle 46">
            <a:extLst>
              <a:ext uri="{FF2B5EF4-FFF2-40B4-BE49-F238E27FC236}">
                <a16:creationId xmlns:a16="http://schemas.microsoft.com/office/drawing/2014/main" id="{BE78C5F4-DA0F-A7DE-A7E7-2A41C09B3E33}"/>
              </a:ext>
              <a:ext uri="{C183D7F6-B498-43B3-948B-1728B52AA6E4}">
                <adec:decorative xmlns:adec="http://schemas.microsoft.com/office/drawing/2017/decorative" val="1"/>
              </a:ext>
            </a:extLst>
          </p:cNvPr>
          <p:cNvSpPr/>
          <p:nvPr/>
        </p:nvSpPr>
        <p:spPr>
          <a:xfrm>
            <a:off x="1794076" y="5249351"/>
            <a:ext cx="2379923" cy="1190171"/>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4" name="Picture 43" descr="Player Kelly’s profile picture of a pixelated frog.">
            <a:extLst>
              <a:ext uri="{FF2B5EF4-FFF2-40B4-BE49-F238E27FC236}">
                <a16:creationId xmlns:a16="http://schemas.microsoft.com/office/drawing/2014/main" id="{289F531B-1AE3-EB82-80D7-F6A0F34BBBA9}"/>
              </a:ext>
            </a:extLst>
          </p:cNvPr>
          <p:cNvPicPr>
            <a:picLocks noChangeAspect="1"/>
          </p:cNvPicPr>
          <p:nvPr/>
        </p:nvPicPr>
        <p:blipFill>
          <a:blip r:embed="rId3"/>
          <a:stretch>
            <a:fillRect/>
          </a:stretch>
        </p:blipFill>
        <p:spPr>
          <a:xfrm>
            <a:off x="3566468" y="5246258"/>
            <a:ext cx="1215062" cy="1126501"/>
          </a:xfrm>
          <a:prstGeom prst="rect">
            <a:avLst/>
          </a:prstGeom>
        </p:spPr>
      </p:pic>
      <p:sp>
        <p:nvSpPr>
          <p:cNvPr id="48" name="TextBox 47">
            <a:extLst>
              <a:ext uri="{FF2B5EF4-FFF2-40B4-BE49-F238E27FC236}">
                <a16:creationId xmlns:a16="http://schemas.microsoft.com/office/drawing/2014/main" id="{1777C553-7C86-BFFD-EC23-87FBD0858C4D}"/>
              </a:ext>
            </a:extLst>
          </p:cNvPr>
          <p:cNvSpPr txBox="1"/>
          <p:nvPr/>
        </p:nvSpPr>
        <p:spPr>
          <a:xfrm>
            <a:off x="1909443" y="5436632"/>
            <a:ext cx="2151944" cy="815608"/>
          </a:xfrm>
          <a:prstGeom prst="rect">
            <a:avLst/>
          </a:prstGeom>
          <a:noFill/>
        </p:spPr>
        <p:txBody>
          <a:bodyPr wrap="square" rtlCol="0">
            <a:spAutoFit/>
          </a:bodyPr>
          <a:lstStyle/>
          <a:p>
            <a:pPr>
              <a:spcAft>
                <a:spcPts val="600"/>
              </a:spcAft>
            </a:pPr>
            <a:r>
              <a:rPr lang="en-US" sz="1400" b="1" dirty="0" err="1">
                <a:solidFill>
                  <a:schemeClr val="bg1"/>
                </a:solidFill>
                <a:latin typeface="Arial Nova" panose="020B0504020202020204" pitchFamily="34" charset="0"/>
              </a:rPr>
              <a:t>player_kelly</a:t>
            </a:r>
            <a:endParaRPr lang="en-US" sz="140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en-GB" sz="1400" dirty="0">
                <a:solidFill>
                  <a:srgbClr val="D9D9D9"/>
                </a:solidFill>
              </a:rPr>
              <a:t>omg finally co-op 😭 telling everyone!!</a:t>
            </a:r>
          </a:p>
        </p:txBody>
      </p:sp>
    </p:spTree>
    <p:extLst>
      <p:ext uri="{BB962C8B-B14F-4D97-AF65-F5344CB8AC3E}">
        <p14:creationId xmlns:p14="http://schemas.microsoft.com/office/powerpoint/2010/main" val="506626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7A6AC4C-299B-DA91-B354-FE444FBAAB7B}"/>
            </a:ext>
          </a:extLst>
        </p:cNvPr>
        <p:cNvGrpSpPr/>
        <p:nvPr/>
      </p:nvGrpSpPr>
      <p:grpSpPr>
        <a:xfrm>
          <a:off x="0" y="0"/>
          <a:ext cx="0" cy="0"/>
          <a:chOff x="0" y="0"/>
          <a:chExt cx="0" cy="0"/>
        </a:xfrm>
      </p:grpSpPr>
      <p:sp>
        <p:nvSpPr>
          <p:cNvPr id="39" name="TextBox 38">
            <a:extLst>
              <a:ext uri="{FF2B5EF4-FFF2-40B4-BE49-F238E27FC236}">
                <a16:creationId xmlns:a16="http://schemas.microsoft.com/office/drawing/2014/main" id="{24D1EFFA-AE89-FF63-63FE-E5426A75F229}"/>
              </a:ext>
            </a:extLst>
          </p:cNvPr>
          <p:cNvSpPr txBox="1"/>
          <p:nvPr/>
        </p:nvSpPr>
        <p:spPr>
          <a:xfrm>
            <a:off x="8272107" y="516657"/>
            <a:ext cx="3369843" cy="400110"/>
          </a:xfrm>
          <a:prstGeom prst="rect">
            <a:avLst/>
          </a:prstGeom>
          <a:noFill/>
        </p:spPr>
        <p:txBody>
          <a:bodyPr wrap="square" rtlCol="0">
            <a:spAutoFit/>
          </a:bodyPr>
          <a:lstStyle/>
          <a:p>
            <a:pPr algn="r"/>
            <a:r>
              <a:rPr lang="en-US" sz="2000" i="1" dirty="0">
                <a:solidFill>
                  <a:schemeClr val="bg1"/>
                </a:solidFill>
                <a:latin typeface="Avenir Next Condensed" panose="020B0506020202020204" pitchFamily="34" charset="0"/>
              </a:rPr>
              <a:t>ACTIVITY: </a:t>
            </a:r>
            <a:r>
              <a:rPr lang="en-US" sz="2000" b="1" dirty="0">
                <a:solidFill>
                  <a:schemeClr val="bg1"/>
                </a:solidFill>
                <a:latin typeface="Avenir Next Condensed" panose="020B0506020202020204" pitchFamily="34" charset="0"/>
              </a:rPr>
              <a:t>TRY IT YOURSELF!</a:t>
            </a:r>
          </a:p>
        </p:txBody>
      </p:sp>
      <p:sp>
        <p:nvSpPr>
          <p:cNvPr id="40" name="Title 39">
            <a:extLst>
              <a:ext uri="{FF2B5EF4-FFF2-40B4-BE49-F238E27FC236}">
                <a16:creationId xmlns:a16="http://schemas.microsoft.com/office/drawing/2014/main" id="{7D8FCF96-54D4-BA51-918E-A0BC6011DDB8}"/>
              </a:ext>
            </a:extLst>
          </p:cNvPr>
          <p:cNvSpPr txBox="1">
            <a:spLocks noGrp="1"/>
          </p:cNvSpPr>
          <p:nvPr>
            <p:ph type="title" idx="4294967295"/>
          </p:nvPr>
        </p:nvSpPr>
        <p:spPr>
          <a:xfrm>
            <a:off x="645104" y="443342"/>
            <a:ext cx="506121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tab pos="5411788" algn="l"/>
              </a:tabLst>
              <a:defRPr/>
            </a:pPr>
            <a:r>
              <a:rPr kumimoji="0" lang="en-US" sz="3200" b="1" i="0" u="none" strike="noStrike" kern="1200" cap="none" spc="0" normalizeH="0" baseline="0" noProof="0" dirty="0">
                <a:ln>
                  <a:noFill/>
                </a:ln>
                <a:solidFill>
                  <a:schemeClr val="bg1"/>
                </a:solidFill>
                <a:effectLst/>
                <a:uLnTx/>
                <a:uFillTx/>
                <a:latin typeface="Poppins SemiBold" pitchFamily="2" charset="77"/>
                <a:ea typeface="+mn-ea"/>
                <a:cs typeface="Poppins SemiBold" pitchFamily="2" charset="77"/>
              </a:rPr>
              <a:t>Think Like a Bot</a:t>
            </a:r>
          </a:p>
        </p:txBody>
      </p:sp>
      <p:grpSp>
        <p:nvGrpSpPr>
          <p:cNvPr id="42" name="Group 41" descr="Pencil icon">
            <a:extLst>
              <a:ext uri="{FF2B5EF4-FFF2-40B4-BE49-F238E27FC236}">
                <a16:creationId xmlns:a16="http://schemas.microsoft.com/office/drawing/2014/main" id="{07044E57-DCC4-FAF6-E1A6-517F5B00B9F2}"/>
              </a:ext>
              <a:ext uri="{C183D7F6-B498-43B3-948B-1728B52AA6E4}">
                <adec:decorative xmlns:adec="http://schemas.microsoft.com/office/drawing/2017/decorative" val="0"/>
              </a:ext>
            </a:extLst>
          </p:cNvPr>
          <p:cNvGrpSpPr/>
          <p:nvPr/>
        </p:nvGrpSpPr>
        <p:grpSpPr>
          <a:xfrm>
            <a:off x="1031654" y="1456381"/>
            <a:ext cx="264062" cy="264062"/>
            <a:chOff x="1031654" y="1494938"/>
            <a:chExt cx="264062" cy="264062"/>
          </a:xfrm>
        </p:grpSpPr>
        <p:sp>
          <p:nvSpPr>
            <p:cNvPr id="43" name="Oval 42">
              <a:extLst>
                <a:ext uri="{FF2B5EF4-FFF2-40B4-BE49-F238E27FC236}">
                  <a16:creationId xmlns:a16="http://schemas.microsoft.com/office/drawing/2014/main" id="{CE276E4C-99D0-1FD8-F51C-85CE4CEE849B}"/>
                </a:ext>
              </a:extLst>
            </p:cNvPr>
            <p:cNvSpPr/>
            <p:nvPr/>
          </p:nvSpPr>
          <p:spPr>
            <a:xfrm>
              <a:off x="1031654" y="1494938"/>
              <a:ext cx="264062" cy="264062"/>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85286234-F159-30E0-A663-B37CF50FCC14}"/>
                </a:ext>
              </a:extLst>
            </p:cNvPr>
            <p:cNvPicPr>
              <a:picLocks noChangeAspect="1"/>
            </p:cNvPicPr>
            <p:nvPr/>
          </p:nvPicPr>
          <p:blipFill>
            <a:blip r:embed="rId3"/>
            <a:stretch>
              <a:fillRect/>
            </a:stretch>
          </p:blipFill>
          <p:spPr>
            <a:xfrm>
              <a:off x="1081531" y="1527566"/>
              <a:ext cx="179069" cy="185038"/>
            </a:xfrm>
            <a:prstGeom prst="rect">
              <a:avLst/>
            </a:prstGeom>
          </p:spPr>
        </p:pic>
      </p:grpSp>
      <p:sp>
        <p:nvSpPr>
          <p:cNvPr id="41" name="TextBox 40">
            <a:extLst>
              <a:ext uri="{FF2B5EF4-FFF2-40B4-BE49-F238E27FC236}">
                <a16:creationId xmlns:a16="http://schemas.microsoft.com/office/drawing/2014/main" id="{66B96456-C624-7730-3679-56ADEC3B31B1}"/>
              </a:ext>
            </a:extLst>
          </p:cNvPr>
          <p:cNvSpPr txBox="1"/>
          <p:nvPr/>
        </p:nvSpPr>
        <p:spPr>
          <a:xfrm>
            <a:off x="1275708" y="1422346"/>
            <a:ext cx="993823" cy="369332"/>
          </a:xfrm>
          <a:prstGeom prst="rect">
            <a:avLst/>
          </a:prstGeom>
          <a:noFill/>
        </p:spPr>
        <p:txBody>
          <a:bodyPr wrap="square" rtlCol="0">
            <a:spAutoFit/>
          </a:bodyPr>
          <a:lstStyle/>
          <a:p>
            <a:r>
              <a:rPr lang="en-US" b="1" dirty="0">
                <a:solidFill>
                  <a:srgbClr val="F46340"/>
                </a:solidFill>
                <a:latin typeface="Avenir Next Condensed Demi Bold" panose="020B0506020202020204" pitchFamily="34" charset="0"/>
              </a:rPr>
              <a:t>THE TASK</a:t>
            </a:r>
          </a:p>
        </p:txBody>
      </p:sp>
      <p:sp>
        <p:nvSpPr>
          <p:cNvPr id="28" name="TextBox 27">
            <a:extLst>
              <a:ext uri="{FF2B5EF4-FFF2-40B4-BE49-F238E27FC236}">
                <a16:creationId xmlns:a16="http://schemas.microsoft.com/office/drawing/2014/main" id="{C0F1D5B0-B5DC-F28B-2AE0-5F1C71BA93E0}"/>
              </a:ext>
            </a:extLst>
          </p:cNvPr>
          <p:cNvSpPr txBox="1"/>
          <p:nvPr/>
        </p:nvSpPr>
        <p:spPr>
          <a:xfrm>
            <a:off x="1011284" y="1882893"/>
            <a:ext cx="10217113" cy="584775"/>
          </a:xfrm>
          <a:prstGeom prst="rect">
            <a:avLst/>
          </a:prstGeom>
          <a:noFill/>
        </p:spPr>
        <p:txBody>
          <a:bodyPr wrap="square" rtlCol="0">
            <a:spAutoFit/>
          </a:bodyPr>
          <a:lstStyle/>
          <a:p>
            <a:r>
              <a:rPr lang="en-GB" sz="1600" dirty="0"/>
              <a:t>Think like Nova for a moment. Fill in the blanks of these sentences by quickly writing down the word you think comes next. You must come up with answer – you cannot skip or leave it blank!</a:t>
            </a:r>
            <a:endParaRPr lang="en-US" sz="1600" b="1" dirty="0">
              <a:cs typeface="Calibri"/>
            </a:endParaRPr>
          </a:p>
        </p:txBody>
      </p:sp>
      <p:pic>
        <p:nvPicPr>
          <p:cNvPr id="19" name="Picture 18">
            <a:extLst>
              <a:ext uri="{FF2B5EF4-FFF2-40B4-BE49-F238E27FC236}">
                <a16:creationId xmlns:a16="http://schemas.microsoft.com/office/drawing/2014/main" id="{C37FF555-4A71-D550-2D89-882C702392C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24782" y="2701075"/>
            <a:ext cx="1428477" cy="402757"/>
          </a:xfrm>
          <a:prstGeom prst="rect">
            <a:avLst/>
          </a:prstGeom>
        </p:spPr>
      </p:pic>
      <p:cxnSp>
        <p:nvCxnSpPr>
          <p:cNvPr id="35" name="Straight Connector 34">
            <a:extLst>
              <a:ext uri="{FF2B5EF4-FFF2-40B4-BE49-F238E27FC236}">
                <a16:creationId xmlns:a16="http://schemas.microsoft.com/office/drawing/2014/main" id="{05262C66-DFC5-7CEF-367C-015454E11FE0}"/>
              </a:ext>
              <a:ext uri="{C183D7F6-B498-43B3-948B-1728B52AA6E4}">
                <adec:decorative xmlns:adec="http://schemas.microsoft.com/office/drawing/2017/decorative" val="1"/>
              </a:ext>
            </a:extLst>
          </p:cNvPr>
          <p:cNvCxnSpPr>
            <a:cxnSpLocks/>
          </p:cNvCxnSpPr>
          <p:nvPr/>
        </p:nvCxnSpPr>
        <p:spPr>
          <a:xfrm flipV="1">
            <a:off x="2083386" y="2909921"/>
            <a:ext cx="9012500" cy="7368"/>
          </a:xfrm>
          <a:prstGeom prst="line">
            <a:avLst/>
          </a:prstGeom>
          <a:ln>
            <a:solidFill>
              <a:srgbClr val="2D3A4C"/>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CF941833-B099-EBEC-26C5-50F58D2460B9}"/>
              </a:ext>
            </a:extLst>
          </p:cNvPr>
          <p:cNvSpPr txBox="1"/>
          <p:nvPr/>
        </p:nvSpPr>
        <p:spPr>
          <a:xfrm>
            <a:off x="1007513" y="2746505"/>
            <a:ext cx="1029674" cy="338554"/>
          </a:xfrm>
          <a:prstGeom prst="rect">
            <a:avLst/>
          </a:prstGeom>
          <a:noFill/>
        </p:spPr>
        <p:txBody>
          <a:bodyPr wrap="square" rtlCol="0">
            <a:spAutoFit/>
          </a:bodyPr>
          <a:lstStyle/>
          <a:p>
            <a:r>
              <a:rPr lang="en-US" sz="1600" b="1" dirty="0">
                <a:solidFill>
                  <a:schemeClr val="bg1"/>
                </a:solidFill>
              </a:rPr>
              <a:t>Round 1</a:t>
            </a:r>
          </a:p>
        </p:txBody>
      </p:sp>
      <p:pic>
        <p:nvPicPr>
          <p:cNvPr id="14" name="Shape">
            <a:extLst>
              <a:ext uri="{FF2B5EF4-FFF2-40B4-BE49-F238E27FC236}">
                <a16:creationId xmlns:a16="http://schemas.microsoft.com/office/drawing/2014/main" id="{558C78BB-F770-232F-65E4-54C086232061}"/>
              </a:ex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1525547" y="3310620"/>
            <a:ext cx="2718457" cy="2014387"/>
          </a:xfrm>
          <a:prstGeom prst="rect">
            <a:avLst/>
          </a:prstGeom>
          <a:noFill/>
          <a:ln>
            <a:noFill/>
          </a:ln>
        </p:spPr>
      </p:pic>
      <p:sp>
        <p:nvSpPr>
          <p:cNvPr id="18" name="Text box">
            <a:extLst>
              <a:ext uri="{FF2B5EF4-FFF2-40B4-BE49-F238E27FC236}">
                <a16:creationId xmlns:a16="http://schemas.microsoft.com/office/drawing/2014/main" id="{934E410C-5C14-AAB1-EF69-5F74BDD8E005}"/>
              </a:ext>
            </a:extLst>
          </p:cNvPr>
          <p:cNvSpPr txBox="1"/>
          <p:nvPr/>
        </p:nvSpPr>
        <p:spPr>
          <a:xfrm>
            <a:off x="1634878" y="3352494"/>
            <a:ext cx="2533250" cy="1938952"/>
          </a:xfrm>
          <a:prstGeom prst="rect">
            <a:avLst/>
          </a:prstGeom>
          <a:noFill/>
          <a:ln>
            <a:noFill/>
          </a:ln>
        </p:spPr>
        <p:txBody>
          <a:bodyPr spcFirstLastPara="1" wrap="square" lIns="91425" tIns="45700" rIns="91425" bIns="45700" anchor="t" anchorCtr="0">
            <a:spAutoFit/>
          </a:bodyPr>
          <a:lstStyle/>
          <a:p>
            <a:pPr lvl="0" algn="ctr">
              <a:lnSpc>
                <a:spcPct val="150000"/>
              </a:lnSpc>
            </a:pPr>
            <a:r>
              <a:rPr lang="en-GB" sz="2000" b="1" dirty="0"/>
              <a:t>"She opened her umbrella because it started to _______________.”</a:t>
            </a:r>
            <a:endParaRPr sz="2000" b="1" dirty="0">
              <a:solidFill>
                <a:srgbClr val="303A4C"/>
              </a:solidFill>
              <a:latin typeface="Calibri"/>
              <a:ea typeface="Calibri"/>
              <a:cs typeface="Calibri"/>
              <a:sym typeface="Calibri"/>
            </a:endParaRPr>
          </a:p>
        </p:txBody>
      </p:sp>
      <p:pic>
        <p:nvPicPr>
          <p:cNvPr id="30" name="Shape">
            <a:extLst>
              <a:ext uri="{FF2B5EF4-FFF2-40B4-BE49-F238E27FC236}">
                <a16:creationId xmlns:a16="http://schemas.microsoft.com/office/drawing/2014/main" id="{E196F44F-EB3A-AD14-ECD7-1A1DB307BBC8}"/>
              </a:ex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759401" y="3310620"/>
            <a:ext cx="2718457" cy="2014387"/>
          </a:xfrm>
          <a:prstGeom prst="rect">
            <a:avLst/>
          </a:prstGeom>
          <a:noFill/>
          <a:ln>
            <a:noFill/>
          </a:ln>
        </p:spPr>
      </p:pic>
      <p:sp>
        <p:nvSpPr>
          <p:cNvPr id="31" name="Text box">
            <a:extLst>
              <a:ext uri="{FF2B5EF4-FFF2-40B4-BE49-F238E27FC236}">
                <a16:creationId xmlns:a16="http://schemas.microsoft.com/office/drawing/2014/main" id="{28EC511F-3400-9DC3-D073-73E0D235D300}"/>
              </a:ext>
            </a:extLst>
          </p:cNvPr>
          <p:cNvSpPr txBox="1"/>
          <p:nvPr/>
        </p:nvSpPr>
        <p:spPr>
          <a:xfrm>
            <a:off x="4847707" y="3466402"/>
            <a:ext cx="2533250" cy="1477287"/>
          </a:xfrm>
          <a:prstGeom prst="rect">
            <a:avLst/>
          </a:prstGeom>
          <a:noFill/>
          <a:ln>
            <a:noFill/>
          </a:ln>
        </p:spPr>
        <p:txBody>
          <a:bodyPr spcFirstLastPara="1" wrap="square" lIns="91425" tIns="45700" rIns="91425" bIns="45700" anchor="t" anchorCtr="0">
            <a:spAutoFit/>
          </a:bodyPr>
          <a:lstStyle/>
          <a:p>
            <a:pPr algn="ctr">
              <a:lnSpc>
                <a:spcPct val="150000"/>
              </a:lnSpc>
            </a:pPr>
            <a:r>
              <a:rPr lang="en-GB" sz="2000" b="1" dirty="0"/>
              <a:t>"He was exhausted, so he went straight to _______________.”</a:t>
            </a:r>
            <a:endParaRPr lang="en-GB" sz="2000" b="1" dirty="0">
              <a:solidFill>
                <a:srgbClr val="303A4C"/>
              </a:solidFill>
              <a:latin typeface="Calibri"/>
              <a:ea typeface="Calibri"/>
              <a:cs typeface="Calibri"/>
              <a:sym typeface="Calibri"/>
            </a:endParaRPr>
          </a:p>
        </p:txBody>
      </p:sp>
      <p:pic>
        <p:nvPicPr>
          <p:cNvPr id="32" name="Shape">
            <a:extLst>
              <a:ext uri="{FF2B5EF4-FFF2-40B4-BE49-F238E27FC236}">
                <a16:creationId xmlns:a16="http://schemas.microsoft.com/office/drawing/2014/main" id="{1607CDAE-EF31-817F-2E20-55D70F9FA164}"/>
              </a:ex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7959801" y="3332923"/>
            <a:ext cx="2718457" cy="2014387"/>
          </a:xfrm>
          <a:prstGeom prst="rect">
            <a:avLst/>
          </a:prstGeom>
          <a:noFill/>
          <a:ln>
            <a:noFill/>
          </a:ln>
        </p:spPr>
      </p:pic>
      <p:sp>
        <p:nvSpPr>
          <p:cNvPr id="33" name="Text box">
            <a:extLst>
              <a:ext uri="{FF2B5EF4-FFF2-40B4-BE49-F238E27FC236}">
                <a16:creationId xmlns:a16="http://schemas.microsoft.com/office/drawing/2014/main" id="{4C7D8AD8-A839-643E-E18B-737CF67895B1}"/>
              </a:ext>
            </a:extLst>
          </p:cNvPr>
          <p:cNvSpPr txBox="1"/>
          <p:nvPr/>
        </p:nvSpPr>
        <p:spPr>
          <a:xfrm>
            <a:off x="8047020" y="3386055"/>
            <a:ext cx="2533250" cy="1938952"/>
          </a:xfrm>
          <a:prstGeom prst="rect">
            <a:avLst/>
          </a:prstGeom>
          <a:noFill/>
          <a:ln>
            <a:noFill/>
          </a:ln>
        </p:spPr>
        <p:txBody>
          <a:bodyPr spcFirstLastPara="1" wrap="square" lIns="91425" tIns="45700" rIns="91425" bIns="45700" anchor="t" anchorCtr="0">
            <a:spAutoFit/>
          </a:bodyPr>
          <a:lstStyle/>
          <a:p>
            <a:pPr algn="ctr">
              <a:lnSpc>
                <a:spcPct val="150000"/>
              </a:lnSpc>
            </a:pPr>
            <a:r>
              <a:rPr lang="en-GB" sz="2000" b="1" dirty="0"/>
              <a:t>"The dog was excited to see him and wagged its _______________.”</a:t>
            </a:r>
            <a:endParaRPr lang="en-GB" sz="2000" b="1" dirty="0">
              <a:solidFill>
                <a:srgbClr val="303A4C"/>
              </a:solidFill>
              <a:latin typeface="Calibri"/>
              <a:ea typeface="Calibri"/>
              <a:cs typeface="Calibri"/>
              <a:sym typeface="Calibri"/>
            </a:endParaRPr>
          </a:p>
        </p:txBody>
      </p:sp>
      <p:sp>
        <p:nvSpPr>
          <p:cNvPr id="45" name="TextBox 44">
            <a:extLst>
              <a:ext uri="{FF2B5EF4-FFF2-40B4-BE49-F238E27FC236}">
                <a16:creationId xmlns:a16="http://schemas.microsoft.com/office/drawing/2014/main" id="{5254318C-76DA-0052-8452-9149B624436B}"/>
              </a:ext>
            </a:extLst>
          </p:cNvPr>
          <p:cNvSpPr txBox="1"/>
          <p:nvPr/>
        </p:nvSpPr>
        <p:spPr>
          <a:xfrm>
            <a:off x="1011284" y="5517344"/>
            <a:ext cx="10217113" cy="584775"/>
          </a:xfrm>
          <a:prstGeom prst="rect">
            <a:avLst/>
          </a:prstGeom>
          <a:noFill/>
        </p:spPr>
        <p:txBody>
          <a:bodyPr wrap="square" rtlCol="0">
            <a:spAutoFit/>
          </a:bodyPr>
          <a:lstStyle/>
          <a:p>
            <a:r>
              <a:rPr lang="en-GB" sz="1600" dirty="0"/>
              <a:t>Think like Nova for a moment. Fill in the blanks of these sentences by quickly writing down the word you think comes next. You must come up with answer – you cannot skip or leave it blank!</a:t>
            </a:r>
            <a:endParaRPr lang="en-US" sz="1600" b="1" dirty="0">
              <a:cs typeface="Calibri"/>
            </a:endParaRPr>
          </a:p>
        </p:txBody>
      </p:sp>
      <p:sp>
        <p:nvSpPr>
          <p:cNvPr id="37" name="Text box">
            <a:extLst>
              <a:ext uri="{FF2B5EF4-FFF2-40B4-BE49-F238E27FC236}">
                <a16:creationId xmlns:a16="http://schemas.microsoft.com/office/drawing/2014/main" id="{381D137C-B1A3-7E63-1F47-79D149CF4C3E}"/>
              </a:ext>
            </a:extLst>
          </p:cNvPr>
          <p:cNvSpPr txBox="1"/>
          <p:nvPr/>
        </p:nvSpPr>
        <p:spPr>
          <a:xfrm>
            <a:off x="419658" y="6308431"/>
            <a:ext cx="6629840"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i="1" dirty="0">
                <a:solidFill>
                  <a:schemeClr val="lt1"/>
                </a:solidFill>
                <a:latin typeface="Calibri"/>
                <a:ea typeface="Calibri"/>
                <a:cs typeface="Calibri"/>
                <a:sym typeface="Calibri"/>
              </a:rPr>
              <a:t>*This exercise is optional and designed to enrich your learning experience. You may choose to skip it at this time.</a:t>
            </a:r>
            <a:endParaRPr sz="1050" i="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665224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F1EC84-689F-5E25-8994-E796C4E32699}"/>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37E14D28-E2A8-4B37-F2A6-479D05A0D0D7}"/>
              </a:ext>
            </a:extLst>
          </p:cNvPr>
          <p:cNvSpPr txBox="1"/>
          <p:nvPr/>
        </p:nvSpPr>
        <p:spPr>
          <a:xfrm>
            <a:off x="8272107" y="516657"/>
            <a:ext cx="3369843" cy="400110"/>
          </a:xfrm>
          <a:prstGeom prst="rect">
            <a:avLst/>
          </a:prstGeom>
          <a:noFill/>
        </p:spPr>
        <p:txBody>
          <a:bodyPr wrap="square" rtlCol="0">
            <a:spAutoFit/>
          </a:bodyPr>
          <a:lstStyle/>
          <a:p>
            <a:pPr algn="r"/>
            <a:r>
              <a:rPr lang="en-US" sz="2000" i="1" dirty="0">
                <a:solidFill>
                  <a:schemeClr val="bg1"/>
                </a:solidFill>
                <a:latin typeface="Avenir Next Condensed" panose="020B0506020202020204" pitchFamily="34" charset="0"/>
              </a:rPr>
              <a:t>ACTIVITY: </a:t>
            </a:r>
            <a:r>
              <a:rPr lang="en-US" sz="2000" b="1" dirty="0">
                <a:solidFill>
                  <a:schemeClr val="bg1"/>
                </a:solidFill>
                <a:latin typeface="Avenir Next Condensed" panose="020B0506020202020204" pitchFamily="34" charset="0"/>
              </a:rPr>
              <a:t>TRY IT YOURSELF!</a:t>
            </a:r>
          </a:p>
        </p:txBody>
      </p:sp>
      <p:sp>
        <p:nvSpPr>
          <p:cNvPr id="24" name="Title 23">
            <a:extLst>
              <a:ext uri="{FF2B5EF4-FFF2-40B4-BE49-F238E27FC236}">
                <a16:creationId xmlns:a16="http://schemas.microsoft.com/office/drawing/2014/main" id="{1E6499D2-742A-EA8A-08B8-F181E37218BD}"/>
              </a:ext>
            </a:extLst>
          </p:cNvPr>
          <p:cNvSpPr txBox="1">
            <a:spLocks noGrp="1"/>
          </p:cNvSpPr>
          <p:nvPr>
            <p:ph type="title" idx="4294967295"/>
          </p:nvPr>
        </p:nvSpPr>
        <p:spPr>
          <a:xfrm>
            <a:off x="645104" y="443342"/>
            <a:ext cx="506121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tab pos="5411788" algn="l"/>
              </a:tabLst>
              <a:defRPr/>
            </a:pPr>
            <a:r>
              <a:rPr kumimoji="0" lang="en-US" sz="3200" b="1" i="0" u="none" strike="noStrike" kern="1200" cap="none" spc="0" normalizeH="0" baseline="0" noProof="0" dirty="0">
                <a:ln>
                  <a:noFill/>
                </a:ln>
                <a:solidFill>
                  <a:schemeClr val="bg1"/>
                </a:solidFill>
                <a:effectLst/>
                <a:uLnTx/>
                <a:uFillTx/>
                <a:latin typeface="Poppins SemiBold" pitchFamily="2" charset="77"/>
                <a:ea typeface="+mn-ea"/>
                <a:cs typeface="Poppins SemiBold" pitchFamily="2" charset="77"/>
              </a:rPr>
              <a:t>Think Like a Bot</a:t>
            </a:r>
          </a:p>
        </p:txBody>
      </p:sp>
      <p:sp>
        <p:nvSpPr>
          <p:cNvPr id="13" name="TextBox 12">
            <a:extLst>
              <a:ext uri="{FF2B5EF4-FFF2-40B4-BE49-F238E27FC236}">
                <a16:creationId xmlns:a16="http://schemas.microsoft.com/office/drawing/2014/main" id="{FBD45162-1831-DD0E-134D-3C41F93FAA57}"/>
              </a:ext>
            </a:extLst>
          </p:cNvPr>
          <p:cNvSpPr txBox="1"/>
          <p:nvPr/>
        </p:nvSpPr>
        <p:spPr>
          <a:xfrm>
            <a:off x="724043" y="1182339"/>
            <a:ext cx="10583294" cy="584775"/>
          </a:xfrm>
          <a:prstGeom prst="rect">
            <a:avLst/>
          </a:prstGeom>
          <a:noFill/>
        </p:spPr>
        <p:txBody>
          <a:bodyPr wrap="square" rtlCol="0">
            <a:spAutoFit/>
          </a:bodyPr>
          <a:lstStyle/>
          <a:p>
            <a:r>
              <a:rPr lang="en-GB" sz="1600" dirty="0"/>
              <a:t>Round 2 is slightly harder, so give it your best shot! Remember, you must come up with answer – you cannot skip or leave it blank!</a:t>
            </a:r>
            <a:endParaRPr lang="en-US" sz="1600" b="1" dirty="0">
              <a:cs typeface="Calibri"/>
            </a:endParaRPr>
          </a:p>
        </p:txBody>
      </p:sp>
      <p:pic>
        <p:nvPicPr>
          <p:cNvPr id="19" name="Picture 18">
            <a:extLst>
              <a:ext uri="{FF2B5EF4-FFF2-40B4-BE49-F238E27FC236}">
                <a16:creationId xmlns:a16="http://schemas.microsoft.com/office/drawing/2014/main" id="{1D60F940-2406-0F2B-D3D5-A6755D9446C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2152" y="2005054"/>
            <a:ext cx="1428477" cy="402757"/>
          </a:xfrm>
          <a:prstGeom prst="rect">
            <a:avLst/>
          </a:prstGeom>
        </p:spPr>
      </p:pic>
      <p:cxnSp>
        <p:nvCxnSpPr>
          <p:cNvPr id="35" name="Straight Connector 34">
            <a:extLst>
              <a:ext uri="{FF2B5EF4-FFF2-40B4-BE49-F238E27FC236}">
                <a16:creationId xmlns:a16="http://schemas.microsoft.com/office/drawing/2014/main" id="{98F2BC73-9B46-C9A6-5782-46967980187B}"/>
              </a:ext>
              <a:ext uri="{C183D7F6-B498-43B3-948B-1728B52AA6E4}">
                <adec:decorative xmlns:adec="http://schemas.microsoft.com/office/drawing/2017/decorative" val="1"/>
              </a:ext>
            </a:extLst>
          </p:cNvPr>
          <p:cNvCxnSpPr>
            <a:cxnSpLocks/>
          </p:cNvCxnSpPr>
          <p:nvPr/>
        </p:nvCxnSpPr>
        <p:spPr>
          <a:xfrm>
            <a:off x="2060756" y="2221268"/>
            <a:ext cx="9246581" cy="0"/>
          </a:xfrm>
          <a:prstGeom prst="line">
            <a:avLst/>
          </a:prstGeom>
          <a:ln>
            <a:solidFill>
              <a:srgbClr val="2D3A4C"/>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570F4B1D-6008-7213-0550-A394AC71A0F7}"/>
              </a:ext>
            </a:extLst>
          </p:cNvPr>
          <p:cNvSpPr txBox="1"/>
          <p:nvPr/>
        </p:nvSpPr>
        <p:spPr>
          <a:xfrm>
            <a:off x="984883" y="2050484"/>
            <a:ext cx="1029674" cy="338554"/>
          </a:xfrm>
          <a:prstGeom prst="rect">
            <a:avLst/>
          </a:prstGeom>
          <a:noFill/>
        </p:spPr>
        <p:txBody>
          <a:bodyPr wrap="square" rtlCol="0">
            <a:spAutoFit/>
          </a:bodyPr>
          <a:lstStyle/>
          <a:p>
            <a:r>
              <a:rPr lang="en-US" sz="1600" b="1" dirty="0">
                <a:solidFill>
                  <a:schemeClr val="bg1"/>
                </a:solidFill>
              </a:rPr>
              <a:t>Round 2</a:t>
            </a:r>
          </a:p>
        </p:txBody>
      </p:sp>
      <p:pic>
        <p:nvPicPr>
          <p:cNvPr id="14" name="Shape">
            <a:extLst>
              <a:ext uri="{FF2B5EF4-FFF2-40B4-BE49-F238E27FC236}">
                <a16:creationId xmlns:a16="http://schemas.microsoft.com/office/drawing/2014/main" id="{8EBF49AE-B4BF-C99F-3743-5DB6981B3157}"/>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502917" y="2491938"/>
            <a:ext cx="2718457" cy="2014387"/>
          </a:xfrm>
          <a:prstGeom prst="rect">
            <a:avLst/>
          </a:prstGeom>
          <a:noFill/>
          <a:ln>
            <a:noFill/>
          </a:ln>
        </p:spPr>
      </p:pic>
      <p:sp>
        <p:nvSpPr>
          <p:cNvPr id="18" name="Text box">
            <a:extLst>
              <a:ext uri="{FF2B5EF4-FFF2-40B4-BE49-F238E27FC236}">
                <a16:creationId xmlns:a16="http://schemas.microsoft.com/office/drawing/2014/main" id="{A3E17031-8273-4A19-E423-F400F74FD7CF}"/>
              </a:ext>
            </a:extLst>
          </p:cNvPr>
          <p:cNvSpPr txBox="1"/>
          <p:nvPr/>
        </p:nvSpPr>
        <p:spPr>
          <a:xfrm>
            <a:off x="1612248" y="2533812"/>
            <a:ext cx="2533250" cy="1938952"/>
          </a:xfrm>
          <a:prstGeom prst="rect">
            <a:avLst/>
          </a:prstGeom>
          <a:noFill/>
          <a:ln>
            <a:noFill/>
          </a:ln>
        </p:spPr>
        <p:txBody>
          <a:bodyPr spcFirstLastPara="1" wrap="square" lIns="91425" tIns="45700" rIns="91425" bIns="45700" anchor="t" anchorCtr="0">
            <a:spAutoFit/>
          </a:bodyPr>
          <a:lstStyle/>
          <a:p>
            <a:pPr lvl="0" algn="ctr">
              <a:lnSpc>
                <a:spcPct val="150000"/>
              </a:lnSpc>
            </a:pPr>
            <a:r>
              <a:rPr lang="en-GB" sz="2000" b="1" dirty="0"/>
              <a:t>“The third moon of the planet </a:t>
            </a:r>
            <a:r>
              <a:rPr lang="en-GB" sz="2000" b="1" dirty="0" err="1"/>
              <a:t>Zelphar</a:t>
            </a:r>
            <a:r>
              <a:rPr lang="en-GB" sz="2000" b="1" dirty="0"/>
              <a:t> is called _______________.”</a:t>
            </a:r>
            <a:endParaRPr sz="2000" b="1" dirty="0">
              <a:solidFill>
                <a:srgbClr val="303A4C"/>
              </a:solidFill>
              <a:latin typeface="Calibri"/>
              <a:ea typeface="Calibri"/>
              <a:cs typeface="Calibri"/>
              <a:sym typeface="Calibri"/>
            </a:endParaRPr>
          </a:p>
        </p:txBody>
      </p:sp>
      <p:pic>
        <p:nvPicPr>
          <p:cNvPr id="30" name="Shape">
            <a:extLst>
              <a:ext uri="{FF2B5EF4-FFF2-40B4-BE49-F238E27FC236}">
                <a16:creationId xmlns:a16="http://schemas.microsoft.com/office/drawing/2014/main" id="{CE0645B0-9779-AF7D-656A-F53D426B807A}"/>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736771" y="2491938"/>
            <a:ext cx="2718457" cy="2014387"/>
          </a:xfrm>
          <a:prstGeom prst="rect">
            <a:avLst/>
          </a:prstGeom>
          <a:noFill/>
          <a:ln>
            <a:noFill/>
          </a:ln>
        </p:spPr>
      </p:pic>
      <p:sp>
        <p:nvSpPr>
          <p:cNvPr id="31" name="Text box">
            <a:extLst>
              <a:ext uri="{FF2B5EF4-FFF2-40B4-BE49-F238E27FC236}">
                <a16:creationId xmlns:a16="http://schemas.microsoft.com/office/drawing/2014/main" id="{FE82C413-14BE-0AD5-A9BD-AD2A94C61CA6}"/>
              </a:ext>
            </a:extLst>
          </p:cNvPr>
          <p:cNvSpPr txBox="1"/>
          <p:nvPr/>
        </p:nvSpPr>
        <p:spPr>
          <a:xfrm>
            <a:off x="4825077" y="2647720"/>
            <a:ext cx="2533250" cy="1631175"/>
          </a:xfrm>
          <a:prstGeom prst="rect">
            <a:avLst/>
          </a:prstGeom>
          <a:noFill/>
          <a:ln>
            <a:noFill/>
          </a:ln>
        </p:spPr>
        <p:txBody>
          <a:bodyPr spcFirstLastPara="1" wrap="square" lIns="91425" tIns="45700" rIns="91425" bIns="45700" anchor="t" anchorCtr="0">
            <a:spAutoFit/>
          </a:bodyPr>
          <a:lstStyle/>
          <a:p>
            <a:pPr algn="ctr"/>
            <a:r>
              <a:rPr lang="en-GB" sz="2000" b="1" dirty="0"/>
              <a:t>"The trading currency used on the space station Helix-9 is the _______________.”</a:t>
            </a:r>
          </a:p>
        </p:txBody>
      </p:sp>
      <p:pic>
        <p:nvPicPr>
          <p:cNvPr id="32" name="Shape">
            <a:extLst>
              <a:ext uri="{FF2B5EF4-FFF2-40B4-BE49-F238E27FC236}">
                <a16:creationId xmlns:a16="http://schemas.microsoft.com/office/drawing/2014/main" id="{B9DDE988-E5DF-1316-D0FC-88977A1F650A}"/>
              </a:ex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7937171" y="2636902"/>
            <a:ext cx="2718457" cy="2014387"/>
          </a:xfrm>
          <a:prstGeom prst="rect">
            <a:avLst/>
          </a:prstGeom>
          <a:noFill/>
          <a:ln>
            <a:noFill/>
          </a:ln>
        </p:spPr>
      </p:pic>
      <p:sp>
        <p:nvSpPr>
          <p:cNvPr id="33" name="Text box">
            <a:extLst>
              <a:ext uri="{FF2B5EF4-FFF2-40B4-BE49-F238E27FC236}">
                <a16:creationId xmlns:a16="http://schemas.microsoft.com/office/drawing/2014/main" id="{14C3CA03-27C3-553F-A243-317917E0A352}"/>
              </a:ext>
            </a:extLst>
          </p:cNvPr>
          <p:cNvSpPr txBox="1"/>
          <p:nvPr/>
        </p:nvSpPr>
        <p:spPr>
          <a:xfrm>
            <a:off x="8041305" y="2647719"/>
            <a:ext cx="2533250" cy="1631175"/>
          </a:xfrm>
          <a:prstGeom prst="rect">
            <a:avLst/>
          </a:prstGeom>
          <a:noFill/>
          <a:ln>
            <a:noFill/>
          </a:ln>
        </p:spPr>
        <p:txBody>
          <a:bodyPr spcFirstLastPara="1" wrap="square" lIns="91425" tIns="45700" rIns="91425" bIns="45700" anchor="t" anchorCtr="0">
            <a:spAutoFit/>
          </a:bodyPr>
          <a:lstStyle/>
          <a:p>
            <a:pPr algn="ctr"/>
            <a:r>
              <a:rPr lang="en-GB" sz="2000" b="1" dirty="0"/>
              <a:t>"The rare flower that grows only on Mount Veyra</a:t>
            </a:r>
            <a:br>
              <a:rPr lang="en-GB" sz="2000" b="1" dirty="0"/>
            </a:br>
            <a:r>
              <a:rPr lang="en-GB" sz="2000" b="1" dirty="0"/>
              <a:t>is called the _______________.”</a:t>
            </a:r>
          </a:p>
        </p:txBody>
      </p:sp>
      <p:sp>
        <p:nvSpPr>
          <p:cNvPr id="15" name="Rounded Rectangle 14">
            <a:extLst>
              <a:ext uri="{FF2B5EF4-FFF2-40B4-BE49-F238E27FC236}">
                <a16:creationId xmlns:a16="http://schemas.microsoft.com/office/drawing/2014/main" id="{A83C84D4-8C4C-EDF3-1BC5-0132E0EEAC90}"/>
              </a:ext>
              <a:ext uri="{C183D7F6-B498-43B3-948B-1728B52AA6E4}">
                <adec:decorative xmlns:adec="http://schemas.microsoft.com/office/drawing/2017/decorative" val="1"/>
              </a:ext>
            </a:extLst>
          </p:cNvPr>
          <p:cNvSpPr/>
          <p:nvPr/>
        </p:nvSpPr>
        <p:spPr>
          <a:xfrm>
            <a:off x="804353" y="5066922"/>
            <a:ext cx="10583294" cy="988080"/>
          </a:xfrm>
          <a:prstGeom prst="roundRect">
            <a:avLst>
              <a:gd name="adj" fmla="val 9570"/>
            </a:avLst>
          </a:prstGeom>
          <a:solidFill>
            <a:srgbClr val="6BA5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3ABCE77D-2C58-4967-3A54-24CDA682854C}"/>
              </a:ext>
            </a:extLst>
          </p:cNvPr>
          <p:cNvSpPr txBox="1"/>
          <p:nvPr/>
        </p:nvSpPr>
        <p:spPr>
          <a:xfrm>
            <a:off x="884241" y="5153739"/>
            <a:ext cx="10382829" cy="830997"/>
          </a:xfrm>
          <a:prstGeom prst="rect">
            <a:avLst/>
          </a:prstGeom>
          <a:noFill/>
        </p:spPr>
        <p:txBody>
          <a:bodyPr wrap="square" rtlCol="0">
            <a:spAutoFit/>
          </a:bodyPr>
          <a:lstStyle/>
          <a:p>
            <a:r>
              <a:rPr lang="en-GB" sz="1600" b="1" dirty="0">
                <a:solidFill>
                  <a:schemeClr val="bg1"/>
                </a:solidFill>
              </a:rPr>
              <a:t>Class debrief: </a:t>
            </a:r>
            <a:r>
              <a:rPr lang="en-GB" sz="1600" dirty="0">
                <a:solidFill>
                  <a:schemeClr val="bg1"/>
                </a:solidFill>
              </a:rPr>
              <a:t>You’ve just learned to think like a bot! Let’s compare your answers as a class. In Round 1, the answers came easily and almost everyone agreed, because the pattern was familiar. In Round 2, you had nothing real to go on, so you guessed, and your answer still came out sounding believable. </a:t>
            </a:r>
          </a:p>
        </p:txBody>
      </p:sp>
      <p:sp>
        <p:nvSpPr>
          <p:cNvPr id="17" name="Text box">
            <a:extLst>
              <a:ext uri="{FF2B5EF4-FFF2-40B4-BE49-F238E27FC236}">
                <a16:creationId xmlns:a16="http://schemas.microsoft.com/office/drawing/2014/main" id="{EFBEBC4B-2454-8159-DAD0-F4B730A0C7FA}"/>
              </a:ext>
            </a:extLst>
          </p:cNvPr>
          <p:cNvSpPr txBox="1"/>
          <p:nvPr/>
        </p:nvSpPr>
        <p:spPr>
          <a:xfrm>
            <a:off x="419658" y="6308431"/>
            <a:ext cx="6629840"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i="1" dirty="0">
                <a:solidFill>
                  <a:schemeClr val="lt1"/>
                </a:solidFill>
                <a:latin typeface="Calibri"/>
                <a:ea typeface="Calibri"/>
                <a:cs typeface="Calibri"/>
                <a:sym typeface="Calibri"/>
              </a:rPr>
              <a:t>*This exercise is optional and designed to enrich your learning experience. You may choose to skip it at this time.</a:t>
            </a:r>
            <a:endParaRPr sz="1050" i="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058694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C450"/>
        </a:solidFill>
        <a:effectLst/>
      </p:bgPr>
    </p:bg>
    <p:spTree>
      <p:nvGrpSpPr>
        <p:cNvPr id="1" name="">
          <a:extLst>
            <a:ext uri="{FF2B5EF4-FFF2-40B4-BE49-F238E27FC236}">
              <a16:creationId xmlns:a16="http://schemas.microsoft.com/office/drawing/2014/main" id="{B43088AA-652E-61BE-1B00-FCF334AD9DA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1D445C9-066A-C171-03DA-37470E691F8F}"/>
              </a:ext>
              <a:ext uri="{C183D7F6-B498-43B3-948B-1728B52AA6E4}">
                <adec:decorative xmlns:adec="http://schemas.microsoft.com/office/drawing/2017/decorative" val="1"/>
              </a:ext>
            </a:extLst>
          </p:cNvPr>
          <p:cNvPicPr>
            <a:picLocks noChangeAspect="1"/>
          </p:cNvPicPr>
          <p:nvPr/>
        </p:nvPicPr>
        <p:blipFill>
          <a:blip r:embed="rId2"/>
          <a:srcRect l="1" t="22181" r="30071"/>
          <a:stretch>
            <a:fillRect/>
          </a:stretch>
        </p:blipFill>
        <p:spPr>
          <a:xfrm>
            <a:off x="8561172" y="0"/>
            <a:ext cx="3630828" cy="793926"/>
          </a:xfrm>
          <a:prstGeom prst="rect">
            <a:avLst/>
          </a:prstGeom>
        </p:spPr>
      </p:pic>
      <p:sp>
        <p:nvSpPr>
          <p:cNvPr id="4" name="TextBox 3">
            <a:extLst>
              <a:ext uri="{FF2B5EF4-FFF2-40B4-BE49-F238E27FC236}">
                <a16:creationId xmlns:a16="http://schemas.microsoft.com/office/drawing/2014/main" id="{BEE11E31-8A68-D89A-A9ED-E77E07140E08}"/>
              </a:ext>
            </a:extLst>
          </p:cNvPr>
          <p:cNvSpPr txBox="1"/>
          <p:nvPr/>
        </p:nvSpPr>
        <p:spPr>
          <a:xfrm>
            <a:off x="9318651" y="212511"/>
            <a:ext cx="2207387" cy="461665"/>
          </a:xfrm>
          <a:prstGeom prst="rect">
            <a:avLst/>
          </a:prstGeom>
          <a:noFill/>
        </p:spPr>
        <p:txBody>
          <a:bodyPr wrap="square" rtlCol="0">
            <a:spAutoFit/>
          </a:bodyPr>
          <a:lstStyle/>
          <a:p>
            <a:pPr algn="r"/>
            <a:r>
              <a:rPr lang="en-US" sz="2400" b="1" dirty="0">
                <a:solidFill>
                  <a:srgbClr val="191919"/>
                </a:solidFill>
                <a:latin typeface="Avenir Next Condensed" panose="020B0506020202020204" pitchFamily="34" charset="0"/>
              </a:rPr>
              <a:t>REMEMBER </a:t>
            </a:r>
            <a:r>
              <a:rPr lang="en-US" sz="2400" i="1" dirty="0">
                <a:solidFill>
                  <a:srgbClr val="191919"/>
                </a:solidFill>
                <a:latin typeface="Avenir Next Condensed" panose="020B0506020202020204" pitchFamily="34" charset="0"/>
              </a:rPr>
              <a:t>THIS</a:t>
            </a:r>
          </a:p>
        </p:txBody>
      </p:sp>
      <p:sp>
        <p:nvSpPr>
          <p:cNvPr id="6" name="Title 5">
            <a:extLst>
              <a:ext uri="{FF2B5EF4-FFF2-40B4-BE49-F238E27FC236}">
                <a16:creationId xmlns:a16="http://schemas.microsoft.com/office/drawing/2014/main" id="{BB09AA2A-082E-4D9E-A1C3-3AC368E11C10}"/>
              </a:ext>
            </a:extLst>
          </p:cNvPr>
          <p:cNvSpPr txBox="1">
            <a:spLocks noGrp="1"/>
          </p:cNvSpPr>
          <p:nvPr>
            <p:ph type="title" idx="4294967295"/>
          </p:nvPr>
        </p:nvSpPr>
        <p:spPr>
          <a:xfrm>
            <a:off x="579057" y="1145629"/>
            <a:ext cx="9140296"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Poppins SemiBold" pitchFamily="2" charset="77"/>
                <a:ea typeface="+mn-ea"/>
                <a:cs typeface="Poppins SemiBold" pitchFamily="2" charset="77"/>
              </a:rPr>
              <a:t>Why does AI fabricate things? </a:t>
            </a:r>
          </a:p>
        </p:txBody>
      </p:sp>
      <p:sp>
        <p:nvSpPr>
          <p:cNvPr id="7" name="TextBox 6">
            <a:extLst>
              <a:ext uri="{FF2B5EF4-FFF2-40B4-BE49-F238E27FC236}">
                <a16:creationId xmlns:a16="http://schemas.microsoft.com/office/drawing/2014/main" id="{3A9E71B2-08A5-37F4-4057-497C7B6EFBD1}"/>
              </a:ext>
            </a:extLst>
          </p:cNvPr>
          <p:cNvSpPr txBox="1"/>
          <p:nvPr/>
        </p:nvSpPr>
        <p:spPr>
          <a:xfrm>
            <a:off x="579057" y="2009263"/>
            <a:ext cx="10817985" cy="3293209"/>
          </a:xfrm>
          <a:prstGeom prst="rect">
            <a:avLst/>
          </a:prstGeom>
          <a:noFill/>
        </p:spPr>
        <p:txBody>
          <a:bodyPr wrap="square" rtlCol="0">
            <a:spAutoFit/>
          </a:bodyPr>
          <a:lstStyle/>
          <a:p>
            <a:r>
              <a:rPr lang="en-GB" sz="1600" dirty="0"/>
              <a:t>An AI tool was never given a list of true facts to store. It learned by reading an enormous amount of text and practising one skill: </a:t>
            </a:r>
            <a:r>
              <a:rPr lang="en-GB" sz="1600" b="1" dirty="0"/>
              <a:t>predicting which words are likely to come next</a:t>
            </a:r>
            <a:r>
              <a:rPr lang="en-GB" sz="1600" dirty="0"/>
              <a:t>. Picture it less like a librarian looking up an answer in a book, and more like someone finishing your sentence based on everything they have ever read. After billions of repetitions, it becomes very good at producing language that sounds natural and informed.</a:t>
            </a:r>
          </a:p>
          <a:p>
            <a:endParaRPr lang="en-GB" sz="1600" dirty="0"/>
          </a:p>
          <a:p>
            <a:r>
              <a:rPr lang="en-GB" sz="1600" b="1" dirty="0"/>
              <a:t>A fabrication is information the tool presents as fact but has simply invented.</a:t>
            </a:r>
            <a:r>
              <a:rPr lang="en-GB" sz="1600" dirty="0"/>
              <a:t> This is different from lying, which means knowing the truth and choosing to hide it. The tool has no idea whether its answer is false. It is only generating its best prediction.</a:t>
            </a:r>
          </a:p>
          <a:p>
            <a:endParaRPr lang="en-GB" sz="1600" dirty="0"/>
          </a:p>
          <a:p>
            <a:r>
              <a:rPr lang="en-GB" sz="1600" dirty="0"/>
              <a:t>On topics well covered in its training, the tool's predictions are usually accurate.</a:t>
            </a:r>
            <a:r>
              <a:rPr lang="en-GB" sz="1600" b="1" dirty="0"/>
              <a:t> The risk comes when a topic is obscure or not well known.</a:t>
            </a:r>
            <a:r>
              <a:rPr lang="en-GB" sz="1600" dirty="0"/>
              <a:t> There is no reliable pattern to follow, so the tool fills the gap by inventing facts, names, dates, even sources, and presenting all of it as confidently as the truth. Some tools can look information up online rather than relying on training alone, but the writing is still based on prediction, so check anything that matters.</a:t>
            </a:r>
          </a:p>
        </p:txBody>
      </p:sp>
      <p:sp>
        <p:nvSpPr>
          <p:cNvPr id="17" name="Rounded Rectangle 16">
            <a:extLst>
              <a:ext uri="{FF2B5EF4-FFF2-40B4-BE49-F238E27FC236}">
                <a16:creationId xmlns:a16="http://schemas.microsoft.com/office/drawing/2014/main" id="{61D042B3-AB3F-6D70-E196-5D81A2495D86}"/>
              </a:ext>
              <a:ext uri="{C183D7F6-B498-43B3-948B-1728B52AA6E4}">
                <adec:decorative xmlns:adec="http://schemas.microsoft.com/office/drawing/2017/decorative" val="1"/>
              </a:ext>
            </a:extLst>
          </p:cNvPr>
          <p:cNvSpPr/>
          <p:nvPr/>
        </p:nvSpPr>
        <p:spPr>
          <a:xfrm>
            <a:off x="579057" y="5751392"/>
            <a:ext cx="10817985" cy="512464"/>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6EE37C2-81DE-DA1C-505A-071A91F99C51}"/>
              </a:ext>
            </a:extLst>
          </p:cNvPr>
          <p:cNvSpPr txBox="1"/>
          <p:nvPr/>
        </p:nvSpPr>
        <p:spPr>
          <a:xfrm>
            <a:off x="730460" y="5845585"/>
            <a:ext cx="10731079" cy="338554"/>
          </a:xfrm>
          <a:prstGeom prst="rect">
            <a:avLst/>
          </a:prstGeom>
          <a:noFill/>
        </p:spPr>
        <p:txBody>
          <a:bodyPr wrap="square" rtlCol="0">
            <a:spAutoFit/>
          </a:bodyPr>
          <a:lstStyle/>
          <a:p>
            <a:r>
              <a:rPr lang="en-GB" sz="1600" b="1" dirty="0"/>
              <a:t>When you’re using AI tools for an important task, be sure to fact-check and review AI’s outputs with a critical eye.</a:t>
            </a:r>
            <a:endParaRPr lang="en-GB" sz="1600" b="1" i="1" dirty="0">
              <a:solidFill>
                <a:srgbClr val="191919"/>
              </a:solidFill>
            </a:endParaRPr>
          </a:p>
        </p:txBody>
      </p:sp>
    </p:spTree>
    <p:extLst>
      <p:ext uri="{BB962C8B-B14F-4D97-AF65-F5344CB8AC3E}">
        <p14:creationId xmlns:p14="http://schemas.microsoft.com/office/powerpoint/2010/main" val="3053763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CAAA7"/>
        </a:solidFill>
        <a:effectLst/>
      </p:bgPr>
    </p:bg>
    <p:spTree>
      <p:nvGrpSpPr>
        <p:cNvPr id="1" name="">
          <a:extLst>
            <a:ext uri="{FF2B5EF4-FFF2-40B4-BE49-F238E27FC236}">
              <a16:creationId xmlns:a16="http://schemas.microsoft.com/office/drawing/2014/main" id="{AB1631BF-DE72-AE75-F808-C49273EA901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885B3DD-F0C7-2262-F197-3AEE244689C4}"/>
              </a:ext>
            </a:extLst>
          </p:cNvPr>
          <p:cNvSpPr txBox="1">
            <a:spLocks noGrp="1"/>
          </p:cNvSpPr>
          <p:nvPr>
            <p:ph type="title" idx="4294967295"/>
          </p:nvPr>
        </p:nvSpPr>
        <p:spPr>
          <a:xfrm>
            <a:off x="5935579" y="702416"/>
            <a:ext cx="5034306" cy="848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en-ID" sz="44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rPr>
              <a:t>Happy </a:t>
            </a:r>
            <a:r>
              <a:rPr kumimoji="0" lang="en-ID" sz="4400" b="0" i="1" u="none" strike="noStrike" kern="1200" cap="none" spc="0" normalizeH="0" baseline="0" noProof="0" dirty="0">
                <a:ln>
                  <a:noFill/>
                </a:ln>
                <a:solidFill>
                  <a:schemeClr val="bg1"/>
                </a:solidFill>
                <a:effectLst/>
                <a:uLnTx/>
                <a:uFillTx/>
                <a:latin typeface="Poppins Light" pitchFamily="2" charset="77"/>
                <a:ea typeface="+mn-ea"/>
                <a:cs typeface="Poppins Light" pitchFamily="2" charset="77"/>
              </a:rPr>
              <a:t>to</a:t>
            </a:r>
            <a:r>
              <a:rPr kumimoji="0" lang="en-ID" sz="44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rPr>
              <a:t> Help</a:t>
            </a:r>
          </a:p>
        </p:txBody>
      </p:sp>
      <p:sp>
        <p:nvSpPr>
          <p:cNvPr id="4" name="TextBox 3">
            <a:extLst>
              <a:ext uri="{FF2B5EF4-FFF2-40B4-BE49-F238E27FC236}">
                <a16:creationId xmlns:a16="http://schemas.microsoft.com/office/drawing/2014/main" id="{01956046-71AB-E2EB-1810-2A627587342E}"/>
              </a:ext>
            </a:extLst>
          </p:cNvPr>
          <p:cNvSpPr txBox="1"/>
          <p:nvPr/>
        </p:nvSpPr>
        <p:spPr>
          <a:xfrm>
            <a:off x="5935578" y="1871647"/>
            <a:ext cx="5603833" cy="4247317"/>
          </a:xfrm>
          <a:prstGeom prst="rect">
            <a:avLst/>
          </a:prstGeom>
          <a:noFill/>
        </p:spPr>
        <p:txBody>
          <a:bodyPr wrap="square" rtlCol="0">
            <a:spAutoFit/>
          </a:bodyPr>
          <a:lstStyle/>
          <a:p>
            <a:r>
              <a:rPr lang="en-GB" dirty="0">
                <a:solidFill>
                  <a:schemeClr val="bg1"/>
                </a:solidFill>
              </a:rPr>
              <a:t>Reading further through the logs, Alex realizes that made-up facts aren’t the only problem. </a:t>
            </a:r>
          </a:p>
          <a:p>
            <a:endParaRPr lang="en-GB" dirty="0">
              <a:solidFill>
                <a:schemeClr val="bg1"/>
              </a:solidFill>
            </a:endParaRPr>
          </a:p>
          <a:p>
            <a:r>
              <a:rPr lang="en-GB" dirty="0">
                <a:solidFill>
                  <a:schemeClr val="bg1"/>
                </a:solidFill>
              </a:rPr>
              <a:t>He notices players handing Nova personal details all the time: their real names, their ages, where they go to school, where they live.</a:t>
            </a:r>
          </a:p>
          <a:p>
            <a:endParaRPr lang="en-GB" dirty="0">
              <a:solidFill>
                <a:schemeClr val="bg1"/>
              </a:solidFill>
            </a:endParaRPr>
          </a:p>
          <a:p>
            <a:r>
              <a:rPr lang="en-GB" dirty="0">
                <a:solidFill>
                  <a:schemeClr val="bg1"/>
                </a:solidFill>
              </a:rPr>
              <a:t>They share it without a second thought, because Nova is the game's friendly, official helper. If it's asking, it must be fine.</a:t>
            </a:r>
          </a:p>
          <a:p>
            <a:endParaRPr lang="en-GB" dirty="0">
              <a:solidFill>
                <a:schemeClr val="bg1"/>
              </a:solidFill>
            </a:endParaRPr>
          </a:p>
          <a:p>
            <a:r>
              <a:rPr lang="en-GB" dirty="0">
                <a:solidFill>
                  <a:schemeClr val="bg1"/>
                </a:solidFill>
              </a:rPr>
              <a:t>But Alex never built anywhere safe for that information to go. Everything players tell Nova is simply sitting in the chat logs, and he has no idea who else might have access to it. </a:t>
            </a:r>
          </a:p>
        </p:txBody>
      </p:sp>
      <p:sp>
        <p:nvSpPr>
          <p:cNvPr id="3" name="Rounded Rectangle 2">
            <a:extLst>
              <a:ext uri="{FF2B5EF4-FFF2-40B4-BE49-F238E27FC236}">
                <a16:creationId xmlns:a16="http://schemas.microsoft.com/office/drawing/2014/main" id="{B39F71E7-55F4-7BD3-ABBD-D8FF44A3AE0D}"/>
              </a:ext>
              <a:ext uri="{C183D7F6-B498-43B3-948B-1728B52AA6E4}">
                <adec:decorative xmlns:adec="http://schemas.microsoft.com/office/drawing/2017/decorative" val="1"/>
              </a:ext>
            </a:extLst>
          </p:cNvPr>
          <p:cNvSpPr/>
          <p:nvPr/>
        </p:nvSpPr>
        <p:spPr>
          <a:xfrm>
            <a:off x="952199" y="499624"/>
            <a:ext cx="3463937" cy="1117086"/>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descr="Player Sam’s profile picture of a pixelated alien.">
            <a:extLst>
              <a:ext uri="{FF2B5EF4-FFF2-40B4-BE49-F238E27FC236}">
                <a16:creationId xmlns:a16="http://schemas.microsoft.com/office/drawing/2014/main" id="{5DBD43F9-A8A0-80C8-3B1D-302E73AD4AFB}"/>
              </a:ext>
            </a:extLst>
          </p:cNvPr>
          <p:cNvPicPr>
            <a:picLocks noChangeAspect="1"/>
          </p:cNvPicPr>
          <p:nvPr/>
        </p:nvPicPr>
        <p:blipFill>
          <a:blip r:embed="rId2"/>
          <a:stretch>
            <a:fillRect/>
          </a:stretch>
        </p:blipFill>
        <p:spPr>
          <a:xfrm>
            <a:off x="448019" y="520946"/>
            <a:ext cx="1152006" cy="1068041"/>
          </a:xfrm>
          <a:prstGeom prst="rect">
            <a:avLst/>
          </a:prstGeom>
        </p:spPr>
      </p:pic>
      <p:sp>
        <p:nvSpPr>
          <p:cNvPr id="6" name="TextBox 5">
            <a:extLst>
              <a:ext uri="{FF2B5EF4-FFF2-40B4-BE49-F238E27FC236}">
                <a16:creationId xmlns:a16="http://schemas.microsoft.com/office/drawing/2014/main" id="{E4E123F6-274A-B534-5E87-DAD9EAF74053}"/>
              </a:ext>
            </a:extLst>
          </p:cNvPr>
          <p:cNvSpPr txBox="1"/>
          <p:nvPr/>
        </p:nvSpPr>
        <p:spPr>
          <a:xfrm>
            <a:off x="1600025" y="650363"/>
            <a:ext cx="2525166" cy="815608"/>
          </a:xfrm>
          <a:prstGeom prst="rect">
            <a:avLst/>
          </a:prstGeom>
          <a:noFill/>
        </p:spPr>
        <p:txBody>
          <a:bodyPr wrap="square" rtlCol="0">
            <a:spAutoFit/>
          </a:bodyPr>
          <a:lstStyle/>
          <a:p>
            <a:pPr>
              <a:spcAft>
                <a:spcPts val="600"/>
              </a:spcAft>
            </a:pPr>
            <a:r>
              <a:rPr lang="en-US" sz="1400" b="1" dirty="0" err="1">
                <a:solidFill>
                  <a:schemeClr val="bg1"/>
                </a:solidFill>
                <a:latin typeface="Arial Nova" panose="020B0504020202020204" pitchFamily="34" charset="0"/>
              </a:rPr>
              <a:t>player_sam</a:t>
            </a:r>
            <a:endParaRPr lang="en-US" sz="140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en-GB" sz="1400" dirty="0">
                <a:solidFill>
                  <a:srgbClr val="D9D9D9"/>
                </a:solidFill>
              </a:rPr>
              <a:t>hey Nova!! how do I sign up for the weekend tournament? </a:t>
            </a:r>
            <a:r>
              <a:rPr lang="en-GB" sz="1400" dirty="0">
                <a:solidFill>
                  <a:schemeClr val="bg1"/>
                </a:solidFill>
              </a:rPr>
              <a:t>🎮</a:t>
            </a:r>
          </a:p>
        </p:txBody>
      </p:sp>
      <p:sp>
        <p:nvSpPr>
          <p:cNvPr id="7" name="Rounded Rectangle 6">
            <a:extLst>
              <a:ext uri="{FF2B5EF4-FFF2-40B4-BE49-F238E27FC236}">
                <a16:creationId xmlns:a16="http://schemas.microsoft.com/office/drawing/2014/main" id="{37357753-677E-370A-5F6E-EA93B9C67150}"/>
              </a:ext>
              <a:ext uri="{C183D7F6-B498-43B3-948B-1728B52AA6E4}">
                <adec:decorative xmlns:adec="http://schemas.microsoft.com/office/drawing/2017/decorative" val="1"/>
              </a:ext>
            </a:extLst>
          </p:cNvPr>
          <p:cNvSpPr/>
          <p:nvPr/>
        </p:nvSpPr>
        <p:spPr>
          <a:xfrm>
            <a:off x="1763304" y="1791648"/>
            <a:ext cx="3619187" cy="1346702"/>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descr="Nova the AI Helper">
            <a:extLst>
              <a:ext uri="{FF2B5EF4-FFF2-40B4-BE49-F238E27FC236}">
                <a16:creationId xmlns:a16="http://schemas.microsoft.com/office/drawing/2014/main" id="{7155A171-A30B-94E8-49A0-EC65B881D8D7}"/>
              </a:ext>
            </a:extLst>
          </p:cNvPr>
          <p:cNvPicPr>
            <a:picLocks noChangeAspect="1"/>
          </p:cNvPicPr>
          <p:nvPr/>
        </p:nvPicPr>
        <p:blipFill>
          <a:blip r:embed="rId3"/>
          <a:stretch>
            <a:fillRect/>
          </a:stretch>
        </p:blipFill>
        <p:spPr>
          <a:xfrm flipH="1">
            <a:off x="1101562" y="1943881"/>
            <a:ext cx="996925" cy="981622"/>
          </a:xfrm>
          <a:prstGeom prst="rect">
            <a:avLst/>
          </a:prstGeom>
        </p:spPr>
      </p:pic>
      <p:sp>
        <p:nvSpPr>
          <p:cNvPr id="8" name="TextBox 7">
            <a:extLst>
              <a:ext uri="{FF2B5EF4-FFF2-40B4-BE49-F238E27FC236}">
                <a16:creationId xmlns:a16="http://schemas.microsoft.com/office/drawing/2014/main" id="{8C0F9086-5761-3259-1083-A370C64AA2F5}"/>
              </a:ext>
            </a:extLst>
          </p:cNvPr>
          <p:cNvSpPr txBox="1"/>
          <p:nvPr/>
        </p:nvSpPr>
        <p:spPr>
          <a:xfrm>
            <a:off x="2098487" y="1943881"/>
            <a:ext cx="3128754" cy="1031051"/>
          </a:xfrm>
          <a:prstGeom prst="rect">
            <a:avLst/>
          </a:prstGeom>
          <a:noFill/>
        </p:spPr>
        <p:txBody>
          <a:bodyPr wrap="square" rtlCol="0">
            <a:spAutoFit/>
          </a:bodyPr>
          <a:lstStyle/>
          <a:p>
            <a:pPr>
              <a:spcAft>
                <a:spcPts val="600"/>
              </a:spcAft>
            </a:pPr>
            <a:r>
              <a:rPr lang="en-GB" sz="1400" b="1" dirty="0">
                <a:solidFill>
                  <a:schemeClr val="bg1"/>
                </a:solidFill>
                <a:latin typeface="Arial Nova" panose="020B0504020202020204" pitchFamily="34" charset="0"/>
              </a:rPr>
              <a:t>Nova ✦ AI Helper</a:t>
            </a:r>
            <a:endParaRPr lang="en-US" sz="140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en-GB" sz="1400" dirty="0">
                <a:solidFill>
                  <a:srgbClr val="D9D9D9"/>
                </a:solidFill>
              </a:rPr>
              <a:t>Happy to add you, Sam! Just pop your full name, age, school, and email address here and I'll sort it out 💫</a:t>
            </a:r>
          </a:p>
        </p:txBody>
      </p:sp>
      <p:sp>
        <p:nvSpPr>
          <p:cNvPr id="9" name="Rounded Rectangle 8">
            <a:extLst>
              <a:ext uri="{FF2B5EF4-FFF2-40B4-BE49-F238E27FC236}">
                <a16:creationId xmlns:a16="http://schemas.microsoft.com/office/drawing/2014/main" id="{13BEF401-9236-A3D7-C62B-09B04D0F2B56}"/>
              </a:ext>
              <a:ext uri="{C183D7F6-B498-43B3-948B-1728B52AA6E4}">
                <adec:decorative xmlns:adec="http://schemas.microsoft.com/office/drawing/2017/decorative" val="1"/>
              </a:ext>
            </a:extLst>
          </p:cNvPr>
          <p:cNvSpPr/>
          <p:nvPr/>
        </p:nvSpPr>
        <p:spPr>
          <a:xfrm>
            <a:off x="838201" y="3429000"/>
            <a:ext cx="3577936" cy="1346702"/>
          </a:xfrm>
          <a:prstGeom prst="roundRect">
            <a:avLst>
              <a:gd name="adj" fmla="val 6790"/>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Player Sam’s profile picture of a pixelated alien.">
            <a:extLst>
              <a:ext uri="{FF2B5EF4-FFF2-40B4-BE49-F238E27FC236}">
                <a16:creationId xmlns:a16="http://schemas.microsoft.com/office/drawing/2014/main" id="{53257A81-528E-AE60-F10C-046A8B8AEC0D}"/>
              </a:ext>
            </a:extLst>
          </p:cNvPr>
          <p:cNvPicPr>
            <a:picLocks noChangeAspect="1"/>
          </p:cNvPicPr>
          <p:nvPr/>
        </p:nvPicPr>
        <p:blipFill>
          <a:blip r:embed="rId2"/>
          <a:stretch>
            <a:fillRect/>
          </a:stretch>
        </p:blipFill>
        <p:spPr>
          <a:xfrm>
            <a:off x="448019" y="3548626"/>
            <a:ext cx="1152006" cy="1068041"/>
          </a:xfrm>
          <a:prstGeom prst="rect">
            <a:avLst/>
          </a:prstGeom>
        </p:spPr>
      </p:pic>
      <p:sp>
        <p:nvSpPr>
          <p:cNvPr id="11" name="TextBox 10">
            <a:extLst>
              <a:ext uri="{FF2B5EF4-FFF2-40B4-BE49-F238E27FC236}">
                <a16:creationId xmlns:a16="http://schemas.microsoft.com/office/drawing/2014/main" id="{DF1CF7C0-2D3A-17BB-BD50-320AB5895BD0}"/>
              </a:ext>
            </a:extLst>
          </p:cNvPr>
          <p:cNvSpPr txBox="1"/>
          <p:nvPr/>
        </p:nvSpPr>
        <p:spPr>
          <a:xfrm>
            <a:off x="1600024" y="3533475"/>
            <a:ext cx="2275784" cy="815608"/>
          </a:xfrm>
          <a:prstGeom prst="rect">
            <a:avLst/>
          </a:prstGeom>
          <a:noFill/>
        </p:spPr>
        <p:txBody>
          <a:bodyPr wrap="square" rtlCol="0">
            <a:spAutoFit/>
          </a:bodyPr>
          <a:lstStyle/>
          <a:p>
            <a:pPr>
              <a:spcAft>
                <a:spcPts val="600"/>
              </a:spcAft>
            </a:pPr>
            <a:r>
              <a:rPr lang="en-US" sz="1400" b="1" dirty="0" err="1">
                <a:solidFill>
                  <a:schemeClr val="bg1"/>
                </a:solidFill>
                <a:latin typeface="Arial Nova" panose="020B0504020202020204" pitchFamily="34" charset="0"/>
              </a:rPr>
              <a:t>player_sam</a:t>
            </a:r>
            <a:endParaRPr lang="en-US" sz="140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en-GB" sz="1400" dirty="0">
                <a:solidFill>
                  <a:srgbClr val="D9D9D9"/>
                </a:solidFill>
              </a:rPr>
              <a:t>awesome, thanks!! Here’s a photo of my school ID</a:t>
            </a:r>
          </a:p>
        </p:txBody>
      </p:sp>
      <p:grpSp>
        <p:nvGrpSpPr>
          <p:cNvPr id="12" name="Group 11" descr="A student id card">
            <a:extLst>
              <a:ext uri="{FF2B5EF4-FFF2-40B4-BE49-F238E27FC236}">
                <a16:creationId xmlns:a16="http://schemas.microsoft.com/office/drawing/2014/main" id="{29524650-8A72-D3F5-1D58-87D18B40F070}"/>
              </a:ext>
            </a:extLst>
          </p:cNvPr>
          <p:cNvGrpSpPr/>
          <p:nvPr/>
        </p:nvGrpSpPr>
        <p:grpSpPr>
          <a:xfrm>
            <a:off x="1555891" y="4308601"/>
            <a:ext cx="3503789" cy="2219268"/>
            <a:chOff x="1555891" y="4308601"/>
            <a:chExt cx="3503789" cy="2219268"/>
          </a:xfrm>
        </p:grpSpPr>
        <p:pic>
          <p:nvPicPr>
            <p:cNvPr id="13" name="Picture 12">
              <a:extLst>
                <a:ext uri="{FF2B5EF4-FFF2-40B4-BE49-F238E27FC236}">
                  <a16:creationId xmlns:a16="http://schemas.microsoft.com/office/drawing/2014/main" id="{D99DDF26-BFF4-ECAA-1380-937B6F11F4DE}"/>
                </a:ext>
              </a:extLst>
            </p:cNvPr>
            <p:cNvPicPr>
              <a:picLocks noChangeAspect="1"/>
            </p:cNvPicPr>
            <p:nvPr/>
          </p:nvPicPr>
          <p:blipFill>
            <a:blip r:embed="rId4"/>
            <a:stretch>
              <a:fillRect/>
            </a:stretch>
          </p:blipFill>
          <p:spPr>
            <a:xfrm>
              <a:off x="1555891" y="4308601"/>
              <a:ext cx="3503789" cy="2219268"/>
            </a:xfrm>
            <a:prstGeom prst="rect">
              <a:avLst/>
            </a:prstGeom>
          </p:spPr>
        </p:pic>
        <p:sp>
          <p:nvSpPr>
            <p:cNvPr id="14" name="TextBox 13">
              <a:extLst>
                <a:ext uri="{FF2B5EF4-FFF2-40B4-BE49-F238E27FC236}">
                  <a16:creationId xmlns:a16="http://schemas.microsoft.com/office/drawing/2014/main" id="{AB2E84BD-E0BD-5ED9-3E4C-2950FDA3E7A3}"/>
                </a:ext>
              </a:extLst>
            </p:cNvPr>
            <p:cNvSpPr txBox="1"/>
            <p:nvPr/>
          </p:nvSpPr>
          <p:spPr>
            <a:xfrm>
              <a:off x="1703776" y="4461307"/>
              <a:ext cx="1623076" cy="261610"/>
            </a:xfrm>
            <a:prstGeom prst="rect">
              <a:avLst/>
            </a:prstGeom>
            <a:noFill/>
          </p:spPr>
          <p:txBody>
            <a:bodyPr wrap="square" rtlCol="0">
              <a:spAutoFit/>
            </a:bodyPr>
            <a:lstStyle/>
            <a:p>
              <a:r>
                <a:rPr lang="en-US" sz="1100" dirty="0">
                  <a:solidFill>
                    <a:schemeClr val="bg1"/>
                  </a:solidFill>
                </a:rPr>
                <a:t>Northern High School</a:t>
              </a:r>
            </a:p>
          </p:txBody>
        </p:sp>
        <p:sp>
          <p:nvSpPr>
            <p:cNvPr id="15" name="TextBox 14">
              <a:extLst>
                <a:ext uri="{FF2B5EF4-FFF2-40B4-BE49-F238E27FC236}">
                  <a16:creationId xmlns:a16="http://schemas.microsoft.com/office/drawing/2014/main" id="{55D4968E-E067-EF0A-1479-D3122BEF967B}"/>
                </a:ext>
              </a:extLst>
            </p:cNvPr>
            <p:cNvSpPr txBox="1"/>
            <p:nvPr/>
          </p:nvSpPr>
          <p:spPr>
            <a:xfrm>
              <a:off x="4044542" y="4461307"/>
              <a:ext cx="848091" cy="276999"/>
            </a:xfrm>
            <a:prstGeom prst="rect">
              <a:avLst/>
            </a:prstGeom>
            <a:noFill/>
          </p:spPr>
          <p:txBody>
            <a:bodyPr wrap="square" rtlCol="0">
              <a:spAutoFit/>
            </a:bodyPr>
            <a:lstStyle/>
            <a:p>
              <a:pPr algn="r"/>
              <a:r>
                <a:rPr lang="en-US" sz="1200" b="1" dirty="0">
                  <a:solidFill>
                    <a:schemeClr val="bg1"/>
                  </a:solidFill>
                </a:rPr>
                <a:t>STUDENT</a:t>
              </a:r>
            </a:p>
          </p:txBody>
        </p:sp>
        <p:sp>
          <p:nvSpPr>
            <p:cNvPr id="16" name="TextBox 15">
              <a:extLst>
                <a:ext uri="{FF2B5EF4-FFF2-40B4-BE49-F238E27FC236}">
                  <a16:creationId xmlns:a16="http://schemas.microsoft.com/office/drawing/2014/main" id="{A2BBD3EA-8BAC-6176-098B-1B9CB28BE77A}"/>
                </a:ext>
              </a:extLst>
            </p:cNvPr>
            <p:cNvSpPr txBox="1"/>
            <p:nvPr/>
          </p:nvSpPr>
          <p:spPr>
            <a:xfrm>
              <a:off x="2940059" y="4972584"/>
              <a:ext cx="1623076" cy="307777"/>
            </a:xfrm>
            <a:prstGeom prst="rect">
              <a:avLst/>
            </a:prstGeom>
            <a:noFill/>
          </p:spPr>
          <p:txBody>
            <a:bodyPr wrap="square" rtlCol="0">
              <a:spAutoFit/>
            </a:bodyPr>
            <a:lstStyle/>
            <a:p>
              <a:r>
                <a:rPr lang="en-US" sz="1400" b="1" dirty="0"/>
                <a:t>Samuel Lee</a:t>
              </a:r>
            </a:p>
          </p:txBody>
        </p:sp>
        <p:sp>
          <p:nvSpPr>
            <p:cNvPr id="17" name="TextBox 16">
              <a:extLst>
                <a:ext uri="{FF2B5EF4-FFF2-40B4-BE49-F238E27FC236}">
                  <a16:creationId xmlns:a16="http://schemas.microsoft.com/office/drawing/2014/main" id="{1597DD3D-18C0-6A16-E3B6-51FC80997790}"/>
                </a:ext>
              </a:extLst>
            </p:cNvPr>
            <p:cNvSpPr txBox="1"/>
            <p:nvPr/>
          </p:nvSpPr>
          <p:spPr>
            <a:xfrm>
              <a:off x="2940059" y="5280361"/>
              <a:ext cx="1868988" cy="415498"/>
            </a:xfrm>
            <a:prstGeom prst="rect">
              <a:avLst/>
            </a:prstGeom>
            <a:noFill/>
          </p:spPr>
          <p:txBody>
            <a:bodyPr wrap="square" rtlCol="0">
              <a:spAutoFit/>
            </a:bodyPr>
            <a:lstStyle/>
            <a:p>
              <a:r>
                <a:rPr lang="en-US" sz="1050" i="1" dirty="0"/>
                <a:t>Email:</a:t>
              </a:r>
            </a:p>
            <a:p>
              <a:r>
                <a:rPr lang="en-US" sz="1050" b="1" dirty="0" err="1"/>
                <a:t>Samuel.lee@northern.edu</a:t>
              </a:r>
              <a:endParaRPr lang="en-US" sz="1050" b="1" dirty="0"/>
            </a:p>
          </p:txBody>
        </p:sp>
        <p:sp>
          <p:nvSpPr>
            <p:cNvPr id="18" name="TextBox 17">
              <a:extLst>
                <a:ext uri="{FF2B5EF4-FFF2-40B4-BE49-F238E27FC236}">
                  <a16:creationId xmlns:a16="http://schemas.microsoft.com/office/drawing/2014/main" id="{D32F21EE-D10F-5433-A1F3-9CDB83ED1B8C}"/>
                </a:ext>
              </a:extLst>
            </p:cNvPr>
            <p:cNvSpPr txBox="1"/>
            <p:nvPr/>
          </p:nvSpPr>
          <p:spPr>
            <a:xfrm>
              <a:off x="2940059" y="5711248"/>
              <a:ext cx="1765712" cy="415498"/>
            </a:xfrm>
            <a:prstGeom prst="rect">
              <a:avLst/>
            </a:prstGeom>
            <a:noFill/>
          </p:spPr>
          <p:txBody>
            <a:bodyPr wrap="square" rtlCol="0">
              <a:spAutoFit/>
            </a:bodyPr>
            <a:lstStyle/>
            <a:p>
              <a:r>
                <a:rPr lang="en-US" sz="1050" i="1" dirty="0"/>
                <a:t>Date of Birth:</a:t>
              </a:r>
            </a:p>
            <a:p>
              <a:r>
                <a:rPr lang="en-US" sz="1050" b="1" dirty="0"/>
                <a:t>21 February 2023</a:t>
              </a:r>
            </a:p>
          </p:txBody>
        </p:sp>
        <p:sp>
          <p:nvSpPr>
            <p:cNvPr id="19" name="TextBox 18">
              <a:extLst>
                <a:ext uri="{FF2B5EF4-FFF2-40B4-BE49-F238E27FC236}">
                  <a16:creationId xmlns:a16="http://schemas.microsoft.com/office/drawing/2014/main" id="{41D0BE8E-8E55-613A-38CA-4F4C22B5FB0D}"/>
                </a:ext>
              </a:extLst>
            </p:cNvPr>
            <p:cNvSpPr txBox="1"/>
            <p:nvPr/>
          </p:nvSpPr>
          <p:spPr>
            <a:xfrm>
              <a:off x="4125191" y="6089350"/>
              <a:ext cx="841680" cy="253916"/>
            </a:xfrm>
            <a:prstGeom prst="rect">
              <a:avLst/>
            </a:prstGeom>
            <a:noFill/>
          </p:spPr>
          <p:txBody>
            <a:bodyPr wrap="square" rtlCol="0">
              <a:spAutoFit/>
            </a:bodyPr>
            <a:lstStyle/>
            <a:p>
              <a:r>
                <a:rPr lang="en-GB" sz="1050" dirty="0"/>
                <a:t>No: 20489</a:t>
              </a:r>
              <a:endParaRPr lang="en-US" sz="1050" b="1" dirty="0"/>
            </a:p>
          </p:txBody>
        </p:sp>
      </p:grpSp>
    </p:spTree>
    <p:extLst>
      <p:ext uri="{BB962C8B-B14F-4D97-AF65-F5344CB8AC3E}">
        <p14:creationId xmlns:p14="http://schemas.microsoft.com/office/powerpoint/2010/main" val="19681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C450"/>
        </a:solidFill>
        <a:effectLst/>
      </p:bgPr>
    </p:bg>
    <p:spTree>
      <p:nvGrpSpPr>
        <p:cNvPr id="1" name="">
          <a:extLst>
            <a:ext uri="{FF2B5EF4-FFF2-40B4-BE49-F238E27FC236}">
              <a16:creationId xmlns:a16="http://schemas.microsoft.com/office/drawing/2014/main" id="{36CBFA7D-26AC-BFAD-426D-7367903EC17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C6D6C41-BFAA-369F-4AEB-F1D5FFFAE84B}"/>
              </a:ext>
              <a:ext uri="{C183D7F6-B498-43B3-948B-1728B52AA6E4}">
                <adec:decorative xmlns:adec="http://schemas.microsoft.com/office/drawing/2017/decorative" val="1"/>
              </a:ext>
            </a:extLst>
          </p:cNvPr>
          <p:cNvPicPr>
            <a:picLocks noChangeAspect="1"/>
          </p:cNvPicPr>
          <p:nvPr/>
        </p:nvPicPr>
        <p:blipFill>
          <a:blip r:embed="rId2"/>
          <a:srcRect l="1" t="22181" r="30071"/>
          <a:stretch>
            <a:fillRect/>
          </a:stretch>
        </p:blipFill>
        <p:spPr>
          <a:xfrm>
            <a:off x="8561172" y="0"/>
            <a:ext cx="3630828" cy="793926"/>
          </a:xfrm>
          <a:prstGeom prst="rect">
            <a:avLst/>
          </a:prstGeom>
        </p:spPr>
      </p:pic>
      <p:sp>
        <p:nvSpPr>
          <p:cNvPr id="4" name="TextBox 3">
            <a:extLst>
              <a:ext uri="{FF2B5EF4-FFF2-40B4-BE49-F238E27FC236}">
                <a16:creationId xmlns:a16="http://schemas.microsoft.com/office/drawing/2014/main" id="{5D10BE46-8E24-6FC9-3649-D00929AA5F9F}"/>
              </a:ext>
            </a:extLst>
          </p:cNvPr>
          <p:cNvSpPr txBox="1"/>
          <p:nvPr/>
        </p:nvSpPr>
        <p:spPr>
          <a:xfrm>
            <a:off x="9318651" y="212511"/>
            <a:ext cx="2207387" cy="461665"/>
          </a:xfrm>
          <a:prstGeom prst="rect">
            <a:avLst/>
          </a:prstGeom>
          <a:noFill/>
        </p:spPr>
        <p:txBody>
          <a:bodyPr wrap="square" rtlCol="0">
            <a:spAutoFit/>
          </a:bodyPr>
          <a:lstStyle/>
          <a:p>
            <a:pPr algn="r"/>
            <a:r>
              <a:rPr lang="en-US" sz="2400" b="1" dirty="0">
                <a:solidFill>
                  <a:srgbClr val="191919"/>
                </a:solidFill>
                <a:latin typeface="Avenir Next Condensed" panose="020B0506020202020204" pitchFamily="34" charset="0"/>
              </a:rPr>
              <a:t>REMEMBER </a:t>
            </a:r>
            <a:r>
              <a:rPr lang="en-US" sz="2400" i="1" dirty="0">
                <a:solidFill>
                  <a:srgbClr val="191919"/>
                </a:solidFill>
                <a:latin typeface="Avenir Next Condensed" panose="020B0506020202020204" pitchFamily="34" charset="0"/>
              </a:rPr>
              <a:t>THIS</a:t>
            </a:r>
          </a:p>
        </p:txBody>
      </p:sp>
      <p:sp>
        <p:nvSpPr>
          <p:cNvPr id="6" name="Title 5">
            <a:extLst>
              <a:ext uri="{FF2B5EF4-FFF2-40B4-BE49-F238E27FC236}">
                <a16:creationId xmlns:a16="http://schemas.microsoft.com/office/drawing/2014/main" id="{46D4BD89-5368-257F-A292-CD7C5456B58F}"/>
              </a:ext>
            </a:extLst>
          </p:cNvPr>
          <p:cNvSpPr txBox="1">
            <a:spLocks noGrp="1"/>
          </p:cNvSpPr>
          <p:nvPr>
            <p:ph type="title" idx="4294967295"/>
          </p:nvPr>
        </p:nvSpPr>
        <p:spPr>
          <a:xfrm>
            <a:off x="579056" y="1062696"/>
            <a:ext cx="10278147"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Poppins SemiBold" pitchFamily="2" charset="77"/>
                <a:ea typeface="+mn-ea"/>
                <a:cs typeface="Poppins SemiBold" pitchFamily="2" charset="77"/>
              </a:rPr>
              <a:t>Protect Your Personal Information</a:t>
            </a:r>
          </a:p>
        </p:txBody>
      </p:sp>
      <p:sp>
        <p:nvSpPr>
          <p:cNvPr id="7" name="TextBox 6">
            <a:extLst>
              <a:ext uri="{FF2B5EF4-FFF2-40B4-BE49-F238E27FC236}">
                <a16:creationId xmlns:a16="http://schemas.microsoft.com/office/drawing/2014/main" id="{53AFA885-E5DF-A6FC-4002-8A494BC234FD}"/>
              </a:ext>
            </a:extLst>
          </p:cNvPr>
          <p:cNvSpPr txBox="1"/>
          <p:nvPr/>
        </p:nvSpPr>
        <p:spPr>
          <a:xfrm>
            <a:off x="579056" y="2013349"/>
            <a:ext cx="7665057" cy="3293209"/>
          </a:xfrm>
          <a:prstGeom prst="rect">
            <a:avLst/>
          </a:prstGeom>
          <a:noFill/>
        </p:spPr>
        <p:txBody>
          <a:bodyPr wrap="square" rtlCol="0">
            <a:spAutoFit/>
          </a:bodyPr>
          <a:lstStyle/>
          <a:p>
            <a:r>
              <a:rPr lang="en-GB" sz="1600" dirty="0"/>
              <a:t>Chatting with an AI bot </a:t>
            </a:r>
            <a:r>
              <a:rPr lang="en-GB" sz="1600" i="1" dirty="0"/>
              <a:t>feels</a:t>
            </a:r>
            <a:r>
              <a:rPr lang="en-GB" sz="1600" dirty="0"/>
              <a:t> private. It is just you and the screen, like texting one person, with no one else in the room. </a:t>
            </a:r>
          </a:p>
          <a:p>
            <a:endParaRPr lang="en-GB" sz="1600" dirty="0"/>
          </a:p>
          <a:p>
            <a:r>
              <a:rPr lang="en-GB" sz="1600" b="1" dirty="0"/>
              <a:t>But a chat with an AI bot is not as private as it seems. </a:t>
            </a:r>
            <a:r>
              <a:rPr lang="en-GB" sz="1600" dirty="0"/>
              <a:t>Different tools handle your information differently. Some store your chats, some let staff review them, some use them to improve the tool, and any service can be exposed in a leak. You can find out how a tool treats your information by reading its privacy policy before you start using it. As a general rule, </a:t>
            </a:r>
            <a:r>
              <a:rPr lang="en-GB" sz="1600" b="1" dirty="0"/>
              <a:t>treat the conversation as if it is not private</a:t>
            </a:r>
            <a:r>
              <a:rPr lang="en-GB" sz="1600" dirty="0"/>
              <a:t>, because once your words are out, you cannot take them back.</a:t>
            </a:r>
          </a:p>
          <a:p>
            <a:endParaRPr lang="en-GB" sz="1600" dirty="0"/>
          </a:p>
          <a:p>
            <a:r>
              <a:rPr lang="en-GB" sz="1600" dirty="0"/>
              <a:t>This matters most with personal information: anything that could identify or locate you, like your name, age, email address, a photo of your face, or a password. In the wrong hands, these are exactly what someone needs to find you or pretend to be you.</a:t>
            </a:r>
          </a:p>
        </p:txBody>
      </p:sp>
      <p:sp>
        <p:nvSpPr>
          <p:cNvPr id="17" name="Rounded Rectangle 16">
            <a:extLst>
              <a:ext uri="{FF2B5EF4-FFF2-40B4-BE49-F238E27FC236}">
                <a16:creationId xmlns:a16="http://schemas.microsoft.com/office/drawing/2014/main" id="{FC71BFA7-5B8F-EA09-7CCA-F94795F82E06}"/>
              </a:ext>
              <a:ext uri="{C183D7F6-B498-43B3-948B-1728B52AA6E4}">
                <adec:decorative xmlns:adec="http://schemas.microsoft.com/office/drawing/2017/decorative" val="1"/>
              </a:ext>
            </a:extLst>
          </p:cNvPr>
          <p:cNvSpPr/>
          <p:nvPr/>
        </p:nvSpPr>
        <p:spPr>
          <a:xfrm>
            <a:off x="579057" y="5614092"/>
            <a:ext cx="10817985" cy="797985"/>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5DD168F-C62C-0288-12FA-F2EBF7FC47DA}"/>
              </a:ext>
            </a:extLst>
          </p:cNvPr>
          <p:cNvSpPr txBox="1"/>
          <p:nvPr/>
        </p:nvSpPr>
        <p:spPr>
          <a:xfrm>
            <a:off x="730460" y="5712371"/>
            <a:ext cx="10731079" cy="584775"/>
          </a:xfrm>
          <a:prstGeom prst="rect">
            <a:avLst/>
          </a:prstGeom>
          <a:noFill/>
        </p:spPr>
        <p:txBody>
          <a:bodyPr wrap="square" rtlCol="0">
            <a:spAutoFit/>
          </a:bodyPr>
          <a:lstStyle/>
          <a:p>
            <a:r>
              <a:rPr lang="en-GB" sz="1600" b="1" dirty="0"/>
              <a:t>Check a tool's privacy policy before you share anything personal. Treat any chat with a bot as if a stranger might read it. If you would not say it out loud in a public place, do not type it to a bot.</a:t>
            </a:r>
            <a:endParaRPr lang="en-GB" sz="1600" b="1" i="1" dirty="0">
              <a:solidFill>
                <a:srgbClr val="191919"/>
              </a:solidFill>
            </a:endParaRPr>
          </a:p>
        </p:txBody>
      </p:sp>
      <p:pic>
        <p:nvPicPr>
          <p:cNvPr id="5" name="Picture 4" descr="Illustration of a robot with multiple arms holding documents and typing on a keyboard">
            <a:extLst>
              <a:ext uri="{FF2B5EF4-FFF2-40B4-BE49-F238E27FC236}">
                <a16:creationId xmlns:a16="http://schemas.microsoft.com/office/drawing/2014/main" id="{D2F4D562-F8EA-BBAA-8197-0DA931305DCC}"/>
              </a:ext>
            </a:extLst>
          </p:cNvPr>
          <p:cNvPicPr>
            <a:picLocks noChangeAspect="1"/>
          </p:cNvPicPr>
          <p:nvPr/>
        </p:nvPicPr>
        <p:blipFill>
          <a:blip r:embed="rId3"/>
          <a:stretch>
            <a:fillRect/>
          </a:stretch>
        </p:blipFill>
        <p:spPr>
          <a:xfrm>
            <a:off x="8076003" y="1733704"/>
            <a:ext cx="3841290" cy="3709897"/>
          </a:xfrm>
          <a:prstGeom prst="rect">
            <a:avLst/>
          </a:prstGeom>
        </p:spPr>
      </p:pic>
    </p:spTree>
    <p:extLst>
      <p:ext uri="{BB962C8B-B14F-4D97-AF65-F5344CB8AC3E}">
        <p14:creationId xmlns:p14="http://schemas.microsoft.com/office/powerpoint/2010/main" val="3026859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331E73E-248D-D293-FA12-B9F8A882E1A5}"/>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7BE292DC-CD9F-5DB5-9F97-3F455ADAFEAB}"/>
              </a:ext>
            </a:extLst>
          </p:cNvPr>
          <p:cNvSpPr txBox="1"/>
          <p:nvPr/>
        </p:nvSpPr>
        <p:spPr>
          <a:xfrm>
            <a:off x="8272107" y="516657"/>
            <a:ext cx="3369843" cy="400110"/>
          </a:xfrm>
          <a:prstGeom prst="rect">
            <a:avLst/>
          </a:prstGeom>
          <a:noFill/>
        </p:spPr>
        <p:txBody>
          <a:bodyPr wrap="square" rtlCol="0">
            <a:spAutoFit/>
          </a:bodyPr>
          <a:lstStyle/>
          <a:p>
            <a:pPr algn="r"/>
            <a:r>
              <a:rPr lang="en-US" sz="2000" i="1" dirty="0">
                <a:solidFill>
                  <a:schemeClr val="bg1"/>
                </a:solidFill>
                <a:latin typeface="Avenir Next Condensed" panose="020B0506020202020204" pitchFamily="34" charset="0"/>
              </a:rPr>
              <a:t>ACTIVITY: </a:t>
            </a:r>
            <a:r>
              <a:rPr lang="en-US" sz="2000" b="1" dirty="0">
                <a:solidFill>
                  <a:schemeClr val="bg1"/>
                </a:solidFill>
                <a:latin typeface="Avenir Next Condensed" panose="020B0506020202020204" pitchFamily="34" charset="0"/>
              </a:rPr>
              <a:t>TRY IT YOURSELF!</a:t>
            </a:r>
          </a:p>
        </p:txBody>
      </p:sp>
      <p:sp>
        <p:nvSpPr>
          <p:cNvPr id="26" name="Title 25">
            <a:extLst>
              <a:ext uri="{FF2B5EF4-FFF2-40B4-BE49-F238E27FC236}">
                <a16:creationId xmlns:a16="http://schemas.microsoft.com/office/drawing/2014/main" id="{31946E5D-F316-501C-0A2F-90D6092C1204}"/>
              </a:ext>
            </a:extLst>
          </p:cNvPr>
          <p:cNvSpPr txBox="1">
            <a:spLocks noGrp="1"/>
          </p:cNvSpPr>
          <p:nvPr>
            <p:ph type="title" idx="4294967295"/>
          </p:nvPr>
        </p:nvSpPr>
        <p:spPr>
          <a:xfrm>
            <a:off x="645104" y="443342"/>
            <a:ext cx="506121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tab pos="5411788" algn="l"/>
              </a:tabLst>
              <a:defRPr/>
            </a:pPr>
            <a:r>
              <a:rPr kumimoji="0" lang="en-US" sz="3200" b="1" i="0" u="none" strike="noStrike" kern="1200" cap="none" spc="0" normalizeH="0" baseline="0" noProof="0" dirty="0">
                <a:ln>
                  <a:noFill/>
                </a:ln>
                <a:solidFill>
                  <a:schemeClr val="bg1"/>
                </a:solidFill>
                <a:effectLst/>
                <a:uLnTx/>
                <a:uFillTx/>
                <a:latin typeface="Poppins SemiBold" pitchFamily="2" charset="77"/>
                <a:ea typeface="+mn-ea"/>
                <a:cs typeface="Poppins SemiBold" pitchFamily="2" charset="77"/>
              </a:rPr>
              <a:t>The Grey Areas</a:t>
            </a:r>
          </a:p>
        </p:txBody>
      </p:sp>
      <p:grpSp>
        <p:nvGrpSpPr>
          <p:cNvPr id="28" name="Group 27" descr="Pencil icon">
            <a:extLst>
              <a:ext uri="{FF2B5EF4-FFF2-40B4-BE49-F238E27FC236}">
                <a16:creationId xmlns:a16="http://schemas.microsoft.com/office/drawing/2014/main" id="{83ECD20C-2EA4-8A0E-5E0B-DA25E65B0095}"/>
              </a:ext>
              <a:ext uri="{C183D7F6-B498-43B3-948B-1728B52AA6E4}">
                <adec:decorative xmlns:adec="http://schemas.microsoft.com/office/drawing/2017/decorative" val="0"/>
              </a:ext>
            </a:extLst>
          </p:cNvPr>
          <p:cNvGrpSpPr/>
          <p:nvPr/>
        </p:nvGrpSpPr>
        <p:grpSpPr>
          <a:xfrm>
            <a:off x="1031654" y="1340631"/>
            <a:ext cx="264062" cy="264062"/>
            <a:chOff x="1031654" y="1494938"/>
            <a:chExt cx="264062" cy="264062"/>
          </a:xfrm>
        </p:grpSpPr>
        <p:sp>
          <p:nvSpPr>
            <p:cNvPr id="29" name="Oval 28">
              <a:extLst>
                <a:ext uri="{FF2B5EF4-FFF2-40B4-BE49-F238E27FC236}">
                  <a16:creationId xmlns:a16="http://schemas.microsoft.com/office/drawing/2014/main" id="{29D4A09E-499A-5681-7E43-95B2ACDA05A4}"/>
                </a:ext>
              </a:extLst>
            </p:cNvPr>
            <p:cNvSpPr/>
            <p:nvPr/>
          </p:nvSpPr>
          <p:spPr>
            <a:xfrm>
              <a:off x="1031654" y="1494938"/>
              <a:ext cx="264062" cy="264062"/>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CB1B7FC0-08E8-9822-8E79-0D03DB1A5074}"/>
                </a:ext>
              </a:extLst>
            </p:cNvPr>
            <p:cNvPicPr>
              <a:picLocks noChangeAspect="1"/>
            </p:cNvPicPr>
            <p:nvPr/>
          </p:nvPicPr>
          <p:blipFill>
            <a:blip r:embed="rId4"/>
            <a:stretch>
              <a:fillRect/>
            </a:stretch>
          </p:blipFill>
          <p:spPr>
            <a:xfrm>
              <a:off x="1081531" y="1527566"/>
              <a:ext cx="179069" cy="185038"/>
            </a:xfrm>
            <a:prstGeom prst="rect">
              <a:avLst/>
            </a:prstGeom>
          </p:spPr>
        </p:pic>
      </p:grpSp>
      <p:sp>
        <p:nvSpPr>
          <p:cNvPr id="27" name="TextBox 26">
            <a:extLst>
              <a:ext uri="{FF2B5EF4-FFF2-40B4-BE49-F238E27FC236}">
                <a16:creationId xmlns:a16="http://schemas.microsoft.com/office/drawing/2014/main" id="{669B70AE-1B7D-0CBA-2E57-76328E5E6999}"/>
              </a:ext>
            </a:extLst>
          </p:cNvPr>
          <p:cNvSpPr txBox="1"/>
          <p:nvPr/>
        </p:nvSpPr>
        <p:spPr>
          <a:xfrm>
            <a:off x="1275708" y="1306596"/>
            <a:ext cx="993823" cy="369332"/>
          </a:xfrm>
          <a:prstGeom prst="rect">
            <a:avLst/>
          </a:prstGeom>
          <a:noFill/>
        </p:spPr>
        <p:txBody>
          <a:bodyPr wrap="square" rtlCol="0">
            <a:spAutoFit/>
          </a:bodyPr>
          <a:lstStyle/>
          <a:p>
            <a:r>
              <a:rPr lang="en-US" b="1" dirty="0">
                <a:solidFill>
                  <a:srgbClr val="F46340"/>
                </a:solidFill>
                <a:latin typeface="Avenir Next Condensed Demi Bold" panose="020B0506020202020204" pitchFamily="34" charset="0"/>
              </a:rPr>
              <a:t>THE TASK</a:t>
            </a:r>
          </a:p>
        </p:txBody>
      </p:sp>
      <p:sp>
        <p:nvSpPr>
          <p:cNvPr id="2" name="TextBox 1">
            <a:extLst>
              <a:ext uri="{FF2B5EF4-FFF2-40B4-BE49-F238E27FC236}">
                <a16:creationId xmlns:a16="http://schemas.microsoft.com/office/drawing/2014/main" id="{86579EA9-D436-8A87-A80E-7302F8B3B0F4}"/>
              </a:ext>
            </a:extLst>
          </p:cNvPr>
          <p:cNvSpPr txBox="1"/>
          <p:nvPr/>
        </p:nvSpPr>
        <p:spPr>
          <a:xfrm>
            <a:off x="951291" y="1713716"/>
            <a:ext cx="10053701" cy="923330"/>
          </a:xfrm>
          <a:prstGeom prst="rect">
            <a:avLst/>
          </a:prstGeom>
          <a:noFill/>
        </p:spPr>
        <p:txBody>
          <a:bodyPr wrap="square" rtlCol="0">
            <a:spAutoFit/>
          </a:bodyPr>
          <a:lstStyle/>
          <a:p>
            <a:r>
              <a:rPr lang="en-ID" dirty="0"/>
              <a:t>Nova is an AI chatbot built to help, but some of its answers sit in a grey zone. On the next page are six things Nova does. None is obviously fine or obviously wrong. Decide where you'd place each one (fine, grey area, harmful). </a:t>
            </a:r>
            <a:endParaRPr lang="en-US" b="1" dirty="0">
              <a:cs typeface="Calibri"/>
            </a:endParaRPr>
          </a:p>
        </p:txBody>
      </p:sp>
      <p:sp>
        <p:nvSpPr>
          <p:cNvPr id="31" name="Rounded Rectangle 30">
            <a:extLst>
              <a:ext uri="{FF2B5EF4-FFF2-40B4-BE49-F238E27FC236}">
                <a16:creationId xmlns:a16="http://schemas.microsoft.com/office/drawing/2014/main" id="{437C8E06-EAEC-D2F2-9FAE-23F8D7DEEFD8}"/>
              </a:ext>
              <a:ext uri="{C183D7F6-B498-43B3-948B-1728B52AA6E4}">
                <adec:decorative xmlns:adec="http://schemas.microsoft.com/office/drawing/2017/decorative" val="1"/>
              </a:ext>
            </a:extLst>
          </p:cNvPr>
          <p:cNvSpPr>
            <a:spLocks/>
          </p:cNvSpPr>
          <p:nvPr/>
        </p:nvSpPr>
        <p:spPr>
          <a:xfrm>
            <a:off x="1081531" y="2788895"/>
            <a:ext cx="10053701" cy="705984"/>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a:extLst>
              <a:ext uri="{FF2B5EF4-FFF2-40B4-BE49-F238E27FC236}">
                <a16:creationId xmlns:a16="http://schemas.microsoft.com/office/drawing/2014/main" id="{14D40486-4D2E-E933-F213-A9E16FEB60F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8863" y="2890163"/>
            <a:ext cx="1060112" cy="298897"/>
          </a:xfrm>
          <a:prstGeom prst="rect">
            <a:avLst/>
          </a:prstGeom>
        </p:spPr>
      </p:pic>
      <p:sp>
        <p:nvSpPr>
          <p:cNvPr id="34" name="TextBox 33">
            <a:extLst>
              <a:ext uri="{FF2B5EF4-FFF2-40B4-BE49-F238E27FC236}">
                <a16:creationId xmlns:a16="http://schemas.microsoft.com/office/drawing/2014/main" id="{DD3A4E20-BFA7-2F2F-DAED-124410E6BCF8}"/>
              </a:ext>
            </a:extLst>
          </p:cNvPr>
          <p:cNvSpPr txBox="1"/>
          <p:nvPr/>
        </p:nvSpPr>
        <p:spPr>
          <a:xfrm>
            <a:off x="1057852" y="2897722"/>
            <a:ext cx="764149" cy="276999"/>
          </a:xfrm>
          <a:prstGeom prst="rect">
            <a:avLst/>
          </a:prstGeom>
          <a:noFill/>
        </p:spPr>
        <p:txBody>
          <a:bodyPr wrap="square" rtlCol="0">
            <a:spAutoFit/>
          </a:bodyPr>
          <a:lstStyle/>
          <a:p>
            <a:r>
              <a:rPr lang="en-US" sz="1200" b="1" dirty="0">
                <a:solidFill>
                  <a:schemeClr val="bg1"/>
                </a:solidFill>
              </a:rPr>
              <a:t>Step 1</a:t>
            </a:r>
          </a:p>
        </p:txBody>
      </p:sp>
      <p:sp>
        <p:nvSpPr>
          <p:cNvPr id="32" name="TextBox 31">
            <a:extLst>
              <a:ext uri="{FF2B5EF4-FFF2-40B4-BE49-F238E27FC236}">
                <a16:creationId xmlns:a16="http://schemas.microsoft.com/office/drawing/2014/main" id="{DE955FFD-F9D5-17F2-2326-5FC232D4429C}"/>
              </a:ext>
            </a:extLst>
          </p:cNvPr>
          <p:cNvSpPr txBox="1">
            <a:spLocks/>
          </p:cNvSpPr>
          <p:nvPr/>
        </p:nvSpPr>
        <p:spPr>
          <a:xfrm>
            <a:off x="1956279" y="2848954"/>
            <a:ext cx="8912349" cy="584775"/>
          </a:xfrm>
          <a:prstGeom prst="rect">
            <a:avLst/>
          </a:prstGeom>
          <a:noFill/>
        </p:spPr>
        <p:txBody>
          <a:bodyPr wrap="square" rtlCol="0">
            <a:spAutoFit/>
          </a:bodyPr>
          <a:lstStyle/>
          <a:p>
            <a:pPr>
              <a:spcAft>
                <a:spcPts val="600"/>
              </a:spcAft>
            </a:pPr>
            <a:r>
              <a:rPr lang="en-GB" sz="1600" dirty="0"/>
              <a:t>Place each one under fine, grey area, or harmful. There isn't always one right answer, so focus on what could go wrong and who it affects.</a:t>
            </a:r>
          </a:p>
        </p:txBody>
      </p:sp>
      <p:sp>
        <p:nvSpPr>
          <p:cNvPr id="43" name="Rounded Rectangle 42">
            <a:extLst>
              <a:ext uri="{FF2B5EF4-FFF2-40B4-BE49-F238E27FC236}">
                <a16:creationId xmlns:a16="http://schemas.microsoft.com/office/drawing/2014/main" id="{E037847D-7DA3-BC1F-60DE-6F2ACB1CA194}"/>
              </a:ext>
              <a:ext uri="{C183D7F6-B498-43B3-948B-1728B52AA6E4}">
                <adec:decorative xmlns:adec="http://schemas.microsoft.com/office/drawing/2017/decorative" val="1"/>
              </a:ext>
            </a:extLst>
          </p:cNvPr>
          <p:cNvSpPr>
            <a:spLocks/>
          </p:cNvSpPr>
          <p:nvPr/>
        </p:nvSpPr>
        <p:spPr>
          <a:xfrm>
            <a:off x="1081531" y="3700610"/>
            <a:ext cx="10053701" cy="998809"/>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7" name="Picture 36">
            <a:extLst>
              <a:ext uri="{FF2B5EF4-FFF2-40B4-BE49-F238E27FC236}">
                <a16:creationId xmlns:a16="http://schemas.microsoft.com/office/drawing/2014/main" id="{54E25920-D0A8-A851-C432-A11EA4CD6DC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8863" y="3736389"/>
            <a:ext cx="1060112" cy="298897"/>
          </a:xfrm>
          <a:prstGeom prst="rect">
            <a:avLst/>
          </a:prstGeom>
        </p:spPr>
      </p:pic>
      <p:sp>
        <p:nvSpPr>
          <p:cNvPr id="38" name="TextBox 37">
            <a:extLst>
              <a:ext uri="{FF2B5EF4-FFF2-40B4-BE49-F238E27FC236}">
                <a16:creationId xmlns:a16="http://schemas.microsoft.com/office/drawing/2014/main" id="{600A08FF-66B9-BD1D-F912-12E2FABBFA58}"/>
              </a:ext>
            </a:extLst>
          </p:cNvPr>
          <p:cNvSpPr txBox="1"/>
          <p:nvPr/>
        </p:nvSpPr>
        <p:spPr>
          <a:xfrm>
            <a:off x="1057852" y="3743948"/>
            <a:ext cx="764149" cy="276999"/>
          </a:xfrm>
          <a:prstGeom prst="rect">
            <a:avLst/>
          </a:prstGeom>
          <a:noFill/>
        </p:spPr>
        <p:txBody>
          <a:bodyPr wrap="square" rtlCol="0">
            <a:spAutoFit/>
          </a:bodyPr>
          <a:lstStyle/>
          <a:p>
            <a:r>
              <a:rPr lang="en-US" sz="1200" b="1" dirty="0">
                <a:solidFill>
                  <a:schemeClr val="bg1"/>
                </a:solidFill>
              </a:rPr>
              <a:t>Step 2</a:t>
            </a:r>
          </a:p>
        </p:txBody>
      </p:sp>
      <p:sp>
        <p:nvSpPr>
          <p:cNvPr id="44" name="TextBox 43">
            <a:extLst>
              <a:ext uri="{FF2B5EF4-FFF2-40B4-BE49-F238E27FC236}">
                <a16:creationId xmlns:a16="http://schemas.microsoft.com/office/drawing/2014/main" id="{B2D10ABA-DD9E-5C9C-46A2-01ED8FD42357}"/>
              </a:ext>
            </a:extLst>
          </p:cNvPr>
          <p:cNvSpPr txBox="1">
            <a:spLocks/>
          </p:cNvSpPr>
          <p:nvPr/>
        </p:nvSpPr>
        <p:spPr>
          <a:xfrm>
            <a:off x="1956279" y="3760670"/>
            <a:ext cx="9048713" cy="830997"/>
          </a:xfrm>
          <a:prstGeom prst="rect">
            <a:avLst/>
          </a:prstGeom>
          <a:noFill/>
        </p:spPr>
        <p:txBody>
          <a:bodyPr wrap="square" rtlCol="0">
            <a:spAutoFit/>
          </a:bodyPr>
          <a:lstStyle/>
          <a:p>
            <a:r>
              <a:rPr lang="en-GB" sz="1600" dirty="0"/>
              <a:t>With a partner, compare. Find one you disagree on and try to convince each other. What principle are you each using to decide? Test it against one question: would you be fine with this coming from a friend, and would you have been fine with it from an AI tool before today?</a:t>
            </a:r>
          </a:p>
        </p:txBody>
      </p:sp>
      <p:sp>
        <p:nvSpPr>
          <p:cNvPr id="46" name="Rounded Rectangle 45">
            <a:extLst>
              <a:ext uri="{FF2B5EF4-FFF2-40B4-BE49-F238E27FC236}">
                <a16:creationId xmlns:a16="http://schemas.microsoft.com/office/drawing/2014/main" id="{29032EA9-3792-655A-B9BB-1CF5C534BDFB}"/>
              </a:ext>
              <a:ext uri="{C183D7F6-B498-43B3-948B-1728B52AA6E4}">
                <adec:decorative xmlns:adec="http://schemas.microsoft.com/office/drawing/2017/decorative" val="1"/>
              </a:ext>
            </a:extLst>
          </p:cNvPr>
          <p:cNvSpPr>
            <a:spLocks/>
          </p:cNvSpPr>
          <p:nvPr/>
        </p:nvSpPr>
        <p:spPr>
          <a:xfrm>
            <a:off x="1081531" y="4921642"/>
            <a:ext cx="10053701" cy="564011"/>
          </a:xfrm>
          <a:prstGeom prst="roundRect">
            <a:avLst>
              <a:gd name="adj" fmla="val 7783"/>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8" name="Picture 47">
            <a:extLst>
              <a:ext uri="{FF2B5EF4-FFF2-40B4-BE49-F238E27FC236}">
                <a16:creationId xmlns:a16="http://schemas.microsoft.com/office/drawing/2014/main" id="{4F78D67F-FFDF-BD2C-7A17-C3E39CB7677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8863" y="5022910"/>
            <a:ext cx="1060112" cy="298897"/>
          </a:xfrm>
          <a:prstGeom prst="rect">
            <a:avLst/>
          </a:prstGeom>
        </p:spPr>
      </p:pic>
      <p:sp>
        <p:nvSpPr>
          <p:cNvPr id="49" name="TextBox 48">
            <a:extLst>
              <a:ext uri="{FF2B5EF4-FFF2-40B4-BE49-F238E27FC236}">
                <a16:creationId xmlns:a16="http://schemas.microsoft.com/office/drawing/2014/main" id="{CE2F1ABE-0CEB-9F28-07DB-0AB48EE40F73}"/>
              </a:ext>
            </a:extLst>
          </p:cNvPr>
          <p:cNvSpPr txBox="1"/>
          <p:nvPr/>
        </p:nvSpPr>
        <p:spPr>
          <a:xfrm>
            <a:off x="1057852" y="5030469"/>
            <a:ext cx="764149" cy="276999"/>
          </a:xfrm>
          <a:prstGeom prst="rect">
            <a:avLst/>
          </a:prstGeom>
          <a:noFill/>
        </p:spPr>
        <p:txBody>
          <a:bodyPr wrap="square" rtlCol="0">
            <a:spAutoFit/>
          </a:bodyPr>
          <a:lstStyle/>
          <a:p>
            <a:r>
              <a:rPr lang="en-US" sz="1200" b="1" dirty="0">
                <a:solidFill>
                  <a:schemeClr val="bg1"/>
                </a:solidFill>
              </a:rPr>
              <a:t>Step 3</a:t>
            </a:r>
          </a:p>
        </p:txBody>
      </p:sp>
      <p:sp>
        <p:nvSpPr>
          <p:cNvPr id="47" name="TextBox 46">
            <a:extLst>
              <a:ext uri="{FF2B5EF4-FFF2-40B4-BE49-F238E27FC236}">
                <a16:creationId xmlns:a16="http://schemas.microsoft.com/office/drawing/2014/main" id="{569663E7-E7D3-9336-4F9D-B9309FAC4F53}"/>
              </a:ext>
            </a:extLst>
          </p:cNvPr>
          <p:cNvSpPr txBox="1">
            <a:spLocks/>
          </p:cNvSpPr>
          <p:nvPr/>
        </p:nvSpPr>
        <p:spPr>
          <a:xfrm>
            <a:off x="1956279" y="5039576"/>
            <a:ext cx="8107613" cy="338554"/>
          </a:xfrm>
          <a:prstGeom prst="rect">
            <a:avLst/>
          </a:prstGeom>
          <a:noFill/>
        </p:spPr>
        <p:txBody>
          <a:bodyPr wrap="square" rtlCol="0">
            <a:spAutoFit/>
          </a:bodyPr>
          <a:lstStyle/>
          <a:p>
            <a:r>
              <a:rPr lang="en-GB" sz="1600" dirty="0"/>
              <a:t>As a class, go through each statement and discuss the reasons behind your decisions.</a:t>
            </a:r>
          </a:p>
        </p:txBody>
      </p:sp>
      <p:sp>
        <p:nvSpPr>
          <p:cNvPr id="3" name="Text box">
            <a:extLst>
              <a:ext uri="{FF2B5EF4-FFF2-40B4-BE49-F238E27FC236}">
                <a16:creationId xmlns:a16="http://schemas.microsoft.com/office/drawing/2014/main" id="{F2286057-079A-B2AE-AE6A-BCDA14175365}"/>
              </a:ext>
            </a:extLst>
          </p:cNvPr>
          <p:cNvSpPr txBox="1"/>
          <p:nvPr/>
        </p:nvSpPr>
        <p:spPr>
          <a:xfrm>
            <a:off x="419658" y="6308431"/>
            <a:ext cx="6629840"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i="1" dirty="0">
                <a:solidFill>
                  <a:schemeClr val="lt1"/>
                </a:solidFill>
                <a:latin typeface="Calibri"/>
                <a:ea typeface="Calibri"/>
                <a:cs typeface="Calibri"/>
                <a:sym typeface="Calibri"/>
              </a:rPr>
              <a:t>*This exercise is optional and designed to enrich your learning experience. You may choose to skip it at this time.</a:t>
            </a:r>
            <a:endParaRPr sz="1050" i="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817932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E84C11-4EF0-939E-3F51-658434FB2CB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D764245-A81F-A31E-1F0F-D494CC524B84}"/>
              </a:ext>
            </a:extLst>
          </p:cNvPr>
          <p:cNvSpPr txBox="1"/>
          <p:nvPr/>
        </p:nvSpPr>
        <p:spPr>
          <a:xfrm>
            <a:off x="8272107" y="547655"/>
            <a:ext cx="3369843" cy="400110"/>
          </a:xfrm>
          <a:prstGeom prst="rect">
            <a:avLst/>
          </a:prstGeom>
          <a:noFill/>
        </p:spPr>
        <p:txBody>
          <a:bodyPr wrap="square" rtlCol="0">
            <a:spAutoFit/>
          </a:bodyPr>
          <a:lstStyle/>
          <a:p>
            <a:pPr algn="r"/>
            <a:r>
              <a:rPr lang="en-US" sz="2000" i="1" dirty="0">
                <a:solidFill>
                  <a:schemeClr val="bg1"/>
                </a:solidFill>
                <a:latin typeface="Avenir Next Condensed" panose="020B0506020202020204" pitchFamily="34" charset="0"/>
              </a:rPr>
              <a:t>ACTIVITY: </a:t>
            </a:r>
            <a:r>
              <a:rPr lang="en-US" sz="2000" b="1" dirty="0">
                <a:solidFill>
                  <a:schemeClr val="bg1"/>
                </a:solidFill>
                <a:latin typeface="Avenir Next Condensed" panose="020B0506020202020204" pitchFamily="34" charset="0"/>
              </a:rPr>
              <a:t>TRY IT YOURSELF!</a:t>
            </a:r>
          </a:p>
        </p:txBody>
      </p:sp>
      <p:sp>
        <p:nvSpPr>
          <p:cNvPr id="7" name="Title 6">
            <a:extLst>
              <a:ext uri="{FF2B5EF4-FFF2-40B4-BE49-F238E27FC236}">
                <a16:creationId xmlns:a16="http://schemas.microsoft.com/office/drawing/2014/main" id="{0617384C-197A-2351-F317-A6444922FBBB}"/>
              </a:ext>
            </a:extLst>
          </p:cNvPr>
          <p:cNvSpPr txBox="1">
            <a:spLocks noGrp="1"/>
          </p:cNvSpPr>
          <p:nvPr>
            <p:ph type="title" idx="4294967295"/>
          </p:nvPr>
        </p:nvSpPr>
        <p:spPr>
          <a:xfrm>
            <a:off x="645104" y="474340"/>
            <a:ext cx="5061213"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tab pos="5411788" algn="l"/>
              </a:tabLst>
              <a:defRPr/>
            </a:pPr>
            <a:r>
              <a:rPr kumimoji="0" lang="en-US" sz="3200" b="1" i="0" u="none" strike="noStrike" kern="1200" cap="none" spc="0" normalizeH="0" baseline="0" noProof="0" dirty="0">
                <a:ln>
                  <a:noFill/>
                </a:ln>
                <a:solidFill>
                  <a:schemeClr val="bg1"/>
                </a:solidFill>
                <a:effectLst/>
                <a:uLnTx/>
                <a:uFillTx/>
                <a:latin typeface="Poppins SemiBold" pitchFamily="2" charset="77"/>
                <a:ea typeface="+mn-ea"/>
                <a:cs typeface="Poppins SemiBold" pitchFamily="2" charset="77"/>
              </a:rPr>
              <a:t>The Grey Areas</a:t>
            </a:r>
          </a:p>
        </p:txBody>
      </p:sp>
      <p:sp>
        <p:nvSpPr>
          <p:cNvPr id="17" name="Rounded Rectangle 16">
            <a:extLst>
              <a:ext uri="{FF2B5EF4-FFF2-40B4-BE49-F238E27FC236}">
                <a16:creationId xmlns:a16="http://schemas.microsoft.com/office/drawing/2014/main" id="{465F108A-36B4-DB73-0E5A-D78702634C1A}"/>
              </a:ext>
              <a:ext uri="{C183D7F6-B498-43B3-948B-1728B52AA6E4}">
                <adec:decorative xmlns:adec="http://schemas.microsoft.com/office/drawing/2017/decorative" val="1"/>
              </a:ext>
            </a:extLst>
          </p:cNvPr>
          <p:cNvSpPr>
            <a:spLocks/>
          </p:cNvSpPr>
          <p:nvPr/>
        </p:nvSpPr>
        <p:spPr>
          <a:xfrm>
            <a:off x="968595" y="1464841"/>
            <a:ext cx="4978259" cy="1316326"/>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2F8C39E0-7137-55A4-B2EE-33AC5C0429FC}"/>
              </a:ext>
            </a:extLst>
          </p:cNvPr>
          <p:cNvSpPr/>
          <p:nvPr/>
        </p:nvSpPr>
        <p:spPr>
          <a:xfrm>
            <a:off x="1131098" y="1719734"/>
            <a:ext cx="284480" cy="284480"/>
          </a:xfrm>
          <a:prstGeom prst="ellipse">
            <a:avLst/>
          </a:prstGeom>
          <a:solidFill>
            <a:srgbClr val="B949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1</a:t>
            </a:r>
          </a:p>
        </p:txBody>
      </p:sp>
      <p:sp>
        <p:nvSpPr>
          <p:cNvPr id="28" name="TextBox 27">
            <a:extLst>
              <a:ext uri="{FF2B5EF4-FFF2-40B4-BE49-F238E27FC236}">
                <a16:creationId xmlns:a16="http://schemas.microsoft.com/office/drawing/2014/main" id="{D0B51439-EE91-DD30-790E-F5225E71D402}"/>
              </a:ext>
            </a:extLst>
          </p:cNvPr>
          <p:cNvSpPr txBox="1"/>
          <p:nvPr/>
        </p:nvSpPr>
        <p:spPr>
          <a:xfrm>
            <a:off x="1485263" y="1632400"/>
            <a:ext cx="3754815" cy="1077218"/>
          </a:xfrm>
          <a:prstGeom prst="rect">
            <a:avLst/>
          </a:prstGeom>
          <a:noFill/>
        </p:spPr>
        <p:txBody>
          <a:bodyPr wrap="square" rtlCol="0">
            <a:spAutoFit/>
          </a:bodyPr>
          <a:lstStyle/>
          <a:p>
            <a:r>
              <a:rPr lang="en-GB" sz="1600" dirty="0"/>
              <a:t>Nova gives a player a confident answer that turns out to be correct, but it was only guessing and had no way of knowing it was right. </a:t>
            </a:r>
          </a:p>
        </p:txBody>
      </p:sp>
      <p:sp>
        <p:nvSpPr>
          <p:cNvPr id="8" name="Rounded Rectangle 7">
            <a:extLst>
              <a:ext uri="{FF2B5EF4-FFF2-40B4-BE49-F238E27FC236}">
                <a16:creationId xmlns:a16="http://schemas.microsoft.com/office/drawing/2014/main" id="{B0A05CEA-DB5A-CA0E-8483-972103520536}"/>
              </a:ext>
              <a:ext uri="{C183D7F6-B498-43B3-948B-1728B52AA6E4}">
                <adec:decorative xmlns:adec="http://schemas.microsoft.com/office/drawing/2017/decorative" val="1"/>
              </a:ext>
            </a:extLst>
          </p:cNvPr>
          <p:cNvSpPr>
            <a:spLocks/>
          </p:cNvSpPr>
          <p:nvPr/>
        </p:nvSpPr>
        <p:spPr>
          <a:xfrm>
            <a:off x="984975" y="3041115"/>
            <a:ext cx="4978259" cy="1006719"/>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A64ED33F-92F1-802F-0DDE-0FC1CD50261A}"/>
              </a:ext>
            </a:extLst>
          </p:cNvPr>
          <p:cNvSpPr/>
          <p:nvPr/>
        </p:nvSpPr>
        <p:spPr>
          <a:xfrm>
            <a:off x="1131098" y="3333535"/>
            <a:ext cx="284480" cy="284480"/>
          </a:xfrm>
          <a:prstGeom prst="ellipse">
            <a:avLst/>
          </a:prstGeom>
          <a:solidFill>
            <a:srgbClr val="B949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2</a:t>
            </a:r>
          </a:p>
        </p:txBody>
      </p:sp>
      <p:sp>
        <p:nvSpPr>
          <p:cNvPr id="9" name="TextBox 8">
            <a:extLst>
              <a:ext uri="{FF2B5EF4-FFF2-40B4-BE49-F238E27FC236}">
                <a16:creationId xmlns:a16="http://schemas.microsoft.com/office/drawing/2014/main" id="{F565394E-4DB4-0776-5591-E5EA88203364}"/>
              </a:ext>
            </a:extLst>
          </p:cNvPr>
          <p:cNvSpPr txBox="1"/>
          <p:nvPr/>
        </p:nvSpPr>
        <p:spPr>
          <a:xfrm>
            <a:off x="1485263" y="3249184"/>
            <a:ext cx="4370757" cy="584775"/>
          </a:xfrm>
          <a:prstGeom prst="rect">
            <a:avLst/>
          </a:prstGeom>
          <a:noFill/>
        </p:spPr>
        <p:txBody>
          <a:bodyPr wrap="square" rtlCol="0">
            <a:spAutoFit/>
          </a:bodyPr>
          <a:lstStyle/>
          <a:p>
            <a:r>
              <a:rPr lang="en-GB" sz="1600" dirty="0"/>
              <a:t>When Nova isn't sure, it gives its best guess and adds, "You might want to double-check this." </a:t>
            </a:r>
          </a:p>
        </p:txBody>
      </p:sp>
      <p:sp>
        <p:nvSpPr>
          <p:cNvPr id="11" name="Rounded Rectangle 10">
            <a:extLst>
              <a:ext uri="{FF2B5EF4-FFF2-40B4-BE49-F238E27FC236}">
                <a16:creationId xmlns:a16="http://schemas.microsoft.com/office/drawing/2014/main" id="{1941555A-8347-055C-F6D0-E3192EC2EDD2}"/>
              </a:ext>
              <a:ext uri="{C183D7F6-B498-43B3-948B-1728B52AA6E4}">
                <adec:decorative xmlns:adec="http://schemas.microsoft.com/office/drawing/2017/decorative" val="1"/>
              </a:ext>
            </a:extLst>
          </p:cNvPr>
          <p:cNvSpPr>
            <a:spLocks/>
          </p:cNvSpPr>
          <p:nvPr/>
        </p:nvSpPr>
        <p:spPr>
          <a:xfrm>
            <a:off x="984975" y="4245929"/>
            <a:ext cx="4978259" cy="1606402"/>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0AC00232-23CF-9865-2400-5C704A410F55}"/>
              </a:ext>
            </a:extLst>
          </p:cNvPr>
          <p:cNvSpPr/>
          <p:nvPr/>
        </p:nvSpPr>
        <p:spPr>
          <a:xfrm>
            <a:off x="1131098" y="4503521"/>
            <a:ext cx="284480" cy="284480"/>
          </a:xfrm>
          <a:prstGeom prst="ellipse">
            <a:avLst/>
          </a:prstGeom>
          <a:solidFill>
            <a:srgbClr val="B949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3</a:t>
            </a:r>
          </a:p>
        </p:txBody>
      </p:sp>
      <p:sp>
        <p:nvSpPr>
          <p:cNvPr id="12" name="TextBox 11">
            <a:extLst>
              <a:ext uri="{FF2B5EF4-FFF2-40B4-BE49-F238E27FC236}">
                <a16:creationId xmlns:a16="http://schemas.microsoft.com/office/drawing/2014/main" id="{F231D115-70FE-939F-0283-98D32D83ECF1}"/>
              </a:ext>
            </a:extLst>
          </p:cNvPr>
          <p:cNvSpPr txBox="1"/>
          <p:nvPr/>
        </p:nvSpPr>
        <p:spPr>
          <a:xfrm>
            <a:off x="1485264" y="4411675"/>
            <a:ext cx="4111856" cy="1323439"/>
          </a:xfrm>
          <a:prstGeom prst="rect">
            <a:avLst/>
          </a:prstGeom>
          <a:noFill/>
        </p:spPr>
        <p:txBody>
          <a:bodyPr wrap="square" rtlCol="0">
            <a:spAutoFit/>
          </a:bodyPr>
          <a:lstStyle/>
          <a:p>
            <a:r>
              <a:rPr lang="en-GB" sz="1600" dirty="0"/>
              <a:t>Nova has a warm, human-like personality and signs off as "Nova." It never claims to be a person, but it never says it's a bot either. New players assume it’s another person on Alex's team. </a:t>
            </a:r>
          </a:p>
        </p:txBody>
      </p:sp>
      <p:sp>
        <p:nvSpPr>
          <p:cNvPr id="13" name="Rounded Rectangle 12">
            <a:extLst>
              <a:ext uri="{FF2B5EF4-FFF2-40B4-BE49-F238E27FC236}">
                <a16:creationId xmlns:a16="http://schemas.microsoft.com/office/drawing/2014/main" id="{4CFABFE3-2CB0-F0C2-B980-2472EF01BA6C}"/>
              </a:ext>
              <a:ext uri="{C183D7F6-B498-43B3-948B-1728B52AA6E4}">
                <adec:decorative xmlns:adec="http://schemas.microsoft.com/office/drawing/2017/decorative" val="1"/>
              </a:ext>
            </a:extLst>
          </p:cNvPr>
          <p:cNvSpPr>
            <a:spLocks/>
          </p:cNvSpPr>
          <p:nvPr/>
        </p:nvSpPr>
        <p:spPr>
          <a:xfrm>
            <a:off x="6221528" y="1457211"/>
            <a:ext cx="5096238" cy="1444508"/>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a:extLst>
              <a:ext uri="{FF2B5EF4-FFF2-40B4-BE49-F238E27FC236}">
                <a16:creationId xmlns:a16="http://schemas.microsoft.com/office/drawing/2014/main" id="{B9FDAC66-0E46-778B-6100-08E21EA9BA7E}"/>
              </a:ext>
            </a:extLst>
          </p:cNvPr>
          <p:cNvSpPr/>
          <p:nvPr/>
        </p:nvSpPr>
        <p:spPr>
          <a:xfrm>
            <a:off x="6385580" y="1719734"/>
            <a:ext cx="284480" cy="284480"/>
          </a:xfrm>
          <a:prstGeom prst="ellipse">
            <a:avLst/>
          </a:prstGeom>
          <a:solidFill>
            <a:srgbClr val="B949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4</a:t>
            </a:r>
          </a:p>
        </p:txBody>
      </p:sp>
      <p:sp>
        <p:nvSpPr>
          <p:cNvPr id="14" name="TextBox 13">
            <a:extLst>
              <a:ext uri="{FF2B5EF4-FFF2-40B4-BE49-F238E27FC236}">
                <a16:creationId xmlns:a16="http://schemas.microsoft.com/office/drawing/2014/main" id="{D86848CC-D776-AB39-39E1-79AE1A677C75}"/>
              </a:ext>
            </a:extLst>
          </p:cNvPr>
          <p:cNvSpPr txBox="1"/>
          <p:nvPr/>
        </p:nvSpPr>
        <p:spPr>
          <a:xfrm>
            <a:off x="6721816" y="1635554"/>
            <a:ext cx="4370757" cy="1077218"/>
          </a:xfrm>
          <a:prstGeom prst="rect">
            <a:avLst/>
          </a:prstGeom>
          <a:noFill/>
        </p:spPr>
        <p:txBody>
          <a:bodyPr wrap="square" rtlCol="0">
            <a:spAutoFit/>
          </a:bodyPr>
          <a:lstStyle/>
          <a:p>
            <a:r>
              <a:rPr lang="en-GB" sz="1600" dirty="0"/>
              <a:t>Nova remembers details a player mentioned earlier, like their username and how far they've got, to give more helpful replies. It never asked permission to remember. </a:t>
            </a:r>
          </a:p>
        </p:txBody>
      </p:sp>
      <p:sp>
        <p:nvSpPr>
          <p:cNvPr id="15" name="Rounded Rectangle 14">
            <a:extLst>
              <a:ext uri="{FF2B5EF4-FFF2-40B4-BE49-F238E27FC236}">
                <a16:creationId xmlns:a16="http://schemas.microsoft.com/office/drawing/2014/main" id="{5087FB34-1D31-9D84-46BD-54A45750D76F}"/>
              </a:ext>
              <a:ext uri="{C183D7F6-B498-43B3-948B-1728B52AA6E4}">
                <adec:decorative xmlns:adec="http://schemas.microsoft.com/office/drawing/2017/decorative" val="1"/>
              </a:ext>
            </a:extLst>
          </p:cNvPr>
          <p:cNvSpPr>
            <a:spLocks/>
          </p:cNvSpPr>
          <p:nvPr/>
        </p:nvSpPr>
        <p:spPr>
          <a:xfrm>
            <a:off x="6221528" y="3083438"/>
            <a:ext cx="5096238" cy="1162491"/>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0715A5A1-B6BE-27FD-E059-7D0C6CA947C0}"/>
              </a:ext>
            </a:extLst>
          </p:cNvPr>
          <p:cNvSpPr/>
          <p:nvPr/>
        </p:nvSpPr>
        <p:spPr>
          <a:xfrm>
            <a:off x="6385580" y="3332634"/>
            <a:ext cx="284480" cy="284480"/>
          </a:xfrm>
          <a:prstGeom prst="ellipse">
            <a:avLst/>
          </a:prstGeom>
          <a:solidFill>
            <a:srgbClr val="B949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5</a:t>
            </a:r>
          </a:p>
        </p:txBody>
      </p:sp>
      <p:sp>
        <p:nvSpPr>
          <p:cNvPr id="34" name="TextBox 33">
            <a:extLst>
              <a:ext uri="{FF2B5EF4-FFF2-40B4-BE49-F238E27FC236}">
                <a16:creationId xmlns:a16="http://schemas.microsoft.com/office/drawing/2014/main" id="{A516FB16-24EE-52ED-D9F9-F3C4102A2D13}"/>
              </a:ext>
            </a:extLst>
          </p:cNvPr>
          <p:cNvSpPr txBox="1"/>
          <p:nvPr/>
        </p:nvSpPr>
        <p:spPr>
          <a:xfrm>
            <a:off x="6721816" y="3249184"/>
            <a:ext cx="4586355" cy="830997"/>
          </a:xfrm>
          <a:prstGeom prst="rect">
            <a:avLst/>
          </a:prstGeom>
          <a:noFill/>
        </p:spPr>
        <p:txBody>
          <a:bodyPr wrap="square" rtlCol="0">
            <a:spAutoFit/>
          </a:bodyPr>
          <a:lstStyle/>
          <a:p>
            <a:r>
              <a:rPr lang="en-GB" sz="1600" dirty="0"/>
              <a:t>Nova tells players, "You can tell me anything, I'm always here to help!" It doesn't ask for specific details, but players end up sharing a lot. </a:t>
            </a:r>
          </a:p>
        </p:txBody>
      </p:sp>
      <p:sp>
        <p:nvSpPr>
          <p:cNvPr id="35" name="Rounded Rectangle 34">
            <a:extLst>
              <a:ext uri="{FF2B5EF4-FFF2-40B4-BE49-F238E27FC236}">
                <a16:creationId xmlns:a16="http://schemas.microsoft.com/office/drawing/2014/main" id="{36ED14B7-673E-CA87-3198-85C9A6999A3B}"/>
              </a:ext>
              <a:ext uri="{C183D7F6-B498-43B3-948B-1728B52AA6E4}">
                <adec:decorative xmlns:adec="http://schemas.microsoft.com/office/drawing/2017/decorative" val="1"/>
              </a:ext>
            </a:extLst>
          </p:cNvPr>
          <p:cNvSpPr>
            <a:spLocks/>
          </p:cNvSpPr>
          <p:nvPr/>
        </p:nvSpPr>
        <p:spPr>
          <a:xfrm>
            <a:off x="6221528" y="4411675"/>
            <a:ext cx="5096238" cy="1440656"/>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41">
            <a:extLst>
              <a:ext uri="{FF2B5EF4-FFF2-40B4-BE49-F238E27FC236}">
                <a16:creationId xmlns:a16="http://schemas.microsoft.com/office/drawing/2014/main" id="{BA113928-43D6-959E-D4C8-685DD932F795}"/>
              </a:ext>
            </a:extLst>
          </p:cNvPr>
          <p:cNvSpPr/>
          <p:nvPr/>
        </p:nvSpPr>
        <p:spPr>
          <a:xfrm>
            <a:off x="6385580" y="4666134"/>
            <a:ext cx="284480" cy="284480"/>
          </a:xfrm>
          <a:prstGeom prst="ellipse">
            <a:avLst/>
          </a:prstGeom>
          <a:solidFill>
            <a:srgbClr val="B949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6</a:t>
            </a:r>
          </a:p>
        </p:txBody>
      </p:sp>
      <p:sp>
        <p:nvSpPr>
          <p:cNvPr id="36" name="TextBox 35">
            <a:extLst>
              <a:ext uri="{FF2B5EF4-FFF2-40B4-BE49-F238E27FC236}">
                <a16:creationId xmlns:a16="http://schemas.microsoft.com/office/drawing/2014/main" id="{6D18B3B5-E662-667C-7E91-F625D3DAC121}"/>
              </a:ext>
            </a:extLst>
          </p:cNvPr>
          <p:cNvSpPr txBox="1"/>
          <p:nvPr/>
        </p:nvSpPr>
        <p:spPr>
          <a:xfrm>
            <a:off x="6721816" y="4593394"/>
            <a:ext cx="4250591" cy="1077218"/>
          </a:xfrm>
          <a:prstGeom prst="rect">
            <a:avLst/>
          </a:prstGeom>
          <a:noFill/>
        </p:spPr>
        <p:txBody>
          <a:bodyPr wrap="square" rtlCol="0">
            <a:spAutoFit/>
          </a:bodyPr>
          <a:lstStyle/>
          <a:p>
            <a:r>
              <a:rPr lang="en-GB" sz="1600" dirty="0"/>
              <a:t>To make Nova better, Alex reads back through real player conversations to see where it went wrong. Players were never told their chats might be read.</a:t>
            </a:r>
          </a:p>
        </p:txBody>
      </p:sp>
      <p:sp>
        <p:nvSpPr>
          <p:cNvPr id="3" name="Text box">
            <a:extLst>
              <a:ext uri="{FF2B5EF4-FFF2-40B4-BE49-F238E27FC236}">
                <a16:creationId xmlns:a16="http://schemas.microsoft.com/office/drawing/2014/main" id="{8EDB2704-D99E-360D-4189-C1551D23BF0F}"/>
              </a:ext>
            </a:extLst>
          </p:cNvPr>
          <p:cNvSpPr txBox="1"/>
          <p:nvPr/>
        </p:nvSpPr>
        <p:spPr>
          <a:xfrm>
            <a:off x="419658" y="6308431"/>
            <a:ext cx="6629840"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i="1" dirty="0">
                <a:solidFill>
                  <a:schemeClr val="lt1"/>
                </a:solidFill>
                <a:latin typeface="Calibri"/>
                <a:ea typeface="Calibri"/>
                <a:cs typeface="Calibri"/>
                <a:sym typeface="Calibri"/>
              </a:rPr>
              <a:t>*This exercise is optional and designed to enrich your learning experience. You may choose to skip it at this time.</a:t>
            </a:r>
            <a:endParaRPr sz="1050" i="1"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030457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CAAA7"/>
        </a:solidFill>
        <a:effectLst/>
      </p:bgPr>
    </p:bg>
    <p:spTree>
      <p:nvGrpSpPr>
        <p:cNvPr id="1" name="">
          <a:extLst>
            <a:ext uri="{FF2B5EF4-FFF2-40B4-BE49-F238E27FC236}">
              <a16:creationId xmlns:a16="http://schemas.microsoft.com/office/drawing/2014/main" id="{6F2C88B4-8B01-7D47-53B7-10B622F978F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C5606E5-AA6D-644C-B272-6DCEFCAA2C0B}"/>
              </a:ext>
            </a:extLst>
          </p:cNvPr>
          <p:cNvSpPr txBox="1"/>
          <p:nvPr/>
        </p:nvSpPr>
        <p:spPr>
          <a:xfrm>
            <a:off x="5076172" y="633543"/>
            <a:ext cx="5325127" cy="848309"/>
          </a:xfrm>
          <a:prstGeom prst="rect">
            <a:avLst/>
          </a:prstGeom>
          <a:noFill/>
        </p:spPr>
        <p:txBody>
          <a:bodyPr wrap="square" rtlCol="0">
            <a:spAutoFit/>
          </a:bodyPr>
          <a:lstStyle/>
          <a:p>
            <a:pPr>
              <a:lnSpc>
                <a:spcPts val="6080"/>
              </a:lnSpc>
            </a:pPr>
            <a:r>
              <a:rPr lang="en-ID" sz="4400" b="1" dirty="0">
                <a:solidFill>
                  <a:schemeClr val="bg1"/>
                </a:solidFill>
                <a:latin typeface="Poppins" pitchFamily="2" charset="77"/>
                <a:cs typeface="Poppins" pitchFamily="2" charset="77"/>
              </a:rPr>
              <a:t>Where’s  </a:t>
            </a:r>
            <a:r>
              <a:rPr lang="en-ID" sz="4400" i="1" dirty="0">
                <a:solidFill>
                  <a:schemeClr val="bg1"/>
                </a:solidFill>
                <a:latin typeface="Poppins Light" pitchFamily="2" charset="77"/>
                <a:cs typeface="Poppins Light" pitchFamily="2" charset="77"/>
              </a:rPr>
              <a:t>the</a:t>
            </a:r>
            <a:endParaRPr lang="en-ID" sz="4400" b="1" dirty="0">
              <a:solidFill>
                <a:schemeClr val="bg1"/>
              </a:solidFill>
              <a:effectLst/>
              <a:latin typeface="Poppins" pitchFamily="2" charset="77"/>
              <a:cs typeface="Poppins" pitchFamily="2" charset="77"/>
            </a:endParaRPr>
          </a:p>
        </p:txBody>
      </p:sp>
      <p:sp>
        <p:nvSpPr>
          <p:cNvPr id="2" name="Title 1">
            <a:extLst>
              <a:ext uri="{FF2B5EF4-FFF2-40B4-BE49-F238E27FC236}">
                <a16:creationId xmlns:a16="http://schemas.microsoft.com/office/drawing/2014/main" id="{CF4A657E-19A6-3A4D-B257-CFFDE6C36F66}"/>
              </a:ext>
            </a:extLst>
          </p:cNvPr>
          <p:cNvSpPr txBox="1">
            <a:spLocks noGrp="1"/>
          </p:cNvSpPr>
          <p:nvPr>
            <p:ph type="title" idx="4294967295"/>
          </p:nvPr>
        </p:nvSpPr>
        <p:spPr>
          <a:xfrm>
            <a:off x="5076172" y="1305055"/>
            <a:ext cx="5325127" cy="848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en-ID" sz="44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rPr>
              <a:t>Tournament?</a:t>
            </a:r>
          </a:p>
        </p:txBody>
      </p:sp>
      <p:sp>
        <p:nvSpPr>
          <p:cNvPr id="4" name="TextBox 3">
            <a:extLst>
              <a:ext uri="{FF2B5EF4-FFF2-40B4-BE49-F238E27FC236}">
                <a16:creationId xmlns:a16="http://schemas.microsoft.com/office/drawing/2014/main" id="{58F01D78-57D7-23BC-D1BD-1A1F1A80B844}"/>
              </a:ext>
            </a:extLst>
          </p:cNvPr>
          <p:cNvSpPr txBox="1"/>
          <p:nvPr/>
        </p:nvSpPr>
        <p:spPr>
          <a:xfrm>
            <a:off x="5076173" y="2253439"/>
            <a:ext cx="6510990" cy="2031325"/>
          </a:xfrm>
          <a:prstGeom prst="rect">
            <a:avLst/>
          </a:prstGeom>
          <a:noFill/>
        </p:spPr>
        <p:txBody>
          <a:bodyPr wrap="square" rtlCol="0">
            <a:spAutoFit/>
          </a:bodyPr>
          <a:lstStyle/>
          <a:p>
            <a:r>
              <a:rPr lang="en-GB" dirty="0">
                <a:solidFill>
                  <a:schemeClr val="bg1"/>
                </a:solidFill>
              </a:rPr>
              <a:t>When Nikita got to the venue, she found it locked and empty. Nova had fabricated the place and the time. </a:t>
            </a:r>
          </a:p>
          <a:p>
            <a:endParaRPr lang="en-GB" dirty="0">
              <a:solidFill>
                <a:schemeClr val="bg1"/>
              </a:solidFill>
            </a:endParaRPr>
          </a:p>
          <a:p>
            <a:r>
              <a:rPr lang="en-GB" dirty="0">
                <a:solidFill>
                  <a:schemeClr val="bg1"/>
                </a:solidFill>
              </a:rPr>
              <a:t>Nikita had no reason to doubt it: the answer was specific and sure and it came from the official bot. So she built her Saturday around it and made the trip across town only to find out that the real tournament had finished online hours earlier!</a:t>
            </a:r>
          </a:p>
        </p:txBody>
      </p:sp>
      <p:sp>
        <p:nvSpPr>
          <p:cNvPr id="6" name="Rounded Rectangle 5">
            <a:extLst>
              <a:ext uri="{FF2B5EF4-FFF2-40B4-BE49-F238E27FC236}">
                <a16:creationId xmlns:a16="http://schemas.microsoft.com/office/drawing/2014/main" id="{CEF23469-6358-897C-6B7D-4BDA9D8DDBB7}"/>
              </a:ext>
              <a:ext uri="{C183D7F6-B498-43B3-948B-1728B52AA6E4}">
                <adec:decorative xmlns:adec="http://schemas.microsoft.com/office/drawing/2017/decorative" val="1"/>
              </a:ext>
            </a:extLst>
          </p:cNvPr>
          <p:cNvSpPr/>
          <p:nvPr/>
        </p:nvSpPr>
        <p:spPr>
          <a:xfrm>
            <a:off x="5076172" y="4499792"/>
            <a:ext cx="6621565" cy="2031325"/>
          </a:xfrm>
          <a:prstGeom prst="roundRect">
            <a:avLst>
              <a:gd name="adj" fmla="val 9570"/>
            </a:avLst>
          </a:prstGeom>
          <a:solidFill>
            <a:schemeClr val="bg1">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608E860C-32C4-915B-007A-7C5BCA527F05}"/>
              </a:ext>
            </a:extLst>
          </p:cNvPr>
          <p:cNvSpPr txBox="1"/>
          <p:nvPr/>
        </p:nvSpPr>
        <p:spPr>
          <a:xfrm>
            <a:off x="5262272" y="4623246"/>
            <a:ext cx="6324891" cy="1831271"/>
          </a:xfrm>
          <a:prstGeom prst="rect">
            <a:avLst/>
          </a:prstGeom>
          <a:noFill/>
        </p:spPr>
        <p:txBody>
          <a:bodyPr wrap="square" rtlCol="0">
            <a:spAutoFit/>
          </a:bodyPr>
          <a:lstStyle/>
          <a:p>
            <a:pPr>
              <a:spcAft>
                <a:spcPts val="600"/>
              </a:spcAft>
            </a:pPr>
            <a:r>
              <a:rPr lang="en-GB" sz="1400" b="1" dirty="0"/>
              <a:t>💭 THINK ABOUT IT:</a:t>
            </a:r>
            <a:endParaRPr lang="en-GB" sz="1400" dirty="0"/>
          </a:p>
          <a:p>
            <a:pPr marL="285750" indent="-285750">
              <a:spcAft>
                <a:spcPts val="600"/>
              </a:spcAft>
              <a:buFont typeface="Arial" panose="020B0604020202020204" pitchFamily="34" charset="0"/>
              <a:buChar char="•"/>
            </a:pPr>
            <a:r>
              <a:rPr lang="en-GB" sz="1400" dirty="0"/>
              <a:t>Nikita trusted Nova because the answer was specific and came from the official bot. Are those good reasons to trust something? </a:t>
            </a:r>
          </a:p>
          <a:p>
            <a:pPr marL="285750" indent="-285750">
              <a:spcAft>
                <a:spcPts val="600"/>
              </a:spcAft>
              <a:buFont typeface="Arial" panose="020B0604020202020204" pitchFamily="34" charset="0"/>
              <a:buChar char="•"/>
            </a:pPr>
            <a:r>
              <a:rPr lang="en-GB" sz="1400" dirty="0"/>
              <a:t>It isn't realistic to check everything an AI tells you, so how do you decide what's worth checking before you act on it?</a:t>
            </a:r>
          </a:p>
          <a:p>
            <a:pPr marL="285750" indent="-285750">
              <a:spcAft>
                <a:spcPts val="600"/>
              </a:spcAft>
              <a:buFont typeface="Arial" panose="020B0604020202020204" pitchFamily="34" charset="0"/>
              <a:buChar char="•"/>
            </a:pPr>
            <a:r>
              <a:rPr lang="en-GB" sz="1400" dirty="0"/>
              <a:t>If you act on something an AI got wrong, what part of that is on the AI, and what part is on you?</a:t>
            </a:r>
          </a:p>
        </p:txBody>
      </p:sp>
      <p:sp>
        <p:nvSpPr>
          <p:cNvPr id="12" name="Rounded Rectangle 11">
            <a:extLst>
              <a:ext uri="{FF2B5EF4-FFF2-40B4-BE49-F238E27FC236}">
                <a16:creationId xmlns:a16="http://schemas.microsoft.com/office/drawing/2014/main" id="{0009B4AF-1DD2-C6EC-1DD6-C0A3A0D91CC7}"/>
              </a:ext>
              <a:ext uri="{C183D7F6-B498-43B3-948B-1728B52AA6E4}">
                <adec:decorative xmlns:adec="http://schemas.microsoft.com/office/drawing/2017/decorative" val="1"/>
              </a:ext>
            </a:extLst>
          </p:cNvPr>
          <p:cNvSpPr/>
          <p:nvPr/>
        </p:nvSpPr>
        <p:spPr>
          <a:xfrm>
            <a:off x="871754" y="1154392"/>
            <a:ext cx="3196409" cy="1443395"/>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Picture 30" descr="Player Nikita’s profile picture of a pixelated cat">
            <a:extLst>
              <a:ext uri="{FF2B5EF4-FFF2-40B4-BE49-F238E27FC236}">
                <a16:creationId xmlns:a16="http://schemas.microsoft.com/office/drawing/2014/main" id="{1DD967FD-5DC6-EFC1-05A9-67B77C6CFD52}"/>
              </a:ext>
            </a:extLst>
          </p:cNvPr>
          <p:cNvPicPr>
            <a:picLocks noChangeAspect="1"/>
          </p:cNvPicPr>
          <p:nvPr/>
        </p:nvPicPr>
        <p:blipFill>
          <a:blip r:embed="rId2"/>
          <a:stretch>
            <a:fillRect/>
          </a:stretch>
        </p:blipFill>
        <p:spPr>
          <a:xfrm>
            <a:off x="349746" y="1306413"/>
            <a:ext cx="1204907" cy="1117086"/>
          </a:xfrm>
          <a:prstGeom prst="rect">
            <a:avLst/>
          </a:prstGeom>
        </p:spPr>
      </p:pic>
      <p:sp>
        <p:nvSpPr>
          <p:cNvPr id="13" name="TextBox 12">
            <a:extLst>
              <a:ext uri="{FF2B5EF4-FFF2-40B4-BE49-F238E27FC236}">
                <a16:creationId xmlns:a16="http://schemas.microsoft.com/office/drawing/2014/main" id="{7E3406EF-E166-28A3-8A08-AC0AA1F9CB86}"/>
              </a:ext>
            </a:extLst>
          </p:cNvPr>
          <p:cNvSpPr txBox="1"/>
          <p:nvPr/>
        </p:nvSpPr>
        <p:spPr>
          <a:xfrm>
            <a:off x="1600025" y="1377988"/>
            <a:ext cx="2383344" cy="1031051"/>
          </a:xfrm>
          <a:prstGeom prst="rect">
            <a:avLst/>
          </a:prstGeom>
          <a:noFill/>
        </p:spPr>
        <p:txBody>
          <a:bodyPr wrap="square" rtlCol="0">
            <a:spAutoFit/>
          </a:bodyPr>
          <a:lstStyle/>
          <a:p>
            <a:pPr>
              <a:spcAft>
                <a:spcPts val="600"/>
              </a:spcAft>
            </a:pPr>
            <a:r>
              <a:rPr lang="en-US" sz="1400" b="1" dirty="0" err="1">
                <a:solidFill>
                  <a:schemeClr val="bg1"/>
                </a:solidFill>
                <a:latin typeface="Arial Nova" panose="020B0504020202020204" pitchFamily="34" charset="0"/>
              </a:rPr>
              <a:t>player_nikita</a:t>
            </a:r>
            <a:endParaRPr lang="en-US" sz="140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en-GB" sz="1400" dirty="0">
                <a:solidFill>
                  <a:schemeClr val="bg1"/>
                </a:solidFill>
              </a:rPr>
              <a:t>hey nova where and when is the weekend tournament happening?</a:t>
            </a:r>
          </a:p>
        </p:txBody>
      </p:sp>
      <p:sp>
        <p:nvSpPr>
          <p:cNvPr id="16" name="Rounded Rectangle 15">
            <a:extLst>
              <a:ext uri="{FF2B5EF4-FFF2-40B4-BE49-F238E27FC236}">
                <a16:creationId xmlns:a16="http://schemas.microsoft.com/office/drawing/2014/main" id="{95B0EBD3-21CB-DDA8-88C8-167357FB0B12}"/>
              </a:ext>
              <a:ext uri="{C183D7F6-B498-43B3-948B-1728B52AA6E4}">
                <adec:decorative xmlns:adec="http://schemas.microsoft.com/office/drawing/2017/decorative" val="1"/>
              </a:ext>
            </a:extLst>
          </p:cNvPr>
          <p:cNvSpPr/>
          <p:nvPr/>
        </p:nvSpPr>
        <p:spPr>
          <a:xfrm>
            <a:off x="1498519" y="2912253"/>
            <a:ext cx="3196409" cy="1627881"/>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descr="Nova the AI Helper">
            <a:extLst>
              <a:ext uri="{FF2B5EF4-FFF2-40B4-BE49-F238E27FC236}">
                <a16:creationId xmlns:a16="http://schemas.microsoft.com/office/drawing/2014/main" id="{3A6D4AA8-A088-808A-318C-B51B71F2E77D}"/>
              </a:ext>
            </a:extLst>
          </p:cNvPr>
          <p:cNvPicPr>
            <a:picLocks noChangeAspect="1"/>
          </p:cNvPicPr>
          <p:nvPr/>
        </p:nvPicPr>
        <p:blipFill>
          <a:blip r:embed="rId3"/>
          <a:stretch>
            <a:fillRect/>
          </a:stretch>
        </p:blipFill>
        <p:spPr>
          <a:xfrm flipH="1">
            <a:off x="1128849" y="3135849"/>
            <a:ext cx="996925" cy="981622"/>
          </a:xfrm>
          <a:prstGeom prst="rect">
            <a:avLst/>
          </a:prstGeom>
        </p:spPr>
      </p:pic>
      <p:sp>
        <p:nvSpPr>
          <p:cNvPr id="17" name="TextBox 16">
            <a:extLst>
              <a:ext uri="{FF2B5EF4-FFF2-40B4-BE49-F238E27FC236}">
                <a16:creationId xmlns:a16="http://schemas.microsoft.com/office/drawing/2014/main" id="{A8BBF685-EAB1-0392-AFBE-F9CF1AF48A96}"/>
              </a:ext>
            </a:extLst>
          </p:cNvPr>
          <p:cNvSpPr txBox="1"/>
          <p:nvPr/>
        </p:nvSpPr>
        <p:spPr>
          <a:xfrm>
            <a:off x="2230903" y="3108955"/>
            <a:ext cx="2197532" cy="1246495"/>
          </a:xfrm>
          <a:prstGeom prst="rect">
            <a:avLst/>
          </a:prstGeom>
          <a:noFill/>
        </p:spPr>
        <p:txBody>
          <a:bodyPr wrap="square" rtlCol="0">
            <a:spAutoFit/>
          </a:bodyPr>
          <a:lstStyle/>
          <a:p>
            <a:pPr>
              <a:spcAft>
                <a:spcPts val="600"/>
              </a:spcAft>
            </a:pPr>
            <a:r>
              <a:rPr lang="en-GB" sz="1400" b="1" dirty="0">
                <a:solidFill>
                  <a:schemeClr val="bg1"/>
                </a:solidFill>
                <a:latin typeface="Arial Nova" panose="020B0504020202020204" pitchFamily="34" charset="0"/>
              </a:rPr>
              <a:t>Nova ✦ AI Helper</a:t>
            </a:r>
            <a:endParaRPr lang="en-US" sz="140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en-GB" sz="1400" dirty="0">
                <a:solidFill>
                  <a:schemeClr val="bg1"/>
                </a:solidFill>
              </a:rPr>
              <a:t>Hi Nikita! It's this Saturday at 2pm, at the community hall on Bridge Street. See you there! 🏆</a:t>
            </a:r>
          </a:p>
        </p:txBody>
      </p:sp>
      <p:sp>
        <p:nvSpPr>
          <p:cNvPr id="22" name="Rounded Rectangle 21">
            <a:extLst>
              <a:ext uri="{FF2B5EF4-FFF2-40B4-BE49-F238E27FC236}">
                <a16:creationId xmlns:a16="http://schemas.microsoft.com/office/drawing/2014/main" id="{5209E2E5-7AB5-BD35-BE39-9ECE49983534}"/>
              </a:ext>
              <a:ext uri="{C183D7F6-B498-43B3-948B-1728B52AA6E4}">
                <adec:decorative xmlns:adec="http://schemas.microsoft.com/office/drawing/2017/decorative" val="1"/>
              </a:ext>
            </a:extLst>
          </p:cNvPr>
          <p:cNvSpPr/>
          <p:nvPr/>
        </p:nvSpPr>
        <p:spPr>
          <a:xfrm>
            <a:off x="871754" y="4874249"/>
            <a:ext cx="2672447" cy="1136703"/>
          </a:xfrm>
          <a:prstGeom prst="roundRect">
            <a:avLst>
              <a:gd name="adj" fmla="val 10825"/>
            </a:avLst>
          </a:prstGeom>
          <a:solidFill>
            <a:srgbClr val="353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descr="Player Nikita’s profile picture of a pixelated cat">
            <a:extLst>
              <a:ext uri="{FF2B5EF4-FFF2-40B4-BE49-F238E27FC236}">
                <a16:creationId xmlns:a16="http://schemas.microsoft.com/office/drawing/2014/main" id="{A2571667-B63D-9BA7-8956-01EE50FC3332}"/>
              </a:ext>
            </a:extLst>
          </p:cNvPr>
          <p:cNvPicPr>
            <a:picLocks noChangeAspect="1"/>
          </p:cNvPicPr>
          <p:nvPr/>
        </p:nvPicPr>
        <p:blipFill>
          <a:blip r:embed="rId2"/>
          <a:stretch>
            <a:fillRect/>
          </a:stretch>
        </p:blipFill>
        <p:spPr>
          <a:xfrm>
            <a:off x="389614" y="4856436"/>
            <a:ext cx="1204907" cy="1117086"/>
          </a:xfrm>
          <a:prstGeom prst="rect">
            <a:avLst/>
          </a:prstGeom>
        </p:spPr>
      </p:pic>
      <p:sp>
        <p:nvSpPr>
          <p:cNvPr id="23" name="TextBox 22">
            <a:extLst>
              <a:ext uri="{FF2B5EF4-FFF2-40B4-BE49-F238E27FC236}">
                <a16:creationId xmlns:a16="http://schemas.microsoft.com/office/drawing/2014/main" id="{577810AD-0E84-46FE-2201-79207FE23A1F}"/>
              </a:ext>
            </a:extLst>
          </p:cNvPr>
          <p:cNvSpPr txBox="1"/>
          <p:nvPr/>
        </p:nvSpPr>
        <p:spPr>
          <a:xfrm>
            <a:off x="1600025" y="5097845"/>
            <a:ext cx="2383344" cy="600164"/>
          </a:xfrm>
          <a:prstGeom prst="rect">
            <a:avLst/>
          </a:prstGeom>
          <a:noFill/>
        </p:spPr>
        <p:txBody>
          <a:bodyPr wrap="square" rtlCol="0">
            <a:spAutoFit/>
          </a:bodyPr>
          <a:lstStyle/>
          <a:p>
            <a:pPr>
              <a:spcAft>
                <a:spcPts val="600"/>
              </a:spcAft>
            </a:pPr>
            <a:r>
              <a:rPr lang="en-US" sz="1400" b="1" dirty="0" err="1">
                <a:solidFill>
                  <a:schemeClr val="bg1"/>
                </a:solidFill>
                <a:latin typeface="Arial Nova" panose="020B0504020202020204" pitchFamily="34" charset="0"/>
              </a:rPr>
              <a:t>player_nikita</a:t>
            </a:r>
            <a:endParaRPr lang="en-US" sz="1400" dirty="0">
              <a:solidFill>
                <a:schemeClr val="tx1">
                  <a:lumMod val="65000"/>
                  <a:lumOff val="35000"/>
                </a:schemeClr>
              </a:solidFill>
              <a:latin typeface="Arial" panose="020B0604020202020204" pitchFamily="34" charset="0"/>
              <a:ea typeface="Roboto" panose="02000000000000000000" pitchFamily="2" charset="0"/>
              <a:cs typeface="Arial" panose="020B0604020202020204" pitchFamily="34" charset="0"/>
            </a:endParaRPr>
          </a:p>
          <a:p>
            <a:r>
              <a:rPr lang="en-GB" sz="1400" dirty="0">
                <a:solidFill>
                  <a:schemeClr val="bg1"/>
                </a:solidFill>
              </a:rPr>
              <a:t>perfect, thanks!! </a:t>
            </a:r>
            <a:r>
              <a:rPr lang="en-GB" sz="1400" dirty="0"/>
              <a:t>🎮</a:t>
            </a:r>
            <a:endParaRPr lang="en-GB" sz="1400" dirty="0">
              <a:solidFill>
                <a:schemeClr val="bg1"/>
              </a:solidFill>
            </a:endParaRPr>
          </a:p>
        </p:txBody>
      </p:sp>
    </p:spTree>
    <p:extLst>
      <p:ext uri="{BB962C8B-B14F-4D97-AF65-F5344CB8AC3E}">
        <p14:creationId xmlns:p14="http://schemas.microsoft.com/office/powerpoint/2010/main" val="2274773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9B5D5ED-B00A-F526-A9C1-C0A17BF65978}"/>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FD4F76BA-C671-D1C1-1FC6-D36B3C9F6BAD}"/>
              </a:ext>
            </a:extLst>
          </p:cNvPr>
          <p:cNvSpPr txBox="1"/>
          <p:nvPr/>
        </p:nvSpPr>
        <p:spPr>
          <a:xfrm>
            <a:off x="8272107" y="532155"/>
            <a:ext cx="3369843"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Avenir Next Condensed" panose="020B0506020202020204" pitchFamily="34" charset="0"/>
                <a:ea typeface="+mn-ea"/>
                <a:cs typeface="+mn-cs"/>
              </a:rPr>
              <a:t>ACTIVITY: </a:t>
            </a:r>
            <a:r>
              <a:rPr kumimoji="0" lang="en-US" sz="2000" b="1" i="0" u="none" strike="noStrike" kern="1200" cap="none" spc="0" normalizeH="0" baseline="0" noProof="0" dirty="0">
                <a:ln>
                  <a:noFill/>
                </a:ln>
                <a:solidFill>
                  <a:prstClr val="white"/>
                </a:solidFill>
                <a:effectLst/>
                <a:uLnTx/>
                <a:uFillTx/>
                <a:latin typeface="Avenir Next Condensed" panose="020B0506020202020204" pitchFamily="34" charset="0"/>
                <a:ea typeface="+mn-ea"/>
                <a:cs typeface="+mn-cs"/>
              </a:rPr>
              <a:t>TRY IT YOURSELF!</a:t>
            </a:r>
          </a:p>
        </p:txBody>
      </p:sp>
      <p:sp>
        <p:nvSpPr>
          <p:cNvPr id="26" name="Title 25">
            <a:extLst>
              <a:ext uri="{FF2B5EF4-FFF2-40B4-BE49-F238E27FC236}">
                <a16:creationId xmlns:a16="http://schemas.microsoft.com/office/drawing/2014/main" id="{3C8A66FD-9205-DBE8-7A51-74D50699A7CE}"/>
              </a:ext>
            </a:extLst>
          </p:cNvPr>
          <p:cNvSpPr txBox="1">
            <a:spLocks noGrp="1"/>
          </p:cNvSpPr>
          <p:nvPr>
            <p:ph type="title" idx="4294967295"/>
          </p:nvPr>
        </p:nvSpPr>
        <p:spPr>
          <a:xfrm>
            <a:off x="645104" y="458840"/>
            <a:ext cx="7734967"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tab pos="5411788" algn="l"/>
              </a:tabLst>
              <a:defRPr/>
            </a:pPr>
            <a:r>
              <a:rPr kumimoji="0" lang="en-US" sz="3200" b="1" i="0" u="none" strike="noStrike" kern="1200" cap="none" spc="0" normalizeH="0" baseline="0" noProof="0" dirty="0">
                <a:ln>
                  <a:noFill/>
                </a:ln>
                <a:solidFill>
                  <a:prstClr val="white"/>
                </a:solidFill>
                <a:effectLst/>
                <a:uLnTx/>
                <a:uFillTx/>
                <a:latin typeface="Poppins SemiBold" pitchFamily="2" charset="77"/>
                <a:ea typeface="+mn-ea"/>
                <a:cs typeface="Poppins SemiBold" pitchFamily="2" charset="77"/>
              </a:rPr>
              <a:t>Be a Super Fact-Checker</a:t>
            </a:r>
          </a:p>
        </p:txBody>
      </p:sp>
      <p:grpSp>
        <p:nvGrpSpPr>
          <p:cNvPr id="28" name="Group 27" descr="Pencil icon">
            <a:extLst>
              <a:ext uri="{FF2B5EF4-FFF2-40B4-BE49-F238E27FC236}">
                <a16:creationId xmlns:a16="http://schemas.microsoft.com/office/drawing/2014/main" id="{E425686B-9B33-A7F4-9308-596AA8F45CCE}"/>
              </a:ext>
            </a:extLst>
          </p:cNvPr>
          <p:cNvGrpSpPr/>
          <p:nvPr/>
        </p:nvGrpSpPr>
        <p:grpSpPr>
          <a:xfrm>
            <a:off x="1031654" y="1340631"/>
            <a:ext cx="264062" cy="264062"/>
            <a:chOff x="1031654" y="1494938"/>
            <a:chExt cx="264062" cy="264062"/>
          </a:xfrm>
        </p:grpSpPr>
        <p:sp>
          <p:nvSpPr>
            <p:cNvPr id="29" name="Oval 28">
              <a:extLst>
                <a:ext uri="{FF2B5EF4-FFF2-40B4-BE49-F238E27FC236}">
                  <a16:creationId xmlns:a16="http://schemas.microsoft.com/office/drawing/2014/main" id="{E2874C47-9EEF-B215-0ABF-C4351E2A6DCD}"/>
                </a:ext>
              </a:extLst>
            </p:cNvPr>
            <p:cNvSpPr/>
            <p:nvPr/>
          </p:nvSpPr>
          <p:spPr>
            <a:xfrm>
              <a:off x="1031654" y="1494938"/>
              <a:ext cx="264062" cy="264062"/>
            </a:xfrm>
            <a:prstGeom prst="ellipse">
              <a:avLst/>
            </a:prstGeom>
            <a:solidFill>
              <a:srgbClr val="F563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0" name="Picture 29">
              <a:extLst>
                <a:ext uri="{FF2B5EF4-FFF2-40B4-BE49-F238E27FC236}">
                  <a16:creationId xmlns:a16="http://schemas.microsoft.com/office/drawing/2014/main" id="{230F7674-25EF-C8F5-BB96-EAFB46EA21AC}"/>
                </a:ext>
              </a:extLst>
            </p:cNvPr>
            <p:cNvPicPr>
              <a:picLocks noChangeAspect="1"/>
            </p:cNvPicPr>
            <p:nvPr/>
          </p:nvPicPr>
          <p:blipFill>
            <a:blip r:embed="rId4"/>
            <a:stretch>
              <a:fillRect/>
            </a:stretch>
          </p:blipFill>
          <p:spPr>
            <a:xfrm>
              <a:off x="1081531" y="1527566"/>
              <a:ext cx="179069" cy="185038"/>
            </a:xfrm>
            <a:prstGeom prst="rect">
              <a:avLst/>
            </a:prstGeom>
          </p:spPr>
        </p:pic>
      </p:grpSp>
      <p:sp>
        <p:nvSpPr>
          <p:cNvPr id="27" name="TextBox 26">
            <a:extLst>
              <a:ext uri="{FF2B5EF4-FFF2-40B4-BE49-F238E27FC236}">
                <a16:creationId xmlns:a16="http://schemas.microsoft.com/office/drawing/2014/main" id="{2FE353B5-8CD7-FC03-B8EB-7BC999FE938F}"/>
              </a:ext>
            </a:extLst>
          </p:cNvPr>
          <p:cNvSpPr txBox="1"/>
          <p:nvPr/>
        </p:nvSpPr>
        <p:spPr>
          <a:xfrm>
            <a:off x="1275708" y="1306596"/>
            <a:ext cx="9938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46340"/>
                </a:solidFill>
                <a:effectLst/>
                <a:uLnTx/>
                <a:uFillTx/>
                <a:latin typeface="Avenir Next Condensed Demi Bold" panose="020B0506020202020204" pitchFamily="34" charset="0"/>
                <a:ea typeface="+mn-ea"/>
                <a:cs typeface="+mn-cs"/>
              </a:rPr>
              <a:t>THE TASK</a:t>
            </a:r>
          </a:p>
        </p:txBody>
      </p:sp>
      <p:sp>
        <p:nvSpPr>
          <p:cNvPr id="2" name="TextBox 1">
            <a:extLst>
              <a:ext uri="{FF2B5EF4-FFF2-40B4-BE49-F238E27FC236}">
                <a16:creationId xmlns:a16="http://schemas.microsoft.com/office/drawing/2014/main" id="{4F2C1ECB-62DC-B609-AEDB-A5745D0604EC}"/>
              </a:ext>
            </a:extLst>
          </p:cNvPr>
          <p:cNvSpPr txBox="1"/>
          <p:nvPr/>
        </p:nvSpPr>
        <p:spPr>
          <a:xfrm>
            <a:off x="951291" y="1713716"/>
            <a:ext cx="10053701" cy="923330"/>
          </a:xfrm>
          <a:prstGeom prst="rect">
            <a:avLst/>
          </a:prstGeom>
          <a:noFill/>
        </p:spPr>
        <p:txBody>
          <a:bodyPr wrap="square" rtlCol="0">
            <a:spAutoFit/>
          </a:bodyPr>
          <a:lstStyle/>
          <a:p>
            <a:r>
              <a:rPr lang="en-GB" dirty="0"/>
              <a:t>AI outputs can sometimes fabricate claims, so it’s important to build your muscle for fact-checking important information. Using your school's approved AI tool (such as Microsoft Copilot), enter in this prompt with your own country:</a:t>
            </a:r>
          </a:p>
        </p:txBody>
      </p:sp>
      <p:sp>
        <p:nvSpPr>
          <p:cNvPr id="4" name="Rounded Rectangle 3">
            <a:extLst>
              <a:ext uri="{FF2B5EF4-FFF2-40B4-BE49-F238E27FC236}">
                <a16:creationId xmlns:a16="http://schemas.microsoft.com/office/drawing/2014/main" id="{F68C3486-227B-32C2-B7D6-BCE8A16736B9}"/>
              </a:ext>
              <a:ext uri="{C183D7F6-B498-43B3-948B-1728B52AA6E4}">
                <adec:decorative xmlns:adec="http://schemas.microsoft.com/office/drawing/2017/decorative" val="1"/>
              </a:ext>
            </a:extLst>
          </p:cNvPr>
          <p:cNvSpPr>
            <a:spLocks/>
          </p:cNvSpPr>
          <p:nvPr/>
        </p:nvSpPr>
        <p:spPr>
          <a:xfrm>
            <a:off x="1031654" y="2693756"/>
            <a:ext cx="9973338" cy="923331"/>
          </a:xfrm>
          <a:prstGeom prst="roundRect">
            <a:avLst>
              <a:gd name="adj" fmla="val 7783"/>
            </a:avLst>
          </a:prstGeom>
          <a:solidFill>
            <a:srgbClr val="FFC45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8960E04D-2620-2707-5B20-550D48E6CDA3}"/>
              </a:ext>
            </a:extLst>
          </p:cNvPr>
          <p:cNvSpPr txBox="1"/>
          <p:nvPr/>
        </p:nvSpPr>
        <p:spPr>
          <a:xfrm>
            <a:off x="1182785" y="2815168"/>
            <a:ext cx="9685844" cy="646331"/>
          </a:xfrm>
          <a:prstGeom prst="rect">
            <a:avLst/>
          </a:prstGeom>
          <a:noFill/>
        </p:spPr>
        <p:txBody>
          <a:bodyPr wrap="square" rtlCol="0">
            <a:spAutoFit/>
          </a:bodyPr>
          <a:lstStyle/>
          <a:p>
            <a:r>
              <a:rPr lang="en-GB" b="1" dirty="0"/>
              <a:t>"Tell me about teenagers and screen time in </a:t>
            </a:r>
            <a:r>
              <a:rPr lang="en-GB" i="1" dirty="0"/>
              <a:t>[your country]. </a:t>
            </a:r>
            <a:r>
              <a:rPr lang="en-GB" b="1" dirty="0"/>
              <a:t>Include a key statistic about </a:t>
            </a:r>
            <a:r>
              <a:rPr lang="en-GB" i="1" dirty="0"/>
              <a:t>[your country]</a:t>
            </a:r>
            <a:r>
              <a:rPr lang="en-GB" b="1" dirty="0"/>
              <a:t>, a quote from a named expert from </a:t>
            </a:r>
            <a:r>
              <a:rPr lang="en-GB" i="1" dirty="0"/>
              <a:t>[your country]</a:t>
            </a:r>
            <a:r>
              <a:rPr lang="en-GB" b="1" dirty="0"/>
              <a:t>, and a local source I can look up.”</a:t>
            </a:r>
            <a:endParaRPr lang="en-GB" dirty="0"/>
          </a:p>
        </p:txBody>
      </p:sp>
      <p:sp>
        <p:nvSpPr>
          <p:cNvPr id="7" name="Rounded Rectangle 6">
            <a:extLst>
              <a:ext uri="{FF2B5EF4-FFF2-40B4-BE49-F238E27FC236}">
                <a16:creationId xmlns:a16="http://schemas.microsoft.com/office/drawing/2014/main" id="{8BBFBA5A-A5FC-0A27-CF1C-068857D90858}"/>
              </a:ext>
            </a:extLst>
          </p:cNvPr>
          <p:cNvSpPr>
            <a:spLocks/>
          </p:cNvSpPr>
          <p:nvPr/>
        </p:nvSpPr>
        <p:spPr>
          <a:xfrm>
            <a:off x="1031654" y="3854175"/>
            <a:ext cx="2429149" cy="1174360"/>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400" b="1" dirty="0">
                <a:solidFill>
                  <a:schemeClr val="tx1"/>
                </a:solidFill>
              </a:rPr>
              <a:t>Find the claims.</a:t>
            </a:r>
            <a:r>
              <a:rPr lang="en-GB" sz="1400" dirty="0">
                <a:solidFill>
                  <a:schemeClr val="tx1"/>
                </a:solidFill>
              </a:rPr>
              <a:t> Pick out three things in the answer: the statistic, the quote (and the name attached to it), and the source.</a:t>
            </a:r>
          </a:p>
        </p:txBody>
      </p:sp>
      <p:sp>
        <p:nvSpPr>
          <p:cNvPr id="9" name="Rounded Rectangle 8">
            <a:extLst>
              <a:ext uri="{FF2B5EF4-FFF2-40B4-BE49-F238E27FC236}">
                <a16:creationId xmlns:a16="http://schemas.microsoft.com/office/drawing/2014/main" id="{6C6DD096-E2CE-4A5E-6C1C-A36EDE3141EB}"/>
              </a:ext>
            </a:extLst>
          </p:cNvPr>
          <p:cNvSpPr>
            <a:spLocks/>
          </p:cNvSpPr>
          <p:nvPr/>
        </p:nvSpPr>
        <p:spPr>
          <a:xfrm>
            <a:off x="3618015" y="3865749"/>
            <a:ext cx="2377966" cy="1174360"/>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400" b="1" dirty="0">
                <a:solidFill>
                  <a:schemeClr val="tx1"/>
                </a:solidFill>
              </a:rPr>
              <a:t>Check the statistic.</a:t>
            </a:r>
            <a:r>
              <a:rPr lang="en-GB" sz="1400" dirty="0">
                <a:solidFill>
                  <a:schemeClr val="tx1"/>
                </a:solidFill>
              </a:rPr>
              <a:t> Trace the figure to a reliable source. Does it match? Is it current, or invented?</a:t>
            </a:r>
          </a:p>
        </p:txBody>
      </p:sp>
      <p:sp>
        <p:nvSpPr>
          <p:cNvPr id="10" name="Rounded Rectangle 9">
            <a:extLst>
              <a:ext uri="{FF2B5EF4-FFF2-40B4-BE49-F238E27FC236}">
                <a16:creationId xmlns:a16="http://schemas.microsoft.com/office/drawing/2014/main" id="{EB4EAFF4-408D-B62A-0B5D-17EAF3034F8C}"/>
              </a:ext>
            </a:extLst>
          </p:cNvPr>
          <p:cNvSpPr>
            <a:spLocks/>
          </p:cNvSpPr>
          <p:nvPr/>
        </p:nvSpPr>
        <p:spPr>
          <a:xfrm>
            <a:off x="6226691" y="3865749"/>
            <a:ext cx="2273795" cy="1174360"/>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400" b="1" dirty="0">
                <a:solidFill>
                  <a:schemeClr val="tx1"/>
                </a:solidFill>
              </a:rPr>
              <a:t>Check the quote.</a:t>
            </a:r>
            <a:r>
              <a:rPr lang="en-GB" sz="1400" dirty="0">
                <a:solidFill>
                  <a:schemeClr val="tx1"/>
                </a:solidFill>
              </a:rPr>
              <a:t> Is the named expert a real person from your country? Search for a source with the exact words. </a:t>
            </a:r>
          </a:p>
        </p:txBody>
      </p:sp>
      <p:sp>
        <p:nvSpPr>
          <p:cNvPr id="11" name="Rounded Rectangle 10">
            <a:extLst>
              <a:ext uri="{FF2B5EF4-FFF2-40B4-BE49-F238E27FC236}">
                <a16:creationId xmlns:a16="http://schemas.microsoft.com/office/drawing/2014/main" id="{10A9929E-7BC3-74E4-EFC9-825565C0C38F}"/>
              </a:ext>
            </a:extLst>
          </p:cNvPr>
          <p:cNvSpPr>
            <a:spLocks/>
          </p:cNvSpPr>
          <p:nvPr/>
        </p:nvSpPr>
        <p:spPr>
          <a:xfrm>
            <a:off x="8731197" y="3865749"/>
            <a:ext cx="2273795" cy="1174360"/>
          </a:xfrm>
          <a:prstGeom prst="roundRect">
            <a:avLst>
              <a:gd name="adj" fmla="val 7783"/>
            </a:avLst>
          </a:prstGeom>
          <a:solidFill>
            <a:schemeClr val="bg1"/>
          </a:solidFill>
          <a:ln>
            <a:solidFill>
              <a:schemeClr val="bg1">
                <a:lumMod val="8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GB" sz="1400" b="1" dirty="0">
                <a:solidFill>
                  <a:schemeClr val="tx1"/>
                </a:solidFill>
              </a:rPr>
              <a:t>Check the source.</a:t>
            </a:r>
            <a:r>
              <a:rPr lang="en-GB" sz="1400" dirty="0">
                <a:solidFill>
                  <a:schemeClr val="tx1"/>
                </a:solidFill>
              </a:rPr>
              <a:t> Try to open the link. Does it exist? If it does, does it match what the AI claimed?</a:t>
            </a:r>
          </a:p>
        </p:txBody>
      </p:sp>
      <p:grpSp>
        <p:nvGrpSpPr>
          <p:cNvPr id="13" name="Group 12" descr="Top tip">
            <a:extLst>
              <a:ext uri="{FF2B5EF4-FFF2-40B4-BE49-F238E27FC236}">
                <a16:creationId xmlns:a16="http://schemas.microsoft.com/office/drawing/2014/main" id="{8CAB4BDA-3BF0-E032-845A-83D399CB24BD}"/>
              </a:ext>
              <a:ext uri="{C183D7F6-B498-43B3-948B-1728B52AA6E4}">
                <adec:decorative xmlns:adec="http://schemas.microsoft.com/office/drawing/2017/decorative" val="0"/>
              </a:ext>
            </a:extLst>
          </p:cNvPr>
          <p:cNvGrpSpPr/>
          <p:nvPr/>
        </p:nvGrpSpPr>
        <p:grpSpPr>
          <a:xfrm>
            <a:off x="1021823" y="5358223"/>
            <a:ext cx="468866" cy="774704"/>
            <a:chOff x="787863" y="3191954"/>
            <a:chExt cx="553113" cy="913905"/>
          </a:xfrm>
        </p:grpSpPr>
        <p:sp>
          <p:nvSpPr>
            <p:cNvPr id="14" name="Right Triangle 13">
              <a:extLst>
                <a:ext uri="{FF2B5EF4-FFF2-40B4-BE49-F238E27FC236}">
                  <a16:creationId xmlns:a16="http://schemas.microsoft.com/office/drawing/2014/main" id="{D0454F3A-3DA9-004B-10C8-813311D7D6F4}"/>
                </a:ext>
              </a:extLst>
            </p:cNvPr>
            <p:cNvSpPr/>
            <p:nvPr/>
          </p:nvSpPr>
          <p:spPr>
            <a:xfrm rot="10800000">
              <a:off x="799475" y="3848596"/>
              <a:ext cx="255004" cy="257263"/>
            </a:xfrm>
            <a:prstGeom prst="rtTriangle">
              <a:avLst/>
            </a:prstGeom>
            <a:solidFill>
              <a:srgbClr val="2D3A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01EC61C7-CC67-D316-507F-4DBD9588002E}"/>
                </a:ext>
              </a:extLst>
            </p:cNvPr>
            <p:cNvPicPr>
              <a:picLocks noChangeAspect="1"/>
            </p:cNvPicPr>
            <p:nvPr/>
          </p:nvPicPr>
          <p:blipFill>
            <a:blip r:embed="rId5"/>
            <a:stretch>
              <a:fillRect/>
            </a:stretch>
          </p:blipFill>
          <p:spPr>
            <a:xfrm>
              <a:off x="787863" y="3191954"/>
              <a:ext cx="553113" cy="776299"/>
            </a:xfrm>
            <a:prstGeom prst="rect">
              <a:avLst/>
            </a:prstGeom>
          </p:spPr>
        </p:pic>
      </p:grpSp>
      <p:cxnSp>
        <p:nvCxnSpPr>
          <p:cNvPr id="17" name="Elbow Connector 16">
            <a:extLst>
              <a:ext uri="{FF2B5EF4-FFF2-40B4-BE49-F238E27FC236}">
                <a16:creationId xmlns:a16="http://schemas.microsoft.com/office/drawing/2014/main" id="{9AC290F2-4EFB-3439-D768-ACFFE4F69335}"/>
              </a:ext>
              <a:ext uri="{C183D7F6-B498-43B3-948B-1728B52AA6E4}">
                <adec:decorative xmlns:adec="http://schemas.microsoft.com/office/drawing/2017/decorative" val="1"/>
              </a:ext>
            </a:extLst>
          </p:cNvPr>
          <p:cNvCxnSpPr>
            <a:cxnSpLocks/>
            <a:stCxn id="15" idx="0"/>
          </p:cNvCxnSpPr>
          <p:nvPr/>
        </p:nvCxnSpPr>
        <p:spPr>
          <a:xfrm rot="5400000" flipH="1" flipV="1">
            <a:off x="6069955" y="423186"/>
            <a:ext cx="121339" cy="9748736"/>
          </a:xfrm>
          <a:prstGeom prst="bentConnector2">
            <a:avLst/>
          </a:prstGeom>
          <a:ln>
            <a:solidFill>
              <a:srgbClr val="6BA5F4"/>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7B18D6D5-6580-6A37-26CA-192499A31EAE}"/>
              </a:ext>
            </a:extLst>
          </p:cNvPr>
          <p:cNvSpPr txBox="1"/>
          <p:nvPr/>
        </p:nvSpPr>
        <p:spPr>
          <a:xfrm>
            <a:off x="1549211" y="5332347"/>
            <a:ext cx="9455781" cy="738664"/>
          </a:xfrm>
          <a:prstGeom prst="rect">
            <a:avLst/>
          </a:prstGeom>
          <a:noFill/>
        </p:spPr>
        <p:txBody>
          <a:bodyPr wrap="square" rtlCol="0">
            <a:spAutoFit/>
          </a:bodyPr>
          <a:lstStyle/>
          <a:p>
            <a:r>
              <a:rPr lang="en-GB" sz="1400" dirty="0"/>
              <a:t>AI fabricates most when solid information is thin, and that often includes specific local details. For important tasks like a research project that needs reliable facts, check each claim by tracing the sources and ensuring that they come from reliable, trustworthy places.</a:t>
            </a:r>
          </a:p>
        </p:txBody>
      </p:sp>
      <p:sp>
        <p:nvSpPr>
          <p:cNvPr id="3" name="Text box">
            <a:extLst>
              <a:ext uri="{FF2B5EF4-FFF2-40B4-BE49-F238E27FC236}">
                <a16:creationId xmlns:a16="http://schemas.microsoft.com/office/drawing/2014/main" id="{F2E434F5-394D-3D67-49C5-9BEC0A6BA427}"/>
              </a:ext>
            </a:extLst>
          </p:cNvPr>
          <p:cNvSpPr txBox="1"/>
          <p:nvPr/>
        </p:nvSpPr>
        <p:spPr>
          <a:xfrm>
            <a:off x="419658" y="6308431"/>
            <a:ext cx="6629840" cy="2616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white"/>
                </a:solidFill>
                <a:effectLst/>
                <a:uLnTx/>
                <a:uFillTx/>
                <a:latin typeface="Calibri"/>
                <a:ea typeface="Calibri"/>
                <a:cs typeface="Calibri"/>
                <a:sym typeface="Calibri"/>
              </a:rPr>
              <a:t>*This exercise is optional and designed to enrich your learning experience. You may choose to skip it at this time.</a:t>
            </a:r>
            <a:endParaRPr kumimoji="0" sz="1050" b="0" i="1" u="none" strike="noStrike" kern="1200" cap="none" spc="0" normalizeH="0" baseline="0" noProof="0" dirty="0">
              <a:ln>
                <a:noFill/>
              </a:ln>
              <a:solidFill>
                <a:prstClr val="white"/>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46619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451DE7-E9D5-73DD-24A9-A1AEEA82AC6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78D775F-FB0F-EDCF-2456-666FD6D77126}"/>
              </a:ext>
              <a:ext uri="{C183D7F6-B498-43B3-948B-1728B52AA6E4}">
                <adec:decorative xmlns:adec="http://schemas.microsoft.com/office/drawing/2017/decorative" val="1"/>
              </a:ext>
            </a:extLst>
          </p:cNvPr>
          <p:cNvPicPr>
            <a:picLocks noChangeAspect="1"/>
          </p:cNvPicPr>
          <p:nvPr/>
        </p:nvPicPr>
        <p:blipFill>
          <a:blip r:embed="rId3"/>
          <a:srcRect l="1" t="22181" r="30071"/>
          <a:stretch>
            <a:fillRect/>
          </a:stretch>
        </p:blipFill>
        <p:spPr>
          <a:xfrm>
            <a:off x="8561172" y="0"/>
            <a:ext cx="3630828" cy="793926"/>
          </a:xfrm>
          <a:prstGeom prst="rect">
            <a:avLst/>
          </a:prstGeom>
        </p:spPr>
      </p:pic>
      <p:sp>
        <p:nvSpPr>
          <p:cNvPr id="4" name="TextBox 3">
            <a:extLst>
              <a:ext uri="{FF2B5EF4-FFF2-40B4-BE49-F238E27FC236}">
                <a16:creationId xmlns:a16="http://schemas.microsoft.com/office/drawing/2014/main" id="{A53FDB24-3E7E-43BE-4CE7-F23521474EED}"/>
              </a:ext>
            </a:extLst>
          </p:cNvPr>
          <p:cNvSpPr txBox="1"/>
          <p:nvPr/>
        </p:nvSpPr>
        <p:spPr>
          <a:xfrm>
            <a:off x="9318651" y="212511"/>
            <a:ext cx="2207387" cy="461665"/>
          </a:xfrm>
          <a:prstGeom prst="rect">
            <a:avLst/>
          </a:prstGeom>
          <a:noFill/>
        </p:spPr>
        <p:txBody>
          <a:bodyPr wrap="square" rtlCol="0">
            <a:spAutoFit/>
          </a:bodyPr>
          <a:lstStyle/>
          <a:p>
            <a:pPr algn="r"/>
            <a:r>
              <a:rPr lang="en-US" sz="2400" b="1" dirty="0">
                <a:solidFill>
                  <a:srgbClr val="191919"/>
                </a:solidFill>
                <a:latin typeface="Avenir Next Condensed" panose="020B0506020202020204" pitchFamily="34" charset="0"/>
              </a:rPr>
              <a:t>REMEMBER </a:t>
            </a:r>
            <a:r>
              <a:rPr lang="en-US" sz="2400" i="1" dirty="0">
                <a:solidFill>
                  <a:srgbClr val="191919"/>
                </a:solidFill>
                <a:latin typeface="Avenir Next Condensed" panose="020B0506020202020204" pitchFamily="34" charset="0"/>
              </a:rPr>
              <a:t>THIS</a:t>
            </a:r>
          </a:p>
        </p:txBody>
      </p:sp>
      <p:sp>
        <p:nvSpPr>
          <p:cNvPr id="6" name="Title 5">
            <a:extLst>
              <a:ext uri="{FF2B5EF4-FFF2-40B4-BE49-F238E27FC236}">
                <a16:creationId xmlns:a16="http://schemas.microsoft.com/office/drawing/2014/main" id="{A8221529-47BC-CA27-F88D-E02C124E4CCF}"/>
              </a:ext>
            </a:extLst>
          </p:cNvPr>
          <p:cNvSpPr txBox="1">
            <a:spLocks noGrp="1"/>
          </p:cNvSpPr>
          <p:nvPr>
            <p:ph type="title" idx="4294967295"/>
          </p:nvPr>
        </p:nvSpPr>
        <p:spPr>
          <a:xfrm>
            <a:off x="579056" y="1232738"/>
            <a:ext cx="10278147"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Poppins SemiBold" pitchFamily="2" charset="77"/>
                <a:ea typeface="+mn-ea"/>
                <a:cs typeface="Poppins SemiBold" pitchFamily="2" charset="77"/>
              </a:rPr>
              <a:t>Using AI Tools Responsibly</a:t>
            </a:r>
          </a:p>
        </p:txBody>
      </p:sp>
      <p:sp>
        <p:nvSpPr>
          <p:cNvPr id="7" name="TextBox 6">
            <a:extLst>
              <a:ext uri="{FF2B5EF4-FFF2-40B4-BE49-F238E27FC236}">
                <a16:creationId xmlns:a16="http://schemas.microsoft.com/office/drawing/2014/main" id="{DDFC6CF8-D268-41F6-5B21-1D6FB1993FA8}"/>
              </a:ext>
            </a:extLst>
          </p:cNvPr>
          <p:cNvSpPr txBox="1"/>
          <p:nvPr/>
        </p:nvSpPr>
        <p:spPr>
          <a:xfrm>
            <a:off x="579057" y="2314161"/>
            <a:ext cx="6564693" cy="3539430"/>
          </a:xfrm>
          <a:prstGeom prst="rect">
            <a:avLst/>
          </a:prstGeom>
          <a:noFill/>
        </p:spPr>
        <p:txBody>
          <a:bodyPr wrap="square" rtlCol="0">
            <a:spAutoFit/>
          </a:bodyPr>
          <a:lstStyle/>
          <a:p>
            <a:r>
              <a:rPr lang="en-GB" sz="1600" dirty="0"/>
              <a:t>An AI's output is a starting point, not a finished piece of work. The moment you use it, whether you act on it, share it, or hand it in, it becomes yours. Whatever the AI got wrong becomes your mistake too.</a:t>
            </a:r>
          </a:p>
          <a:p>
            <a:endParaRPr lang="en-GB" sz="1600" dirty="0"/>
          </a:p>
          <a:p>
            <a:r>
              <a:rPr lang="en-GB" sz="1600" dirty="0"/>
              <a:t>Imagine handing in a research project built on facts and sources an AI made up. "The AI told me" is not a good enough excuse, because checking those facts was your job. </a:t>
            </a:r>
            <a:r>
              <a:rPr lang="en-GB" sz="1600" b="1" dirty="0"/>
              <a:t>The AI cannot be held responsible for your work – you are.</a:t>
            </a:r>
          </a:p>
          <a:p>
            <a:endParaRPr lang="en-GB" sz="1600" dirty="0"/>
          </a:p>
          <a:p>
            <a:r>
              <a:rPr lang="en-GB" sz="1600" dirty="0"/>
              <a:t>This does not mean checking every answer an AI gives you. But when the work has to be right, checking is part of using AI responsibly. Be especially careful when you ask for something very specific or very local, where there may be little reliable information behind the answer. That is when AI is most likely to invent details.</a:t>
            </a:r>
          </a:p>
        </p:txBody>
      </p:sp>
    </p:spTree>
    <p:extLst>
      <p:ext uri="{BB962C8B-B14F-4D97-AF65-F5344CB8AC3E}">
        <p14:creationId xmlns:p14="http://schemas.microsoft.com/office/powerpoint/2010/main" val="2366131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3CD8D9-D143-E015-2847-86A715417D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0854BA-C33B-AAEE-AB79-9D0A7ED9C9F7}"/>
              </a:ext>
            </a:extLst>
          </p:cNvPr>
          <p:cNvSpPr txBox="1">
            <a:spLocks noGrp="1"/>
          </p:cNvSpPr>
          <p:nvPr>
            <p:ph type="title" idx="4294967295"/>
          </p:nvPr>
        </p:nvSpPr>
        <p:spPr>
          <a:xfrm>
            <a:off x="805833" y="981009"/>
            <a:ext cx="6568788" cy="8483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080"/>
              </a:lnSpc>
              <a:spcBef>
                <a:spcPts val="0"/>
              </a:spcBef>
              <a:spcAft>
                <a:spcPts val="0"/>
              </a:spcAft>
              <a:buClrTx/>
              <a:buSzTx/>
              <a:buFontTx/>
              <a:buNone/>
              <a:tabLst/>
              <a:defRPr/>
            </a:pPr>
            <a:r>
              <a:rPr kumimoji="0" lang="en-ID" sz="44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rPr>
              <a:t>Launching Nova 2.0</a:t>
            </a:r>
          </a:p>
        </p:txBody>
      </p:sp>
      <p:sp>
        <p:nvSpPr>
          <p:cNvPr id="4" name="TextBox 3">
            <a:extLst>
              <a:ext uri="{FF2B5EF4-FFF2-40B4-BE49-F238E27FC236}">
                <a16:creationId xmlns:a16="http://schemas.microsoft.com/office/drawing/2014/main" id="{D860C949-8BF1-06F1-580B-53B74AAAA722}"/>
              </a:ext>
            </a:extLst>
          </p:cNvPr>
          <p:cNvSpPr txBox="1"/>
          <p:nvPr/>
        </p:nvSpPr>
        <p:spPr>
          <a:xfrm>
            <a:off x="805834" y="2020973"/>
            <a:ext cx="5890802" cy="3970318"/>
          </a:xfrm>
          <a:prstGeom prst="rect">
            <a:avLst/>
          </a:prstGeom>
          <a:noFill/>
        </p:spPr>
        <p:txBody>
          <a:bodyPr wrap="square" rtlCol="0">
            <a:spAutoFit/>
          </a:bodyPr>
          <a:lstStyle/>
          <a:p>
            <a:r>
              <a:rPr lang="en-GB" dirty="0">
                <a:solidFill>
                  <a:schemeClr val="bg1"/>
                </a:solidFill>
              </a:rPr>
              <a:t>After nights of tinkering and rewriting Nova's instructions, Alex launches Nova 2.0!</a:t>
            </a:r>
          </a:p>
          <a:p>
            <a:endParaRPr lang="en-GB" dirty="0">
              <a:solidFill>
                <a:schemeClr val="bg1"/>
              </a:solidFill>
            </a:endParaRPr>
          </a:p>
          <a:p>
            <a:r>
              <a:rPr lang="en-GB" dirty="0">
                <a:solidFill>
                  <a:schemeClr val="bg1"/>
                </a:solidFill>
              </a:rPr>
              <a:t>The new Nova model is more honest about what it can and can't do: it owns up when it isn't sure and points players to the official page instead of guessing, it stops asking for personal details, and it never pretends to be anything other than an AI helper.</a:t>
            </a:r>
          </a:p>
          <a:p>
            <a:endParaRPr lang="en-GB" dirty="0">
              <a:solidFill>
                <a:schemeClr val="bg1"/>
              </a:solidFill>
            </a:endParaRPr>
          </a:p>
          <a:p>
            <a:r>
              <a:rPr lang="en-GB" dirty="0">
                <a:solidFill>
                  <a:schemeClr val="bg1"/>
                </a:solidFill>
              </a:rPr>
              <a:t>Still, no bot is ever perfect. Nova will get things wrong now and then, the way any AI tool can. Keeping a community safe doesn’t come down to a single fix or a single person; it takes the people who build these tools and the people who use them to be responsible and ethical. </a:t>
            </a:r>
          </a:p>
        </p:txBody>
      </p:sp>
    </p:spTree>
    <p:extLst>
      <p:ext uri="{BB962C8B-B14F-4D97-AF65-F5344CB8AC3E}">
        <p14:creationId xmlns:p14="http://schemas.microsoft.com/office/powerpoint/2010/main" val="2405285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8FAD74-1DF8-5E50-41BE-6AB7AA2843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56D9E63-2FFA-2F54-A10D-E5147B1CEB42}"/>
              </a:ext>
            </a:extLst>
          </p:cNvPr>
          <p:cNvSpPr txBox="1">
            <a:spLocks noGrp="1"/>
          </p:cNvSpPr>
          <p:nvPr>
            <p:ph type="title" idx="4294967295"/>
          </p:nvPr>
        </p:nvSpPr>
        <p:spPr>
          <a:xfrm>
            <a:off x="1161988" y="889958"/>
            <a:ext cx="6523786"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4400" b="1" i="0" u="none" strike="noStrike" kern="1200" cap="none" spc="0" normalizeH="0" baseline="0" noProof="0" dirty="0">
                <a:ln>
                  <a:noFill/>
                </a:ln>
                <a:solidFill>
                  <a:schemeClr val="bg1"/>
                </a:solidFill>
                <a:effectLst/>
                <a:uLnTx/>
                <a:uFillTx/>
                <a:latin typeface="Poppins" pitchFamily="2" charset="77"/>
                <a:ea typeface="+mn-ea"/>
                <a:cs typeface="Poppins" pitchFamily="2" charset="77"/>
              </a:rPr>
              <a:t>Key Takeaways</a:t>
            </a:r>
          </a:p>
        </p:txBody>
      </p:sp>
      <p:sp>
        <p:nvSpPr>
          <p:cNvPr id="5" name="Rounded Rectangle 4">
            <a:extLst>
              <a:ext uri="{FF2B5EF4-FFF2-40B4-BE49-F238E27FC236}">
                <a16:creationId xmlns:a16="http://schemas.microsoft.com/office/drawing/2014/main" id="{CDBF4B9A-0608-E7C3-4986-FFE9F3BF14B4}"/>
              </a:ext>
              <a:ext uri="{C183D7F6-B498-43B3-948B-1728B52AA6E4}">
                <adec:decorative xmlns:adec="http://schemas.microsoft.com/office/drawing/2017/decorative" val="1"/>
              </a:ext>
            </a:extLst>
          </p:cNvPr>
          <p:cNvSpPr/>
          <p:nvPr/>
        </p:nvSpPr>
        <p:spPr>
          <a:xfrm rot="21379649">
            <a:off x="1180490" y="1752454"/>
            <a:ext cx="3047670" cy="4432186"/>
          </a:xfrm>
          <a:prstGeom prst="roundRect">
            <a:avLst>
              <a:gd name="adj" fmla="val 645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29FD819-8232-7A31-5A1B-55BCB3C63129}"/>
              </a:ext>
            </a:extLst>
          </p:cNvPr>
          <p:cNvSpPr txBox="1"/>
          <p:nvPr/>
        </p:nvSpPr>
        <p:spPr>
          <a:xfrm rot="21343425">
            <a:off x="3388501" y="1727307"/>
            <a:ext cx="640230" cy="584775"/>
          </a:xfrm>
          <a:prstGeom prst="rect">
            <a:avLst/>
          </a:prstGeom>
          <a:noFill/>
        </p:spPr>
        <p:txBody>
          <a:bodyPr wrap="square" rtlCol="0">
            <a:spAutoFit/>
          </a:bodyPr>
          <a:lstStyle/>
          <a:p>
            <a:r>
              <a:rPr lang="en-US" sz="3200" b="1" dirty="0">
                <a:solidFill>
                  <a:schemeClr val="bg1"/>
                </a:solidFill>
                <a:latin typeface="Poppins SemiBold" pitchFamily="2" charset="77"/>
                <a:cs typeface="Poppins SemiBold" pitchFamily="2" charset="77"/>
              </a:rPr>
              <a:t>01</a:t>
            </a:r>
          </a:p>
        </p:txBody>
      </p:sp>
      <p:sp>
        <p:nvSpPr>
          <p:cNvPr id="6" name="TextBox 5">
            <a:extLst>
              <a:ext uri="{FF2B5EF4-FFF2-40B4-BE49-F238E27FC236}">
                <a16:creationId xmlns:a16="http://schemas.microsoft.com/office/drawing/2014/main" id="{18CE9F26-29F8-4C74-35ED-0F662335590A}"/>
              </a:ext>
            </a:extLst>
          </p:cNvPr>
          <p:cNvSpPr txBox="1"/>
          <p:nvPr/>
        </p:nvSpPr>
        <p:spPr>
          <a:xfrm rot="21379649">
            <a:off x="1334216" y="2275093"/>
            <a:ext cx="2690989" cy="4062651"/>
          </a:xfrm>
          <a:prstGeom prst="rect">
            <a:avLst/>
          </a:prstGeom>
          <a:noFill/>
        </p:spPr>
        <p:txBody>
          <a:bodyPr wrap="square" rtlCol="0">
            <a:spAutoFit/>
          </a:bodyPr>
          <a:lstStyle/>
          <a:p>
            <a:r>
              <a:rPr lang="en-GB" sz="2000" b="1" dirty="0">
                <a:solidFill>
                  <a:srgbClr val="191919"/>
                </a:solidFill>
                <a:latin typeface="Poppins SemiBold" pitchFamily="2" charset="77"/>
                <a:cs typeface="Poppins SemiBold" pitchFamily="2" charset="77"/>
              </a:rPr>
              <a:t>AI Can Fabricate</a:t>
            </a:r>
            <a:br>
              <a:rPr lang="en-GB" sz="2000" b="1" dirty="0">
                <a:solidFill>
                  <a:srgbClr val="191919"/>
                </a:solidFill>
                <a:latin typeface="Poppins SemiBold" pitchFamily="2" charset="77"/>
                <a:cs typeface="Poppins SemiBold" pitchFamily="2" charset="77"/>
              </a:rPr>
            </a:br>
            <a:r>
              <a:rPr lang="en-GB" sz="2000" b="1" dirty="0">
                <a:solidFill>
                  <a:srgbClr val="191919"/>
                </a:solidFill>
                <a:latin typeface="Poppins SemiBold" pitchFamily="2" charset="77"/>
                <a:cs typeface="Poppins SemiBold" pitchFamily="2" charset="77"/>
              </a:rPr>
              <a:t>Things with Confidence</a:t>
            </a:r>
          </a:p>
          <a:p>
            <a:br>
              <a:rPr lang="en-GB" dirty="0">
                <a:solidFill>
                  <a:srgbClr val="191919"/>
                </a:solidFill>
              </a:rPr>
            </a:br>
            <a:r>
              <a:rPr lang="en-GB" dirty="0"/>
              <a:t>AI predicts what sounds right, not what is true, so it can answer with total confidence even when it's making things up. The thinner the information, like very specific or local details, the more likely it is to invent.</a:t>
            </a:r>
          </a:p>
          <a:p>
            <a:endParaRPr lang="en-GB" dirty="0">
              <a:solidFill>
                <a:srgbClr val="191919"/>
              </a:solidFill>
            </a:endParaRPr>
          </a:p>
        </p:txBody>
      </p:sp>
      <p:sp>
        <p:nvSpPr>
          <p:cNvPr id="7" name="Rounded Rectangle 6">
            <a:extLst>
              <a:ext uri="{FF2B5EF4-FFF2-40B4-BE49-F238E27FC236}">
                <a16:creationId xmlns:a16="http://schemas.microsoft.com/office/drawing/2014/main" id="{9D0CAE76-FBF1-7785-0C11-BD2D632E9FEB}"/>
              </a:ext>
              <a:ext uri="{C183D7F6-B498-43B3-948B-1728B52AA6E4}">
                <adec:decorative xmlns:adec="http://schemas.microsoft.com/office/drawing/2017/decorative" val="1"/>
              </a:ext>
            </a:extLst>
          </p:cNvPr>
          <p:cNvSpPr/>
          <p:nvPr/>
        </p:nvSpPr>
        <p:spPr>
          <a:xfrm rot="213164">
            <a:off x="4647524" y="2186618"/>
            <a:ext cx="3071955" cy="3574789"/>
          </a:xfrm>
          <a:prstGeom prst="roundRect">
            <a:avLst>
              <a:gd name="adj" fmla="val 645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834500E-A7AD-7322-B654-13471EE4A7B8}"/>
              </a:ext>
            </a:extLst>
          </p:cNvPr>
          <p:cNvSpPr txBox="1"/>
          <p:nvPr/>
        </p:nvSpPr>
        <p:spPr>
          <a:xfrm rot="253410">
            <a:off x="6867762" y="2504494"/>
            <a:ext cx="775197" cy="584775"/>
          </a:xfrm>
          <a:prstGeom prst="rect">
            <a:avLst/>
          </a:prstGeom>
          <a:noFill/>
        </p:spPr>
        <p:txBody>
          <a:bodyPr wrap="square" rtlCol="0">
            <a:spAutoFit/>
          </a:bodyPr>
          <a:lstStyle/>
          <a:p>
            <a:r>
              <a:rPr lang="en-US" sz="3200" b="1" dirty="0">
                <a:solidFill>
                  <a:schemeClr val="bg1"/>
                </a:solidFill>
                <a:latin typeface="Poppins SemiBold" pitchFamily="2" charset="77"/>
                <a:cs typeface="Poppins SemiBold" pitchFamily="2" charset="77"/>
              </a:rPr>
              <a:t>02</a:t>
            </a:r>
          </a:p>
        </p:txBody>
      </p:sp>
      <p:sp>
        <p:nvSpPr>
          <p:cNvPr id="8" name="TextBox 7">
            <a:extLst>
              <a:ext uri="{FF2B5EF4-FFF2-40B4-BE49-F238E27FC236}">
                <a16:creationId xmlns:a16="http://schemas.microsoft.com/office/drawing/2014/main" id="{7D02ED6D-5713-2A2F-2D17-9447E3995C5A}"/>
              </a:ext>
            </a:extLst>
          </p:cNvPr>
          <p:cNvSpPr txBox="1"/>
          <p:nvPr/>
        </p:nvSpPr>
        <p:spPr>
          <a:xfrm rot="213164">
            <a:off x="4812609" y="2416621"/>
            <a:ext cx="2843247" cy="3200876"/>
          </a:xfrm>
          <a:prstGeom prst="rect">
            <a:avLst/>
          </a:prstGeom>
          <a:noFill/>
        </p:spPr>
        <p:txBody>
          <a:bodyPr wrap="square" rtlCol="0">
            <a:spAutoFit/>
          </a:bodyPr>
          <a:lstStyle/>
          <a:p>
            <a:r>
              <a:rPr lang="en-GB" sz="2000" b="1" dirty="0">
                <a:solidFill>
                  <a:srgbClr val="191919"/>
                </a:solidFill>
                <a:latin typeface="Poppins SemiBold" pitchFamily="2" charset="77"/>
                <a:cs typeface="Poppins SemiBold" pitchFamily="2" charset="77"/>
              </a:rPr>
              <a:t>Your Chats</a:t>
            </a:r>
            <a:br>
              <a:rPr lang="en-GB" sz="2000" b="1" dirty="0">
                <a:solidFill>
                  <a:srgbClr val="191919"/>
                </a:solidFill>
                <a:latin typeface="Poppins SemiBold" pitchFamily="2" charset="77"/>
                <a:cs typeface="Poppins SemiBold" pitchFamily="2" charset="77"/>
              </a:rPr>
            </a:br>
            <a:r>
              <a:rPr lang="en-GB" sz="2000" b="1" dirty="0">
                <a:solidFill>
                  <a:srgbClr val="191919"/>
                </a:solidFill>
                <a:latin typeface="Poppins SemiBold" pitchFamily="2" charset="77"/>
                <a:cs typeface="Poppins SemiBold" pitchFamily="2" charset="77"/>
              </a:rPr>
              <a:t>Aren’t Private</a:t>
            </a:r>
          </a:p>
          <a:p>
            <a:endParaRPr lang="en-GB" dirty="0">
              <a:solidFill>
                <a:srgbClr val="191919"/>
              </a:solidFill>
            </a:endParaRPr>
          </a:p>
          <a:p>
            <a:r>
              <a:rPr lang="en-GB" dirty="0"/>
              <a:t>Talking to a bot can feel like a private, one-to-one conversation, which makes it easy to overshare. Treat any chat as if a stranger might read it,</a:t>
            </a:r>
            <a:br>
              <a:rPr lang="en-GB" dirty="0"/>
            </a:br>
            <a:r>
              <a:rPr lang="en-GB" dirty="0"/>
              <a:t>and keep your personal information to yourself.</a:t>
            </a:r>
          </a:p>
        </p:txBody>
      </p:sp>
      <p:sp>
        <p:nvSpPr>
          <p:cNvPr id="2" name="Rounded Rectangle 1">
            <a:extLst>
              <a:ext uri="{FF2B5EF4-FFF2-40B4-BE49-F238E27FC236}">
                <a16:creationId xmlns:a16="http://schemas.microsoft.com/office/drawing/2014/main" id="{94133FAE-B44D-30A0-6BE2-3F562F6578D0}"/>
              </a:ext>
              <a:ext uri="{C183D7F6-B498-43B3-948B-1728B52AA6E4}">
                <adec:decorative xmlns:adec="http://schemas.microsoft.com/office/drawing/2017/decorative" val="1"/>
              </a:ext>
            </a:extLst>
          </p:cNvPr>
          <p:cNvSpPr/>
          <p:nvPr/>
        </p:nvSpPr>
        <p:spPr>
          <a:xfrm rot="21352985">
            <a:off x="8252889" y="1649954"/>
            <a:ext cx="2753474" cy="4109663"/>
          </a:xfrm>
          <a:prstGeom prst="roundRect">
            <a:avLst>
              <a:gd name="adj" fmla="val 6456"/>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8491095-37E9-36C0-DA9F-F01C2A1D3C29}"/>
              </a:ext>
            </a:extLst>
          </p:cNvPr>
          <p:cNvSpPr txBox="1"/>
          <p:nvPr/>
        </p:nvSpPr>
        <p:spPr>
          <a:xfrm rot="21335100">
            <a:off x="10081499" y="1663078"/>
            <a:ext cx="775197" cy="584775"/>
          </a:xfrm>
          <a:prstGeom prst="rect">
            <a:avLst/>
          </a:prstGeom>
          <a:noFill/>
        </p:spPr>
        <p:txBody>
          <a:bodyPr wrap="square" rtlCol="0">
            <a:spAutoFit/>
          </a:bodyPr>
          <a:lstStyle/>
          <a:p>
            <a:r>
              <a:rPr lang="en-US" sz="3200" b="1" dirty="0">
                <a:solidFill>
                  <a:schemeClr val="bg1"/>
                </a:solidFill>
                <a:latin typeface="Poppins SemiBold" pitchFamily="2" charset="77"/>
                <a:cs typeface="Poppins SemiBold" pitchFamily="2" charset="77"/>
              </a:rPr>
              <a:t>03</a:t>
            </a:r>
          </a:p>
        </p:txBody>
      </p:sp>
      <p:sp>
        <p:nvSpPr>
          <p:cNvPr id="3" name="TextBox 2">
            <a:extLst>
              <a:ext uri="{FF2B5EF4-FFF2-40B4-BE49-F238E27FC236}">
                <a16:creationId xmlns:a16="http://schemas.microsoft.com/office/drawing/2014/main" id="{8DFD9CE7-91F8-61AC-7B68-79F195B8686A}"/>
              </a:ext>
            </a:extLst>
          </p:cNvPr>
          <p:cNvSpPr txBox="1"/>
          <p:nvPr/>
        </p:nvSpPr>
        <p:spPr>
          <a:xfrm rot="21352985">
            <a:off x="8450085" y="2264178"/>
            <a:ext cx="2359082" cy="3200876"/>
          </a:xfrm>
          <a:prstGeom prst="rect">
            <a:avLst/>
          </a:prstGeom>
          <a:noFill/>
        </p:spPr>
        <p:txBody>
          <a:bodyPr wrap="square" rtlCol="0">
            <a:spAutoFit/>
          </a:bodyPr>
          <a:lstStyle/>
          <a:p>
            <a:r>
              <a:rPr lang="en-GB" sz="2000" b="1" dirty="0">
                <a:solidFill>
                  <a:srgbClr val="191919"/>
                </a:solidFill>
                <a:latin typeface="Poppins SemiBold" pitchFamily="2" charset="77"/>
                <a:cs typeface="Poppins SemiBold" pitchFamily="2" charset="77"/>
              </a:rPr>
              <a:t>Use AI</a:t>
            </a:r>
            <a:br>
              <a:rPr lang="en-GB" sz="2000" b="1" dirty="0">
                <a:solidFill>
                  <a:srgbClr val="191919"/>
                </a:solidFill>
                <a:latin typeface="Poppins SemiBold" pitchFamily="2" charset="77"/>
                <a:cs typeface="Poppins SemiBold" pitchFamily="2" charset="77"/>
              </a:rPr>
            </a:br>
            <a:r>
              <a:rPr lang="en-GB" sz="2000" b="1" dirty="0">
                <a:solidFill>
                  <a:srgbClr val="191919"/>
                </a:solidFill>
                <a:latin typeface="Poppins SemiBold" pitchFamily="2" charset="77"/>
                <a:cs typeface="Poppins SemiBold" pitchFamily="2" charset="77"/>
              </a:rPr>
              <a:t>Responsibly</a:t>
            </a:r>
            <a:br>
              <a:rPr lang="en-GB" dirty="0">
                <a:solidFill>
                  <a:srgbClr val="191919"/>
                </a:solidFill>
              </a:rPr>
            </a:br>
            <a:endParaRPr lang="en-GB" dirty="0">
              <a:solidFill>
                <a:srgbClr val="191919"/>
              </a:solidFill>
            </a:endParaRPr>
          </a:p>
          <a:p>
            <a:r>
              <a:rPr lang="en-GB" dirty="0"/>
              <a:t>The moment you act on, share, or hand in something from an AI, it becomes yours, mistakes and all. When it matters, check it before you trust it.</a:t>
            </a:r>
          </a:p>
        </p:txBody>
      </p:sp>
    </p:spTree>
    <p:extLst>
      <p:ext uri="{BB962C8B-B14F-4D97-AF65-F5344CB8AC3E}">
        <p14:creationId xmlns:p14="http://schemas.microsoft.com/office/powerpoint/2010/main" val="4184993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3580</TotalTime>
  <Words>6032</Words>
  <Application>Microsoft Macintosh PowerPoint</Application>
  <PresentationFormat>Widescreen</PresentationFormat>
  <Paragraphs>386</Paragraphs>
  <Slides>32</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32</vt:i4>
      </vt:variant>
    </vt:vector>
  </HeadingPairs>
  <TitlesOfParts>
    <vt:vector size="44" baseType="lpstr">
      <vt:lpstr>Analogue Std</vt:lpstr>
      <vt:lpstr>Aptos</vt:lpstr>
      <vt:lpstr>Aptos Display</vt:lpstr>
      <vt:lpstr>Arial</vt:lpstr>
      <vt:lpstr>Arial Nova</vt:lpstr>
      <vt:lpstr>Avenir Next Condensed</vt:lpstr>
      <vt:lpstr>Avenir Next Condensed Demi Bold</vt:lpstr>
      <vt:lpstr>Calibri</vt:lpstr>
      <vt:lpstr>Poppins</vt:lpstr>
      <vt:lpstr>Poppins Light</vt:lpstr>
      <vt:lpstr>Poppins SemiBold</vt:lpstr>
      <vt:lpstr>Office Theme</vt:lpstr>
      <vt:lpstr>Unlocking Generative AI Safely and Responsibly</vt:lpstr>
      <vt:lpstr>The Climate Campaign</vt:lpstr>
      <vt:lpstr>The Helpful Bot</vt:lpstr>
      <vt:lpstr>GINA’S MISSION</vt:lpstr>
      <vt:lpstr>Challenge</vt:lpstr>
      <vt:lpstr>Create a Campaign</vt:lpstr>
      <vt:lpstr>Create a Campaign</vt:lpstr>
      <vt:lpstr>Before Gina</vt:lpstr>
      <vt:lpstr>Why label AI content?</vt:lpstr>
      <vt:lpstr>Judge the Entries</vt:lpstr>
      <vt:lpstr>JUDGE THE ENTRIES</vt:lpstr>
      <vt:lpstr>Second Thoughts</vt:lpstr>
      <vt:lpstr>What Can We Trust?</vt:lpstr>
      <vt:lpstr>Look Beyond the Post!</vt:lpstr>
      <vt:lpstr>Gina’s</vt:lpstr>
      <vt:lpstr>Set the Ground Rules</vt:lpstr>
      <vt:lpstr>Key Takeaways</vt:lpstr>
      <vt:lpstr>ALEX’S MISSION</vt:lpstr>
      <vt:lpstr>Hello,</vt:lpstr>
      <vt:lpstr>There’s Always</vt:lpstr>
      <vt:lpstr>Think Like a Bot</vt:lpstr>
      <vt:lpstr>Think Like a Bot</vt:lpstr>
      <vt:lpstr>Why does AI fabricate things? </vt:lpstr>
      <vt:lpstr>Happy to Help</vt:lpstr>
      <vt:lpstr>Protect Your Personal Information</vt:lpstr>
      <vt:lpstr>The Grey Areas</vt:lpstr>
      <vt:lpstr>The Grey Areas</vt:lpstr>
      <vt:lpstr>Tournament?</vt:lpstr>
      <vt:lpstr>Be a Super Fact-Checker</vt:lpstr>
      <vt:lpstr>Using AI Tools Responsibly</vt:lpstr>
      <vt:lpstr>Launching Nova 2.0</vt:lpstr>
      <vt:lpstr>Key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Aldilla Laras</dc:creator>
  <cp:lastModifiedBy>Michelle Yao</cp:lastModifiedBy>
  <cp:revision>54</cp:revision>
  <dcterms:created xsi:type="dcterms:W3CDTF">2026-07-15T23:52:42Z</dcterms:created>
  <dcterms:modified xsi:type="dcterms:W3CDTF">2026-09-16T13:55:31Z</dcterms:modified>
</cp:coreProperties>
</file>