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Poppins"/>
      <p:bold r:id="rId27"/>
      <p:boldItalic r:id="rId28"/>
    </p:embeddedFont>
    <p:embeddedFont>
      <p:font typeface="Poppins Light"/>
      <p:regular r:id="rId29"/>
      <p:bold r:id="rId30"/>
      <p:italic r:id="rId31"/>
      <p:boldItalic r:id="rId32"/>
    </p:embeddedFont>
    <p:embeddedFont>
      <p:font typeface="Poppins Medium"/>
      <p:regular r:id="rId33"/>
      <p:bold r:id="rId34"/>
      <p:italic r:id="rId35"/>
      <p:boldItalic r:id="rId36"/>
    </p:embeddedFont>
    <p:embeddedFont>
      <p:font typeface="Poppins SemiBol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bold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Light-italic.fntdata"/><Relationship Id="rId30" Type="http://schemas.openxmlformats.org/officeDocument/2006/relationships/font" Target="fonts/PoppinsLight-bold.fntdata"/><Relationship Id="rId11" Type="http://schemas.openxmlformats.org/officeDocument/2006/relationships/slide" Target="slides/slide6.xml"/><Relationship Id="rId33" Type="http://schemas.openxmlformats.org/officeDocument/2006/relationships/font" Target="fonts/PoppinsMedium-regular.fntdata"/><Relationship Id="rId10" Type="http://schemas.openxmlformats.org/officeDocument/2006/relationships/slide" Target="slides/slide5.xml"/><Relationship Id="rId32" Type="http://schemas.openxmlformats.org/officeDocument/2006/relationships/font" Target="fonts/PoppinsLight-boldItalic.fntdata"/><Relationship Id="rId13" Type="http://schemas.openxmlformats.org/officeDocument/2006/relationships/slide" Target="slides/slide8.xml"/><Relationship Id="rId35" Type="http://schemas.openxmlformats.org/officeDocument/2006/relationships/font" Target="fonts/PoppinsMedium-italic.fntdata"/><Relationship Id="rId12" Type="http://schemas.openxmlformats.org/officeDocument/2006/relationships/slide" Target="slides/slide7.xml"/><Relationship Id="rId34" Type="http://schemas.openxmlformats.org/officeDocument/2006/relationships/font" Target="fonts/PoppinsMedium-bold.fntdata"/><Relationship Id="rId15" Type="http://schemas.openxmlformats.org/officeDocument/2006/relationships/slide" Target="slides/slide10.xml"/><Relationship Id="rId37" Type="http://schemas.openxmlformats.org/officeDocument/2006/relationships/font" Target="fonts/PoppinsSemiBold-regular.fntdata"/><Relationship Id="rId14" Type="http://schemas.openxmlformats.org/officeDocument/2006/relationships/slide" Target="slides/slide9.xml"/><Relationship Id="rId36" Type="http://schemas.openxmlformats.org/officeDocument/2006/relationships/font" Target="fonts/PoppinsMedium-boldItalic.fntdata"/><Relationship Id="rId17" Type="http://schemas.openxmlformats.org/officeDocument/2006/relationships/slide" Target="slides/slide12.xml"/><Relationship Id="rId39" Type="http://schemas.openxmlformats.org/officeDocument/2006/relationships/font" Target="fonts/PoppinsSemiBold-italic.fntdata"/><Relationship Id="rId16" Type="http://schemas.openxmlformats.org/officeDocument/2006/relationships/slide" Target="slides/slide11.xml"/><Relationship Id="rId38" Type="http://schemas.openxmlformats.org/officeDocument/2006/relationships/font" Target="fonts/PoppinsSemi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p:nvPr>
            <p:ph idx="2" type="pic"/>
          </p:nvPr>
        </p:nvSpPr>
        <p:spPr>
          <a:xfrm>
            <a:off x="1792288" y="612775"/>
            <a:ext cx="5486400" cy="4114800"/>
          </a:xfrm>
          <a:prstGeom prst="rect">
            <a:avLst/>
          </a:prstGeom>
          <a:noFill/>
          <a:ln>
            <a:noFill/>
          </a:ln>
        </p:spPr>
      </p:sp>
      <p:sp>
        <p:nvSpPr>
          <p:cNvPr id="71" name="Google Shape;71;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9457342"/>
            <a:ext cx="18288000" cy="829658"/>
            <a:chOff x="0" y="-289321"/>
            <a:chExt cx="24384000" cy="1106210"/>
          </a:xfrm>
        </p:grpSpPr>
        <p:grpSp>
          <p:nvGrpSpPr>
            <p:cNvPr id="12" name="Google Shape;12;p1"/>
            <p:cNvGrpSpPr/>
            <p:nvPr/>
          </p:nvGrpSpPr>
          <p:grpSpPr>
            <a:xfrm>
              <a:off x="0" y="-289321"/>
              <a:ext cx="24384000" cy="1106210"/>
              <a:chOff x="0" y="-57150"/>
              <a:chExt cx="4816593" cy="218511"/>
            </a:xfrm>
          </p:grpSpPr>
          <p:sp>
            <p:nvSpPr>
              <p:cNvPr id="13" name="Google Shape;13;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1"/>
              <p:cNvSpPr txBox="1"/>
              <p:nvPr/>
            </p:nvSpPr>
            <p:spPr>
              <a:xfrm>
                <a:off x="0" y="-57150"/>
                <a:ext cx="4816593" cy="2185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 name="Google Shape;15;p1"/>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 name="Google Shape;16;p1"/>
            <p:cNvSpPr txBox="1"/>
            <p:nvPr/>
          </p:nvSpPr>
          <p:spPr>
            <a:xfrm>
              <a:off x="2430121" y="169263"/>
              <a:ext cx="2257733" cy="279564"/>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lang="en-US" sz="1200">
                  <a:solidFill>
                    <a:srgbClr val="000000"/>
                  </a:solidFill>
                  <a:latin typeface="Poppins"/>
                  <a:ea typeface="Poppins"/>
                  <a:cs typeface="Poppins"/>
                  <a:sym typeface="Poppins"/>
                </a:rPr>
                <a:t>CYBERLITE.ORG</a:t>
              </a:r>
              <a:endParaRPr/>
            </a:p>
          </p:txBody>
        </p:sp>
        <p:sp>
          <p:nvSpPr>
            <p:cNvPr id="17" name="Google Shape;17;p1"/>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lang="en-US" sz="999">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csa.gov.sg/Tips-Resource/Interactive-Tools/Password-Check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csa.gov.sg/Tips-Resource/Interactive-Tools/Password-Check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csa.gov.sg/Tips-Resource/Interactive-Tools/Password-Check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csa.gov.sg/Tips-Resource/Interactive-Tools/Password-Check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csa.gov.sg/Tips-Resource/Interactive-Tools/Password-Check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90" name="Shape 90"/>
        <p:cNvGrpSpPr/>
        <p:nvPr/>
      </p:nvGrpSpPr>
      <p:grpSpPr>
        <a:xfrm>
          <a:off x="0" y="0"/>
          <a:ext cx="0" cy="0"/>
          <a:chOff x="0" y="0"/>
          <a:chExt cx="0" cy="0"/>
        </a:xfrm>
      </p:grpSpPr>
      <p:sp>
        <p:nvSpPr>
          <p:cNvPr id="91" name="Google Shape;91;p13"/>
          <p:cNvSpPr txBox="1"/>
          <p:nvPr/>
        </p:nvSpPr>
        <p:spPr>
          <a:xfrm>
            <a:off x="15443430" y="371775"/>
            <a:ext cx="18846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None/>
            </a:pPr>
            <a:r>
              <a:rPr lang="en-US" sz="2060">
                <a:solidFill>
                  <a:schemeClr val="lt1"/>
                </a:solidFill>
                <a:latin typeface="Poppins Light"/>
                <a:ea typeface="Poppins Light"/>
                <a:cs typeface="Poppins Light"/>
                <a:sym typeface="Poppins Light"/>
              </a:rPr>
              <a:t>LESSON 3.2</a:t>
            </a:r>
            <a:endParaRPr sz="2060">
              <a:solidFill>
                <a:srgbClr val="FFFFFF"/>
              </a:solidFill>
              <a:latin typeface="Poppins Light"/>
              <a:ea typeface="Poppins Light"/>
              <a:cs typeface="Poppins Light"/>
              <a:sym typeface="Poppins Light"/>
            </a:endParaRPr>
          </a:p>
        </p:txBody>
      </p:sp>
      <p:cxnSp>
        <p:nvCxnSpPr>
          <p:cNvPr id="92" name="Google Shape;92;p13"/>
          <p:cNvCxnSpPr/>
          <p:nvPr/>
        </p:nvCxnSpPr>
        <p:spPr>
          <a:xfrm>
            <a:off x="1028700" y="574639"/>
            <a:ext cx="14414730" cy="9525"/>
          </a:xfrm>
          <a:prstGeom prst="straightConnector1">
            <a:avLst/>
          </a:prstGeom>
          <a:noFill/>
          <a:ln cap="flat" cmpd="sng" w="19050">
            <a:solidFill>
              <a:srgbClr val="FFFFFF"/>
            </a:solidFill>
            <a:prstDash val="solid"/>
            <a:round/>
            <a:headEnd len="sm" w="sm" type="none"/>
            <a:tailEnd len="sm" w="sm" type="none"/>
          </a:ln>
        </p:spPr>
      </p:cxnSp>
      <p:sp>
        <p:nvSpPr>
          <p:cNvPr id="93" name="Google Shape;93;p13"/>
          <p:cNvSpPr/>
          <p:nvPr/>
        </p:nvSpPr>
        <p:spPr>
          <a:xfrm>
            <a:off x="9027763" y="1782272"/>
            <a:ext cx="8429775" cy="6849192"/>
          </a:xfrm>
          <a:custGeom>
            <a:rect b="b" l="l" r="r" t="t"/>
            <a:pathLst>
              <a:path extrusionOk="0" h="6849192" w="8429775">
                <a:moveTo>
                  <a:pt x="0" y="0"/>
                </a:moveTo>
                <a:lnTo>
                  <a:pt x="8429774" y="0"/>
                </a:lnTo>
                <a:lnTo>
                  <a:pt x="8429774" y="6849191"/>
                </a:lnTo>
                <a:lnTo>
                  <a:pt x="0" y="68491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3"/>
          <p:cNvSpPr txBox="1"/>
          <p:nvPr/>
        </p:nvSpPr>
        <p:spPr>
          <a:xfrm>
            <a:off x="1028700" y="3237620"/>
            <a:ext cx="7865694" cy="266711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lang="en-US" sz="7494">
                <a:solidFill>
                  <a:srgbClr val="FFFFFF"/>
                </a:solidFill>
                <a:latin typeface="Poppins"/>
                <a:ea typeface="Poppins"/>
                <a:cs typeface="Poppins"/>
                <a:sym typeface="Poppins"/>
              </a:rPr>
              <a:t>Your Online Shields</a:t>
            </a:r>
            <a:endParaRPr/>
          </a:p>
        </p:txBody>
      </p:sp>
      <p:sp>
        <p:nvSpPr>
          <p:cNvPr id="95" name="Google Shape;95;p13"/>
          <p:cNvSpPr txBox="1"/>
          <p:nvPr/>
        </p:nvSpPr>
        <p:spPr>
          <a:xfrm>
            <a:off x="1028700" y="2078723"/>
            <a:ext cx="6223248"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74">
                <a:solidFill>
                  <a:srgbClr val="FFFFFF"/>
                </a:solidFill>
                <a:latin typeface="Poppins Light"/>
                <a:ea typeface="Poppins Light"/>
                <a:cs typeface="Poppins Light"/>
                <a:sym typeface="Poppins Light"/>
              </a:rPr>
              <a:t>PRIVACY &amp; INFORMATION SECURITY</a:t>
            </a:r>
            <a:endParaRPr/>
          </a:p>
        </p:txBody>
      </p:sp>
      <p:sp>
        <p:nvSpPr>
          <p:cNvPr id="96" name="Google Shape;96;p13"/>
          <p:cNvSpPr txBox="1"/>
          <p:nvPr/>
        </p:nvSpPr>
        <p:spPr>
          <a:xfrm>
            <a:off x="1028700" y="6672462"/>
            <a:ext cx="7865694"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74">
                <a:solidFill>
                  <a:srgbClr val="FFFFFF"/>
                </a:solidFill>
                <a:latin typeface="Poppins Medium"/>
                <a:ea typeface="Poppins Medium"/>
                <a:cs typeface="Poppins Medium"/>
                <a:sym typeface="Poppins Medium"/>
              </a:rPr>
              <a:t>Mastering multi-layered protection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203" name="Shape 203"/>
        <p:cNvGrpSpPr/>
        <p:nvPr/>
      </p:nvGrpSpPr>
      <p:grpSpPr>
        <a:xfrm>
          <a:off x="0" y="0"/>
          <a:ext cx="0" cy="0"/>
          <a:chOff x="0" y="0"/>
          <a:chExt cx="0" cy="0"/>
        </a:xfrm>
      </p:grpSpPr>
      <p:grpSp>
        <p:nvGrpSpPr>
          <p:cNvPr id="204" name="Google Shape;204;p22"/>
          <p:cNvGrpSpPr/>
          <p:nvPr/>
        </p:nvGrpSpPr>
        <p:grpSpPr>
          <a:xfrm>
            <a:off x="375030" y="104645"/>
            <a:ext cx="17537940" cy="9229855"/>
            <a:chOff x="0" y="-57150"/>
            <a:chExt cx="4619046" cy="2430908"/>
          </a:xfrm>
        </p:grpSpPr>
        <p:sp>
          <p:nvSpPr>
            <p:cNvPr id="205" name="Google Shape;205;p2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2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7" name="Google Shape;207;p22"/>
          <p:cNvSpPr/>
          <p:nvPr/>
        </p:nvSpPr>
        <p:spPr>
          <a:xfrm>
            <a:off x="375030" y="2578547"/>
            <a:ext cx="7885418" cy="6505470"/>
          </a:xfrm>
          <a:custGeom>
            <a:rect b="b" l="l" r="r" t="t"/>
            <a:pathLst>
              <a:path extrusionOk="0" h="6505470" w="7885418">
                <a:moveTo>
                  <a:pt x="0" y="0"/>
                </a:moveTo>
                <a:lnTo>
                  <a:pt x="7885418" y="0"/>
                </a:lnTo>
                <a:lnTo>
                  <a:pt x="7885418" y="6505470"/>
                </a:lnTo>
                <a:lnTo>
                  <a:pt x="0" y="650547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22"/>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Adding Layers of Protection</a:t>
            </a:r>
            <a:endParaRPr/>
          </a:p>
        </p:txBody>
      </p:sp>
      <p:sp>
        <p:nvSpPr>
          <p:cNvPr id="209" name="Google Shape;209;p22"/>
          <p:cNvSpPr txBox="1"/>
          <p:nvPr/>
        </p:nvSpPr>
        <p:spPr>
          <a:xfrm>
            <a:off x="9297271" y="2483297"/>
            <a:ext cx="7962000" cy="5962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099">
                <a:solidFill>
                  <a:srgbClr val="000000"/>
                </a:solidFill>
                <a:latin typeface="Poppins"/>
                <a:ea typeface="Poppins"/>
                <a:cs typeface="Poppins"/>
                <a:sym typeface="Poppins"/>
              </a:rPr>
              <a:t>Besides strong passwords, we can add add even more protection with </a:t>
            </a:r>
            <a:r>
              <a:rPr b="1" lang="en-US" sz="3099">
                <a:solidFill>
                  <a:srgbClr val="000000"/>
                </a:solidFill>
                <a:latin typeface="Poppins"/>
                <a:ea typeface="Poppins"/>
                <a:cs typeface="Poppins"/>
                <a:sym typeface="Poppins"/>
              </a:rPr>
              <a:t>Multi-Factor Authentication (MFA)</a:t>
            </a:r>
            <a:r>
              <a:rPr lang="en-US" sz="3099">
                <a:solidFill>
                  <a:srgbClr val="000000"/>
                </a:solidFill>
                <a:latin typeface="Poppins"/>
                <a:ea typeface="Poppins"/>
                <a:cs typeface="Poppins"/>
                <a:sym typeface="Poppins"/>
              </a:rPr>
              <a:t>. </a:t>
            </a:r>
            <a:endParaRPr/>
          </a:p>
          <a:p>
            <a:pPr indent="0" lvl="0" marL="0" marR="0" rtl="0" algn="l">
              <a:lnSpc>
                <a:spcPct val="115000"/>
              </a:lnSpc>
              <a:spcBef>
                <a:spcPts val="0"/>
              </a:spcBef>
              <a:spcAft>
                <a:spcPts val="0"/>
              </a:spcAft>
              <a:buNone/>
            </a:pPr>
            <a:r>
              <a:t/>
            </a:r>
            <a:endParaRPr sz="30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lang="en-US" sz="3099">
                <a:solidFill>
                  <a:srgbClr val="000000"/>
                </a:solidFill>
                <a:latin typeface="Poppins"/>
                <a:ea typeface="Poppins"/>
                <a:cs typeface="Poppins"/>
                <a:sym typeface="Poppins"/>
              </a:rPr>
              <a:t>MFA is a security system that’s like having a second lock in addition to your regular password. It can use:</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Things you know (like a secret code)</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Things you have (like a phone)</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Things you are (like a fingerprint)</a:t>
            </a:r>
            <a:endParaRPr/>
          </a:p>
          <a:p>
            <a:pPr indent="0" lvl="0" marL="0" marR="0" rtl="0" algn="l">
              <a:lnSpc>
                <a:spcPct val="115000"/>
              </a:lnSpc>
              <a:spcBef>
                <a:spcPts val="0"/>
              </a:spcBef>
              <a:spcAft>
                <a:spcPts val="0"/>
              </a:spcAft>
              <a:buNone/>
            </a:pPr>
            <a:r>
              <a:t/>
            </a:r>
            <a:endParaRPr sz="3099">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213" name="Shape 213"/>
        <p:cNvGrpSpPr/>
        <p:nvPr/>
      </p:nvGrpSpPr>
      <p:grpSpPr>
        <a:xfrm>
          <a:off x="0" y="0"/>
          <a:ext cx="0" cy="0"/>
          <a:chOff x="0" y="0"/>
          <a:chExt cx="0" cy="0"/>
        </a:xfrm>
      </p:grpSpPr>
      <p:grpSp>
        <p:nvGrpSpPr>
          <p:cNvPr id="214" name="Google Shape;214;p23"/>
          <p:cNvGrpSpPr/>
          <p:nvPr/>
        </p:nvGrpSpPr>
        <p:grpSpPr>
          <a:xfrm>
            <a:off x="375030" y="104645"/>
            <a:ext cx="17537940" cy="9229855"/>
            <a:chOff x="0" y="-57150"/>
            <a:chExt cx="4619046" cy="2430908"/>
          </a:xfrm>
        </p:grpSpPr>
        <p:sp>
          <p:nvSpPr>
            <p:cNvPr id="215" name="Google Shape;215;p23"/>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23"/>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7" name="Google Shape;217;p23"/>
          <p:cNvGrpSpPr/>
          <p:nvPr/>
        </p:nvGrpSpPr>
        <p:grpSpPr>
          <a:xfrm>
            <a:off x="766902" y="2756646"/>
            <a:ext cx="16818795" cy="6222522"/>
            <a:chOff x="0" y="0"/>
            <a:chExt cx="22425059" cy="8296696"/>
          </a:xfrm>
        </p:grpSpPr>
        <p:grpSp>
          <p:nvGrpSpPr>
            <p:cNvPr id="218" name="Google Shape;218;p23"/>
            <p:cNvGrpSpPr/>
            <p:nvPr/>
          </p:nvGrpSpPr>
          <p:grpSpPr>
            <a:xfrm>
              <a:off x="97161" y="1037882"/>
              <a:ext cx="4694356" cy="4694356"/>
              <a:chOff x="0" y="0"/>
              <a:chExt cx="812800" cy="812800"/>
            </a:xfrm>
          </p:grpSpPr>
          <p:sp>
            <p:nvSpPr>
              <p:cNvPr id="219" name="Google Shape;21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F8D853"/>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2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1" name="Google Shape;221;p23"/>
            <p:cNvSpPr/>
            <p:nvPr/>
          </p:nvSpPr>
          <p:spPr>
            <a:xfrm>
              <a:off x="1341092" y="1803578"/>
              <a:ext cx="2194927" cy="3720215"/>
            </a:xfrm>
            <a:custGeom>
              <a:rect b="b" l="l" r="r" t="t"/>
              <a:pathLst>
                <a:path extrusionOk="0" h="3720215" w="2194927">
                  <a:moveTo>
                    <a:pt x="0" y="0"/>
                  </a:moveTo>
                  <a:lnTo>
                    <a:pt x="2194927" y="0"/>
                  </a:lnTo>
                  <a:lnTo>
                    <a:pt x="2194927" y="3720216"/>
                  </a:lnTo>
                  <a:lnTo>
                    <a:pt x="0" y="37202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23"/>
            <p:cNvSpPr/>
            <p:nvPr/>
          </p:nvSpPr>
          <p:spPr>
            <a:xfrm rot="-894014">
              <a:off x="453071" y="2803020"/>
              <a:ext cx="987494" cy="644564"/>
            </a:xfrm>
            <a:custGeom>
              <a:rect b="b" l="l" r="r" t="t"/>
              <a:pathLst>
                <a:path extrusionOk="0" h="644564" w="987494">
                  <a:moveTo>
                    <a:pt x="0" y="0"/>
                  </a:moveTo>
                  <a:lnTo>
                    <a:pt x="987494" y="0"/>
                  </a:lnTo>
                  <a:lnTo>
                    <a:pt x="987494" y="644564"/>
                  </a:lnTo>
                  <a:lnTo>
                    <a:pt x="0" y="6445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23"/>
            <p:cNvSpPr/>
            <p:nvPr/>
          </p:nvSpPr>
          <p:spPr>
            <a:xfrm rot="-196564">
              <a:off x="1185804" y="1642327"/>
              <a:ext cx="642060" cy="642060"/>
            </a:xfrm>
            <a:custGeom>
              <a:rect b="b" l="l" r="r" t="t"/>
              <a:pathLst>
                <a:path extrusionOk="0" h="642060" w="642060">
                  <a:moveTo>
                    <a:pt x="0" y="0"/>
                  </a:moveTo>
                  <a:lnTo>
                    <a:pt x="642059" y="0"/>
                  </a:lnTo>
                  <a:lnTo>
                    <a:pt x="642059" y="642059"/>
                  </a:lnTo>
                  <a:lnTo>
                    <a:pt x="0" y="64205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23"/>
            <p:cNvSpPr/>
            <p:nvPr/>
          </p:nvSpPr>
          <p:spPr>
            <a:xfrm>
              <a:off x="3536019" y="2671502"/>
              <a:ext cx="810862" cy="713558"/>
            </a:xfrm>
            <a:custGeom>
              <a:rect b="b" l="l" r="r" t="t"/>
              <a:pathLst>
                <a:path extrusionOk="0" h="713558" w="810862">
                  <a:moveTo>
                    <a:pt x="0" y="0"/>
                  </a:moveTo>
                  <a:lnTo>
                    <a:pt x="810862" y="0"/>
                  </a:lnTo>
                  <a:lnTo>
                    <a:pt x="810862" y="713558"/>
                  </a:lnTo>
                  <a:lnTo>
                    <a:pt x="0" y="71355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23"/>
            <p:cNvSpPr txBox="1"/>
            <p:nvPr/>
          </p:nvSpPr>
          <p:spPr>
            <a:xfrm>
              <a:off x="0" y="5852889"/>
              <a:ext cx="4877100" cy="13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57">
                  <a:solidFill>
                    <a:srgbClr val="000000"/>
                  </a:solidFill>
                  <a:latin typeface="Poppins"/>
                  <a:ea typeface="Poppins"/>
                  <a:cs typeface="Poppins"/>
                  <a:sym typeface="Poppins"/>
                </a:rPr>
                <a:t>Ray sets up MFA by linking his phone, email, and FaceID to his game account.</a:t>
              </a:r>
              <a:endParaRPr/>
            </a:p>
          </p:txBody>
        </p:sp>
        <p:grpSp>
          <p:nvGrpSpPr>
            <p:cNvPr id="226" name="Google Shape;226;p23"/>
            <p:cNvGrpSpPr/>
            <p:nvPr/>
          </p:nvGrpSpPr>
          <p:grpSpPr>
            <a:xfrm>
              <a:off x="349064" y="4587664"/>
              <a:ext cx="1144574" cy="1144574"/>
              <a:chOff x="0" y="0"/>
              <a:chExt cx="812800" cy="812800"/>
            </a:xfrm>
          </p:grpSpPr>
          <p:sp>
            <p:nvSpPr>
              <p:cNvPr id="227" name="Google Shape;22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D8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23"/>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1</a:t>
                </a:r>
                <a:endParaRPr/>
              </a:p>
            </p:txBody>
          </p:sp>
        </p:grpSp>
        <p:grpSp>
          <p:nvGrpSpPr>
            <p:cNvPr id="229" name="Google Shape;229;p23"/>
            <p:cNvGrpSpPr/>
            <p:nvPr/>
          </p:nvGrpSpPr>
          <p:grpSpPr>
            <a:xfrm>
              <a:off x="6171399" y="0"/>
              <a:ext cx="4694356" cy="4694356"/>
              <a:chOff x="0" y="0"/>
              <a:chExt cx="812800" cy="812800"/>
            </a:xfrm>
          </p:grpSpPr>
          <p:sp>
            <p:nvSpPr>
              <p:cNvPr id="230" name="Google Shape;23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EF824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2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2" name="Google Shape;232;p23"/>
            <p:cNvSpPr/>
            <p:nvPr/>
          </p:nvSpPr>
          <p:spPr>
            <a:xfrm>
              <a:off x="6448322" y="1089498"/>
              <a:ext cx="4140511" cy="2515361"/>
            </a:xfrm>
            <a:custGeom>
              <a:rect b="b" l="l" r="r" t="t"/>
              <a:pathLst>
                <a:path extrusionOk="0" h="2515361" w="4140511">
                  <a:moveTo>
                    <a:pt x="0" y="0"/>
                  </a:moveTo>
                  <a:lnTo>
                    <a:pt x="4140511" y="0"/>
                  </a:lnTo>
                  <a:lnTo>
                    <a:pt x="4140511" y="2515360"/>
                  </a:lnTo>
                  <a:lnTo>
                    <a:pt x="0" y="251536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23"/>
            <p:cNvSpPr txBox="1"/>
            <p:nvPr/>
          </p:nvSpPr>
          <p:spPr>
            <a:xfrm>
              <a:off x="6778953" y="3305986"/>
              <a:ext cx="2502495" cy="2988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300">
                  <a:solidFill>
                    <a:srgbClr val="EF8247"/>
                  </a:solidFill>
                  <a:latin typeface="Poppins SemiBold"/>
                  <a:ea typeface="Poppins SemiBold"/>
                  <a:cs typeface="Poppins SemiBold"/>
                  <a:sym typeface="Poppins SemiBold"/>
                </a:rPr>
                <a:t>Is that really you, Ray?</a:t>
              </a:r>
              <a:endParaRPr/>
            </a:p>
          </p:txBody>
        </p:sp>
        <p:sp>
          <p:nvSpPr>
            <p:cNvPr id="234" name="Google Shape;234;p23"/>
            <p:cNvSpPr txBox="1"/>
            <p:nvPr/>
          </p:nvSpPr>
          <p:spPr>
            <a:xfrm>
              <a:off x="6081816" y="5119399"/>
              <a:ext cx="4877100" cy="13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57">
                  <a:solidFill>
                    <a:srgbClr val="000000"/>
                  </a:solidFill>
                  <a:latin typeface="Poppins"/>
                  <a:ea typeface="Poppins"/>
                  <a:cs typeface="Poppins"/>
                  <a:sym typeface="Poppins"/>
                </a:rPr>
                <a:t>Next time Ray logs in, the game will make sure it’s really him logging in. </a:t>
              </a:r>
              <a:endParaRPr/>
            </a:p>
          </p:txBody>
        </p:sp>
        <p:grpSp>
          <p:nvGrpSpPr>
            <p:cNvPr id="235" name="Google Shape;235;p23"/>
            <p:cNvGrpSpPr/>
            <p:nvPr/>
          </p:nvGrpSpPr>
          <p:grpSpPr>
            <a:xfrm>
              <a:off x="7946290" y="3917675"/>
              <a:ext cx="1144574" cy="1144574"/>
              <a:chOff x="0" y="0"/>
              <a:chExt cx="812800" cy="812800"/>
            </a:xfrm>
          </p:grpSpPr>
          <p:sp>
            <p:nvSpPr>
              <p:cNvPr id="236" name="Google Shape;23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2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23"/>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2</a:t>
                </a:r>
                <a:endParaRPr/>
              </a:p>
            </p:txBody>
          </p:sp>
        </p:grpSp>
        <p:grpSp>
          <p:nvGrpSpPr>
            <p:cNvPr id="238" name="Google Shape;238;p23"/>
            <p:cNvGrpSpPr/>
            <p:nvPr/>
          </p:nvGrpSpPr>
          <p:grpSpPr>
            <a:xfrm>
              <a:off x="12163633" y="0"/>
              <a:ext cx="5523794" cy="5523794"/>
              <a:chOff x="0" y="0"/>
              <a:chExt cx="812800" cy="812800"/>
            </a:xfrm>
          </p:grpSpPr>
          <p:sp>
            <p:nvSpPr>
              <p:cNvPr id="239" name="Google Shape;23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CC302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2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1" name="Google Shape;241;p23"/>
            <p:cNvSpPr/>
            <p:nvPr/>
          </p:nvSpPr>
          <p:spPr>
            <a:xfrm>
              <a:off x="12862574" y="916897"/>
              <a:ext cx="4125911" cy="3837097"/>
            </a:xfrm>
            <a:custGeom>
              <a:rect b="b" l="l" r="r" t="t"/>
              <a:pathLst>
                <a:path extrusionOk="0" h="3837097" w="4125911">
                  <a:moveTo>
                    <a:pt x="0" y="0"/>
                  </a:moveTo>
                  <a:lnTo>
                    <a:pt x="4125911" y="0"/>
                  </a:lnTo>
                  <a:lnTo>
                    <a:pt x="4125911" y="3837097"/>
                  </a:lnTo>
                  <a:lnTo>
                    <a:pt x="0" y="3837097"/>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23"/>
            <p:cNvSpPr txBox="1"/>
            <p:nvPr/>
          </p:nvSpPr>
          <p:spPr>
            <a:xfrm>
              <a:off x="12163633" y="6047596"/>
              <a:ext cx="5523900" cy="2249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57">
                  <a:solidFill>
                    <a:srgbClr val="000000"/>
                  </a:solidFill>
                  <a:latin typeface="Poppins"/>
                  <a:ea typeface="Poppins"/>
                  <a:cs typeface="Poppins"/>
                  <a:sym typeface="Poppins"/>
                </a:rPr>
                <a:t>The game will send a secret code to his phone or email and asks Ray to repeat it. He can also use his face to show it’s really him logging in! </a:t>
              </a:r>
              <a:endParaRPr/>
            </a:p>
          </p:txBody>
        </p:sp>
        <p:grpSp>
          <p:nvGrpSpPr>
            <p:cNvPr id="243" name="Google Shape;243;p23"/>
            <p:cNvGrpSpPr/>
            <p:nvPr/>
          </p:nvGrpSpPr>
          <p:grpSpPr>
            <a:xfrm>
              <a:off x="14925530" y="4753994"/>
              <a:ext cx="1144574" cy="1144574"/>
              <a:chOff x="0" y="0"/>
              <a:chExt cx="812800" cy="812800"/>
            </a:xfrm>
          </p:grpSpPr>
          <p:sp>
            <p:nvSpPr>
              <p:cNvPr id="244" name="Google Shape;24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0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23"/>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lang="en-US" sz="2499">
                    <a:solidFill>
                      <a:srgbClr val="FFFFFF"/>
                    </a:solidFill>
                    <a:latin typeface="Poppins"/>
                    <a:ea typeface="Poppins"/>
                    <a:cs typeface="Poppins"/>
                    <a:sym typeface="Poppins"/>
                  </a:rPr>
                  <a:t>3</a:t>
                </a:r>
                <a:endParaRPr/>
              </a:p>
            </p:txBody>
          </p:sp>
        </p:grpSp>
        <p:grpSp>
          <p:nvGrpSpPr>
            <p:cNvPr id="246" name="Google Shape;246;p23"/>
            <p:cNvGrpSpPr/>
            <p:nvPr/>
          </p:nvGrpSpPr>
          <p:grpSpPr>
            <a:xfrm>
              <a:off x="18515199" y="347244"/>
              <a:ext cx="3692205" cy="3692205"/>
              <a:chOff x="0" y="0"/>
              <a:chExt cx="812800" cy="812800"/>
            </a:xfrm>
          </p:grpSpPr>
          <p:sp>
            <p:nvSpPr>
              <p:cNvPr id="247" name="Google Shape;24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88D85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23"/>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9" name="Google Shape;249;p23"/>
            <p:cNvSpPr/>
            <p:nvPr/>
          </p:nvSpPr>
          <p:spPr>
            <a:xfrm>
              <a:off x="19305125" y="692563"/>
              <a:ext cx="2112353" cy="3001567"/>
            </a:xfrm>
            <a:custGeom>
              <a:rect b="b" l="l" r="r" t="t"/>
              <a:pathLst>
                <a:path extrusionOk="0" h="3001567" w="2112353">
                  <a:moveTo>
                    <a:pt x="0" y="0"/>
                  </a:moveTo>
                  <a:lnTo>
                    <a:pt x="2112353" y="0"/>
                  </a:lnTo>
                  <a:lnTo>
                    <a:pt x="2112353" y="3001567"/>
                  </a:lnTo>
                  <a:lnTo>
                    <a:pt x="0" y="300156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23"/>
            <p:cNvSpPr txBox="1"/>
            <p:nvPr/>
          </p:nvSpPr>
          <p:spPr>
            <a:xfrm>
              <a:off x="18297659" y="4274288"/>
              <a:ext cx="4127400" cy="863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57">
                  <a:solidFill>
                    <a:srgbClr val="000000"/>
                  </a:solidFill>
                  <a:latin typeface="Poppins"/>
                  <a:ea typeface="Poppins"/>
                  <a:cs typeface="Poppins"/>
                  <a:sym typeface="Poppins"/>
                </a:rPr>
                <a:t>Ray can now play his game safely! </a:t>
              </a:r>
              <a:endParaRPr/>
            </a:p>
          </p:txBody>
        </p:sp>
        <p:grpSp>
          <p:nvGrpSpPr>
            <p:cNvPr id="251" name="Google Shape;251;p23"/>
            <p:cNvGrpSpPr/>
            <p:nvPr/>
          </p:nvGrpSpPr>
          <p:grpSpPr>
            <a:xfrm>
              <a:off x="18732838" y="120276"/>
              <a:ext cx="1144574" cy="1144574"/>
              <a:chOff x="0" y="0"/>
              <a:chExt cx="812800" cy="812800"/>
            </a:xfrm>
          </p:grpSpPr>
          <p:sp>
            <p:nvSpPr>
              <p:cNvPr id="252" name="Google Shape;25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85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23"/>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4</a:t>
                </a:r>
                <a:endParaRPr/>
              </a:p>
            </p:txBody>
          </p:sp>
        </p:grpSp>
        <p:cxnSp>
          <p:nvCxnSpPr>
            <p:cNvPr id="254" name="Google Shape;254;p23"/>
            <p:cNvCxnSpPr/>
            <p:nvPr/>
          </p:nvCxnSpPr>
          <p:spPr>
            <a:xfrm flipH="1" rot="10800000">
              <a:off x="4762116" y="2648413"/>
              <a:ext cx="1457202" cy="590266"/>
            </a:xfrm>
            <a:prstGeom prst="straightConnector1">
              <a:avLst/>
            </a:prstGeom>
            <a:noFill/>
            <a:ln cap="rnd" cmpd="sng" w="50800">
              <a:solidFill>
                <a:srgbClr val="000000"/>
              </a:solidFill>
              <a:prstDash val="lgDash"/>
              <a:round/>
              <a:headEnd len="sm" w="sm" type="none"/>
              <a:tailEnd len="med" w="med" type="stealth"/>
            </a:ln>
          </p:spPr>
        </p:cxnSp>
        <p:cxnSp>
          <p:nvCxnSpPr>
            <p:cNvPr id="255" name="Google Shape;255;p23"/>
            <p:cNvCxnSpPr/>
            <p:nvPr/>
          </p:nvCxnSpPr>
          <p:spPr>
            <a:xfrm>
              <a:off x="10845374" y="2371579"/>
              <a:ext cx="1318259" cy="390318"/>
            </a:xfrm>
            <a:prstGeom prst="straightConnector1">
              <a:avLst/>
            </a:prstGeom>
            <a:noFill/>
            <a:ln cap="rnd" cmpd="sng" w="50800">
              <a:solidFill>
                <a:srgbClr val="000000"/>
              </a:solidFill>
              <a:prstDash val="lgDash"/>
              <a:round/>
              <a:headEnd len="sm" w="sm" type="none"/>
              <a:tailEnd len="med" w="med" type="stealth"/>
            </a:ln>
          </p:spPr>
        </p:cxnSp>
        <p:cxnSp>
          <p:nvCxnSpPr>
            <p:cNvPr id="256" name="Google Shape;256;p23"/>
            <p:cNvCxnSpPr/>
            <p:nvPr/>
          </p:nvCxnSpPr>
          <p:spPr>
            <a:xfrm flipH="1" rot="10800000">
              <a:off x="17638529" y="2371579"/>
              <a:ext cx="945150" cy="835248"/>
            </a:xfrm>
            <a:prstGeom prst="straightConnector1">
              <a:avLst/>
            </a:prstGeom>
            <a:noFill/>
            <a:ln cap="rnd" cmpd="sng" w="50800">
              <a:solidFill>
                <a:srgbClr val="000000"/>
              </a:solidFill>
              <a:prstDash val="lgDash"/>
              <a:round/>
              <a:headEnd len="sm" w="sm" type="none"/>
              <a:tailEnd len="med" w="med" type="stealth"/>
            </a:ln>
          </p:spPr>
        </p:cxnSp>
      </p:grpSp>
      <p:sp>
        <p:nvSpPr>
          <p:cNvPr id="257" name="Google Shape;257;p23"/>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How MFA Works</a:t>
            </a:r>
            <a:endParaRPr/>
          </a:p>
        </p:txBody>
      </p:sp>
      <p:sp>
        <p:nvSpPr>
          <p:cNvPr id="258" name="Google Shape;258;p23"/>
          <p:cNvSpPr txBox="1"/>
          <p:nvPr/>
        </p:nvSpPr>
        <p:spPr>
          <a:xfrm>
            <a:off x="1271723" y="1931864"/>
            <a:ext cx="15741703" cy="42481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000000"/>
                </a:solidFill>
                <a:latin typeface="Poppins"/>
                <a:ea typeface="Poppins"/>
                <a:cs typeface="Poppins"/>
                <a:sym typeface="Poppins"/>
              </a:rPr>
              <a:t>Let’s see how Ray uses MFA for his gaming account!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62" name="Shape 262"/>
        <p:cNvGrpSpPr/>
        <p:nvPr/>
      </p:nvGrpSpPr>
      <p:grpSpPr>
        <a:xfrm>
          <a:off x="0" y="0"/>
          <a:ext cx="0" cy="0"/>
          <a:chOff x="0" y="0"/>
          <a:chExt cx="0" cy="0"/>
        </a:xfrm>
      </p:grpSpPr>
      <p:grpSp>
        <p:nvGrpSpPr>
          <p:cNvPr id="263" name="Google Shape;263;p24"/>
          <p:cNvGrpSpPr/>
          <p:nvPr/>
        </p:nvGrpSpPr>
        <p:grpSpPr>
          <a:xfrm>
            <a:off x="0" y="331161"/>
            <a:ext cx="18288000" cy="9352697"/>
            <a:chOff x="0" y="0"/>
            <a:chExt cx="688644" cy="352181"/>
          </a:xfrm>
        </p:grpSpPr>
        <p:sp>
          <p:nvSpPr>
            <p:cNvPr id="264" name="Google Shape;264;p24"/>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4"/>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6" name="Google Shape;266;p24"/>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The Battle of the Strongest Passwords</a:t>
            </a:r>
            <a:endParaRPr/>
          </a:p>
        </p:txBody>
      </p:sp>
      <p:sp>
        <p:nvSpPr>
          <p:cNvPr id="267" name="Google Shape;267;p24"/>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ACTIVITY</a:t>
            </a:r>
            <a:endParaRPr/>
          </a:p>
        </p:txBody>
      </p:sp>
      <p:sp>
        <p:nvSpPr>
          <p:cNvPr id="268" name="Google Shape;268;p24"/>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See how long it takes a hacker to crack your passwords!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72" name="Shape 272"/>
        <p:cNvGrpSpPr/>
        <p:nvPr/>
      </p:nvGrpSpPr>
      <p:grpSpPr>
        <a:xfrm>
          <a:off x="0" y="0"/>
          <a:ext cx="0" cy="0"/>
          <a:chOff x="0" y="0"/>
          <a:chExt cx="0" cy="0"/>
        </a:xfrm>
      </p:grpSpPr>
      <p:grpSp>
        <p:nvGrpSpPr>
          <p:cNvPr id="273" name="Google Shape;273;p25"/>
          <p:cNvGrpSpPr/>
          <p:nvPr/>
        </p:nvGrpSpPr>
        <p:grpSpPr>
          <a:xfrm>
            <a:off x="375030" y="104645"/>
            <a:ext cx="17537940" cy="9229855"/>
            <a:chOff x="0" y="-57150"/>
            <a:chExt cx="4619046" cy="2430908"/>
          </a:xfrm>
        </p:grpSpPr>
        <p:sp>
          <p:nvSpPr>
            <p:cNvPr id="274" name="Google Shape;274;p2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2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6" name="Google Shape;276;p25"/>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What You’ll Need</a:t>
            </a:r>
            <a:endParaRPr/>
          </a:p>
        </p:txBody>
      </p:sp>
      <p:sp>
        <p:nvSpPr>
          <p:cNvPr id="277" name="Google Shape;277;p25"/>
          <p:cNvSpPr txBox="1"/>
          <p:nvPr/>
        </p:nvSpPr>
        <p:spPr>
          <a:xfrm>
            <a:off x="1028700" y="2175408"/>
            <a:ext cx="15903000" cy="2965800"/>
          </a:xfrm>
          <a:prstGeom prst="rect">
            <a:avLst/>
          </a:prstGeom>
          <a:noFill/>
          <a:ln>
            <a:noFill/>
          </a:ln>
        </p:spPr>
        <p:txBody>
          <a:bodyPr anchorCtr="0" anchor="t" bIns="0" lIns="0" spcFirstLastPara="1" rIns="0" wrap="square" tIns="0">
            <a:spAutoFit/>
          </a:bodyPr>
          <a:lstStyle/>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Paper</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Pencils, pens, or writing utensils</a:t>
            </a:r>
            <a:endParaRPr/>
          </a:p>
          <a:p>
            <a:pPr indent="0" lvl="0" marL="0" marR="0" rtl="0" algn="l">
              <a:lnSpc>
                <a:spcPct val="115000"/>
              </a:lnSpc>
              <a:spcBef>
                <a:spcPts val="0"/>
              </a:spcBef>
              <a:spcAft>
                <a:spcPts val="0"/>
              </a:spcAft>
              <a:buNone/>
            </a:pPr>
            <a:r>
              <a:t/>
            </a:r>
            <a:endParaRPr sz="30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599">
                <a:solidFill>
                  <a:srgbClr val="000000"/>
                </a:solidFill>
                <a:latin typeface="Poppins"/>
                <a:ea typeface="Poppins"/>
                <a:cs typeface="Poppins"/>
                <a:sym typeface="Poppins"/>
              </a:rPr>
              <a:t>Note to teachers: </a:t>
            </a:r>
            <a:endParaRPr/>
          </a:p>
          <a:p>
            <a:pPr indent="0" lvl="0" marL="0" marR="0" rtl="0" algn="l">
              <a:lnSpc>
                <a:spcPct val="115000"/>
              </a:lnSpc>
              <a:spcBef>
                <a:spcPts val="0"/>
              </a:spcBef>
              <a:spcAft>
                <a:spcPts val="0"/>
              </a:spcAft>
              <a:buNone/>
            </a:pPr>
            <a:r>
              <a:rPr lang="en-US" sz="2599">
                <a:solidFill>
                  <a:srgbClr val="000000"/>
                </a:solidFill>
                <a:latin typeface="Poppins"/>
                <a:ea typeface="Poppins"/>
                <a:cs typeface="Poppins"/>
                <a:sym typeface="Poppins"/>
              </a:rPr>
              <a:t>Please go to </a:t>
            </a:r>
            <a:r>
              <a:rPr lang="en-US" sz="2599" u="sng">
                <a:solidFill>
                  <a:srgbClr val="000000"/>
                </a:solidFill>
                <a:latin typeface="Poppins"/>
                <a:ea typeface="Poppins"/>
                <a:cs typeface="Poppins"/>
                <a:sym typeface="Poppins"/>
                <a:hlinkClick r:id="rId3">
                  <a:extLst>
                    <a:ext uri="{A12FA001-AC4F-418D-AE19-62706E023703}">
                      <ahyp:hlinkClr val="tx"/>
                    </a:ext>
                  </a:extLst>
                </a:hlinkClick>
              </a:rPr>
              <a:t>https://www.csa.gov.sg/Tips-Resource/Interactive-Tools/Password-Checker</a:t>
            </a:r>
            <a:r>
              <a:rPr lang="en-US" sz="2599">
                <a:solidFill>
                  <a:srgbClr val="000000"/>
                </a:solidFill>
                <a:latin typeface="Poppins"/>
                <a:ea typeface="Poppins"/>
                <a:cs typeface="Poppins"/>
                <a:sym typeface="Poppins"/>
              </a:rPr>
              <a:t> for this activity.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81" name="Shape 281"/>
        <p:cNvGrpSpPr/>
        <p:nvPr/>
      </p:nvGrpSpPr>
      <p:grpSpPr>
        <a:xfrm>
          <a:off x="0" y="0"/>
          <a:ext cx="0" cy="0"/>
          <a:chOff x="0" y="0"/>
          <a:chExt cx="0" cy="0"/>
        </a:xfrm>
      </p:grpSpPr>
      <p:grpSp>
        <p:nvGrpSpPr>
          <p:cNvPr id="282" name="Google Shape;282;p26"/>
          <p:cNvGrpSpPr/>
          <p:nvPr/>
        </p:nvGrpSpPr>
        <p:grpSpPr>
          <a:xfrm>
            <a:off x="375030" y="104645"/>
            <a:ext cx="17537940" cy="9229855"/>
            <a:chOff x="0" y="-57150"/>
            <a:chExt cx="4619046" cy="2430908"/>
          </a:xfrm>
        </p:grpSpPr>
        <p:sp>
          <p:nvSpPr>
            <p:cNvPr id="283" name="Google Shape;283;p2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2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5" name="Google Shape;285;p26"/>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Instructions</a:t>
            </a:r>
            <a:endParaRPr/>
          </a:p>
        </p:txBody>
      </p:sp>
      <p:sp>
        <p:nvSpPr>
          <p:cNvPr id="286" name="Google Shape;286;p26"/>
          <p:cNvSpPr txBox="1"/>
          <p:nvPr/>
        </p:nvSpPr>
        <p:spPr>
          <a:xfrm>
            <a:off x="1028700" y="2175408"/>
            <a:ext cx="16230600" cy="541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099">
                <a:solidFill>
                  <a:srgbClr val="000000"/>
                </a:solidFill>
                <a:latin typeface="Poppins"/>
                <a:ea typeface="Poppins"/>
                <a:cs typeface="Poppins"/>
                <a:sym typeface="Poppins"/>
              </a:rPr>
              <a:t>In this activity, we will demonstrate how a strong password can combat brute force attacks and make it really difficult for cyber criminals to hack into our accounts! </a:t>
            </a:r>
            <a:endParaRPr/>
          </a:p>
          <a:p>
            <a:pPr indent="0" lvl="0" marL="0" marR="0" rtl="0" algn="l">
              <a:lnSpc>
                <a:spcPct val="115000"/>
              </a:lnSpc>
              <a:spcBef>
                <a:spcPts val="0"/>
              </a:spcBef>
              <a:spcAft>
                <a:spcPts val="0"/>
              </a:spcAft>
              <a:buNone/>
            </a:pPr>
            <a:r>
              <a:t/>
            </a:r>
            <a:endParaRPr sz="3099">
              <a:solidFill>
                <a:srgbClr val="000000"/>
              </a:solidFill>
              <a:latin typeface="Poppins"/>
              <a:ea typeface="Poppins"/>
              <a:cs typeface="Poppins"/>
              <a:sym typeface="Poppins"/>
            </a:endParaRPr>
          </a:p>
          <a:p>
            <a:pPr indent="-334639" lvl="1" marL="669282"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Split up into small teams or play individually. </a:t>
            </a:r>
            <a:endParaRPr/>
          </a:p>
          <a:p>
            <a:pPr indent="-334639" lvl="1" marL="669282"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Each round, teams have to come up with a password and write it down on the paper. </a:t>
            </a:r>
            <a:endParaRPr/>
          </a:p>
          <a:p>
            <a:pPr indent="-334639" lvl="1" marL="669282"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Submit the paper to your teacher. The teacher will use the </a:t>
            </a:r>
            <a:r>
              <a:rPr b="1" i="0" lang="en-US" sz="3099" u="sng" cap="none" strike="noStrike">
                <a:solidFill>
                  <a:srgbClr val="000000"/>
                </a:solidFill>
                <a:latin typeface="Poppins"/>
                <a:ea typeface="Poppins"/>
                <a:cs typeface="Poppins"/>
                <a:sym typeface="Poppins"/>
                <a:hlinkClick r:id="rId3">
                  <a:extLst>
                    <a:ext uri="{A12FA001-AC4F-418D-AE19-62706E023703}">
                      <ahyp:hlinkClr val="tx"/>
                    </a:ext>
                  </a:extLst>
                </a:hlinkClick>
              </a:rPr>
              <a:t>Password Checker</a:t>
            </a:r>
            <a:r>
              <a:rPr b="0" i="0" lang="en-US" sz="3099" u="none" cap="none" strike="noStrike">
                <a:solidFill>
                  <a:srgbClr val="000000"/>
                </a:solidFill>
                <a:latin typeface="Poppins"/>
                <a:ea typeface="Poppins"/>
                <a:cs typeface="Poppins"/>
                <a:sym typeface="Poppins"/>
              </a:rPr>
              <a:t> to see how long it would take to crack the password.</a:t>
            </a:r>
            <a:endParaRPr/>
          </a:p>
          <a:p>
            <a:pPr indent="-334639" lvl="1" marL="669282"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The team with the strongest password wins!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90" name="Shape 290"/>
        <p:cNvGrpSpPr/>
        <p:nvPr/>
      </p:nvGrpSpPr>
      <p:grpSpPr>
        <a:xfrm>
          <a:off x="0" y="0"/>
          <a:ext cx="0" cy="0"/>
          <a:chOff x="0" y="0"/>
          <a:chExt cx="0" cy="0"/>
        </a:xfrm>
      </p:grpSpPr>
      <p:grpSp>
        <p:nvGrpSpPr>
          <p:cNvPr id="291" name="Google Shape;291;p27"/>
          <p:cNvGrpSpPr/>
          <p:nvPr/>
        </p:nvGrpSpPr>
        <p:grpSpPr>
          <a:xfrm>
            <a:off x="375030" y="104645"/>
            <a:ext cx="17537940" cy="9229855"/>
            <a:chOff x="0" y="-57150"/>
            <a:chExt cx="4619046" cy="2430908"/>
          </a:xfrm>
        </p:grpSpPr>
        <p:sp>
          <p:nvSpPr>
            <p:cNvPr id="292" name="Google Shape;292;p2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2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4" name="Google Shape;294;p27"/>
          <p:cNvSpPr txBox="1"/>
          <p:nvPr/>
        </p:nvSpPr>
        <p:spPr>
          <a:xfrm>
            <a:off x="5485817" y="1946664"/>
            <a:ext cx="7316365" cy="1109355"/>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lang="en-US" sz="6191">
                <a:solidFill>
                  <a:srgbClr val="000000"/>
                </a:solidFill>
                <a:latin typeface="Poppins"/>
                <a:ea typeface="Poppins"/>
                <a:cs typeface="Poppins"/>
                <a:sym typeface="Poppins"/>
              </a:rPr>
              <a:t>Your Mission </a:t>
            </a:r>
            <a:endParaRPr/>
          </a:p>
        </p:txBody>
      </p:sp>
      <p:sp>
        <p:nvSpPr>
          <p:cNvPr id="295" name="Google Shape;295;p27"/>
          <p:cNvSpPr txBox="1"/>
          <p:nvPr/>
        </p:nvSpPr>
        <p:spPr>
          <a:xfrm>
            <a:off x="1028700" y="4374581"/>
            <a:ext cx="16230600" cy="651511"/>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599">
                <a:solidFill>
                  <a:srgbClr val="000000"/>
                </a:solidFill>
                <a:latin typeface="Poppins"/>
                <a:ea typeface="Poppins"/>
                <a:cs typeface="Poppins"/>
                <a:sym typeface="Poppins"/>
              </a:rPr>
              <a:t>Create strong passwords that will take the longest time to crack! </a:t>
            </a:r>
            <a:endParaRPr/>
          </a:p>
        </p:txBody>
      </p:sp>
      <p:grpSp>
        <p:nvGrpSpPr>
          <p:cNvPr id="296" name="Google Shape;296;p27"/>
          <p:cNvGrpSpPr/>
          <p:nvPr/>
        </p:nvGrpSpPr>
        <p:grpSpPr>
          <a:xfrm>
            <a:off x="5838018" y="6047500"/>
            <a:ext cx="6611964" cy="1527257"/>
            <a:chOff x="0" y="-104775"/>
            <a:chExt cx="1741423" cy="402240"/>
          </a:xfrm>
        </p:grpSpPr>
        <p:sp>
          <p:nvSpPr>
            <p:cNvPr id="297" name="Google Shape;297;p27"/>
            <p:cNvSpPr/>
            <p:nvPr/>
          </p:nvSpPr>
          <p:spPr>
            <a:xfrm>
              <a:off x="0" y="0"/>
              <a:ext cx="1741423" cy="297465"/>
            </a:xfrm>
            <a:custGeom>
              <a:rect b="b" l="l" r="r" t="t"/>
              <a:pathLst>
                <a:path extrusionOk="0" h="297465" w="1741423">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CC30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27"/>
            <p:cNvSpPr txBox="1"/>
            <p:nvPr/>
          </p:nvSpPr>
          <p:spPr>
            <a:xfrm>
              <a:off x="0" y="-104775"/>
              <a:ext cx="1741423" cy="402240"/>
            </a:xfrm>
            <a:prstGeom prst="rect">
              <a:avLst/>
            </a:prstGeom>
            <a:noFill/>
            <a:ln>
              <a:noFill/>
            </a:ln>
          </p:spPr>
          <p:txBody>
            <a:bodyPr anchorCtr="0" anchor="ctr" bIns="50800" lIns="50800" spcFirstLastPara="1" rIns="50800" wrap="square" tIns="50800">
              <a:noAutofit/>
            </a:bodyPr>
            <a:lstStyle/>
            <a:p>
              <a:pPr indent="0" lvl="0" marL="0" marR="0" rtl="0" algn="ctr">
                <a:lnSpc>
                  <a:spcPct val="140011"/>
                </a:lnSpc>
                <a:spcBef>
                  <a:spcPts val="0"/>
                </a:spcBef>
                <a:spcAft>
                  <a:spcPts val="0"/>
                </a:spcAft>
                <a:buNone/>
              </a:pPr>
              <a:r>
                <a:rPr b="1" lang="en-US" sz="3599">
                  <a:solidFill>
                    <a:srgbClr val="FFFFFF"/>
                  </a:solidFill>
                  <a:latin typeface="Poppins"/>
                  <a:ea typeface="Poppins"/>
                  <a:cs typeface="Poppins"/>
                  <a:sym typeface="Poppins"/>
                </a:rPr>
                <a:t>Ready? Let’s Play!</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02" name="Shape 302"/>
        <p:cNvGrpSpPr/>
        <p:nvPr/>
      </p:nvGrpSpPr>
      <p:grpSpPr>
        <a:xfrm>
          <a:off x="0" y="0"/>
          <a:ext cx="0" cy="0"/>
          <a:chOff x="0" y="0"/>
          <a:chExt cx="0" cy="0"/>
        </a:xfrm>
      </p:grpSpPr>
      <p:grpSp>
        <p:nvGrpSpPr>
          <p:cNvPr id="303" name="Google Shape;303;p28"/>
          <p:cNvGrpSpPr/>
          <p:nvPr/>
        </p:nvGrpSpPr>
        <p:grpSpPr>
          <a:xfrm>
            <a:off x="375030" y="104645"/>
            <a:ext cx="17537940" cy="9229855"/>
            <a:chOff x="0" y="-57150"/>
            <a:chExt cx="4619046" cy="2430908"/>
          </a:xfrm>
        </p:grpSpPr>
        <p:sp>
          <p:nvSpPr>
            <p:cNvPr id="304" name="Google Shape;304;p28"/>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28"/>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6" name="Google Shape;306;p28"/>
          <p:cNvGrpSpPr/>
          <p:nvPr/>
        </p:nvGrpSpPr>
        <p:grpSpPr>
          <a:xfrm>
            <a:off x="5838018" y="6758234"/>
            <a:ext cx="6611964" cy="1382596"/>
            <a:chOff x="0" y="-66675"/>
            <a:chExt cx="1741423" cy="364140"/>
          </a:xfrm>
        </p:grpSpPr>
        <p:sp>
          <p:nvSpPr>
            <p:cNvPr id="307" name="Google Shape;307;p28"/>
            <p:cNvSpPr/>
            <p:nvPr/>
          </p:nvSpPr>
          <p:spPr>
            <a:xfrm>
              <a:off x="0" y="0"/>
              <a:ext cx="1741423" cy="297465"/>
            </a:xfrm>
            <a:custGeom>
              <a:rect b="b" l="l" r="r" t="t"/>
              <a:pathLst>
                <a:path extrusionOk="0" h="297465" w="1741423">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F8D4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28"/>
            <p:cNvSpPr txBox="1"/>
            <p:nvPr/>
          </p:nvSpPr>
          <p:spPr>
            <a:xfrm>
              <a:off x="0" y="-66675"/>
              <a:ext cx="1741423" cy="364140"/>
            </a:xfrm>
            <a:prstGeom prst="rect">
              <a:avLst/>
            </a:prstGeom>
            <a:noFill/>
            <a:ln>
              <a:noFill/>
            </a:ln>
          </p:spPr>
          <p:txBody>
            <a:bodyPr anchorCtr="0" anchor="ctr" bIns="50800" lIns="50800" spcFirstLastPara="1" rIns="50800" wrap="square" tIns="50800">
              <a:noAutofit/>
            </a:bodyPr>
            <a:lstStyle/>
            <a:p>
              <a:pPr indent="0" lvl="0" marL="0" marR="0" rtl="0" algn="ctr">
                <a:lnSpc>
                  <a:spcPct val="140015"/>
                </a:lnSpc>
                <a:spcBef>
                  <a:spcPts val="0"/>
                </a:spcBef>
                <a:spcAft>
                  <a:spcPts val="0"/>
                </a:spcAft>
                <a:buNone/>
              </a:pPr>
              <a:r>
                <a:rPr b="1" lang="en-US" sz="2599" u="sng">
                  <a:solidFill>
                    <a:srgbClr val="000000"/>
                  </a:solidFill>
                  <a:latin typeface="Poppins"/>
                  <a:ea typeface="Poppins"/>
                  <a:cs typeface="Poppins"/>
                  <a:sym typeface="Poppins"/>
                </a:rPr>
                <a:t>Go to the Password Checker </a:t>
              </a:r>
              <a:r>
                <a:rPr b="1" lang="en-US" sz="2599" u="sng">
                  <a:solidFill>
                    <a:srgbClr val="000000"/>
                  </a:solidFill>
                  <a:latin typeface="Poppins"/>
                  <a:ea typeface="Poppins"/>
                  <a:cs typeface="Poppins"/>
                  <a:sym typeface="Poppins"/>
                  <a:hlinkClick r:id="rId3">
                    <a:extLst>
                      <a:ext uri="{A12FA001-AC4F-418D-AE19-62706E023703}">
                        <ahyp:hlinkClr val="tx"/>
                      </a:ext>
                    </a:extLst>
                  </a:hlinkClick>
                </a:rPr>
                <a:t>↗</a:t>
              </a:r>
              <a:endParaRPr/>
            </a:p>
          </p:txBody>
        </p:sp>
      </p:grpSp>
      <p:sp>
        <p:nvSpPr>
          <p:cNvPr id="309" name="Google Shape;309;p28"/>
          <p:cNvSpPr txBox="1"/>
          <p:nvPr/>
        </p:nvSpPr>
        <p:spPr>
          <a:xfrm>
            <a:off x="4737746" y="885825"/>
            <a:ext cx="8812509"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Round One</a:t>
            </a:r>
            <a:endParaRPr/>
          </a:p>
        </p:txBody>
      </p:sp>
      <p:sp>
        <p:nvSpPr>
          <p:cNvPr id="310" name="Google Shape;310;p28"/>
          <p:cNvSpPr txBox="1"/>
          <p:nvPr/>
        </p:nvSpPr>
        <p:spPr>
          <a:xfrm>
            <a:off x="1028700" y="3169609"/>
            <a:ext cx="16230600" cy="651511"/>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599">
                <a:solidFill>
                  <a:srgbClr val="000000"/>
                </a:solidFill>
                <a:latin typeface="Poppins"/>
                <a:ea typeface="Poppins"/>
                <a:cs typeface="Poppins"/>
                <a:sym typeface="Poppins"/>
              </a:rPr>
              <a:t>Create a password that is 8 characters long. </a:t>
            </a:r>
            <a:endParaRPr/>
          </a:p>
        </p:txBody>
      </p:sp>
      <p:sp>
        <p:nvSpPr>
          <p:cNvPr id="311" name="Google Shape;311;p28"/>
          <p:cNvSpPr txBox="1"/>
          <p:nvPr/>
        </p:nvSpPr>
        <p:spPr>
          <a:xfrm>
            <a:off x="2384802" y="4621220"/>
            <a:ext cx="13518300" cy="142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799">
                <a:solidFill>
                  <a:srgbClr val="000000"/>
                </a:solidFill>
                <a:latin typeface="Poppins"/>
                <a:ea typeface="Poppins"/>
                <a:cs typeface="Poppins"/>
                <a:sym typeface="Poppins"/>
              </a:rPr>
              <a:t>Write your answer on the paper and hand it to the teacher.</a:t>
            </a:r>
            <a:endParaRPr/>
          </a:p>
          <a:p>
            <a:pPr indent="0" lvl="0" marL="0" marR="0" rtl="0" algn="ctr">
              <a:lnSpc>
                <a:spcPct val="115000"/>
              </a:lnSpc>
              <a:spcBef>
                <a:spcPts val="0"/>
              </a:spcBef>
              <a:spcAft>
                <a:spcPts val="0"/>
              </a:spcAft>
              <a:buNone/>
            </a:pPr>
            <a:r>
              <a:t/>
            </a:r>
            <a:endParaRPr sz="2799">
              <a:solidFill>
                <a:srgbClr val="000000"/>
              </a:solidFill>
              <a:latin typeface="Poppins"/>
              <a:ea typeface="Poppins"/>
              <a:cs typeface="Poppins"/>
              <a:sym typeface="Poppins"/>
            </a:endParaRPr>
          </a:p>
          <a:p>
            <a:pPr indent="0" lvl="0" marL="0" marR="0" rtl="0" algn="ctr">
              <a:lnSpc>
                <a:spcPct val="115000"/>
              </a:lnSpc>
              <a:spcBef>
                <a:spcPts val="0"/>
              </a:spcBef>
              <a:spcAft>
                <a:spcPts val="0"/>
              </a:spcAft>
              <a:buNone/>
            </a:pPr>
            <a:r>
              <a:rPr lang="en-US" sz="2799">
                <a:solidFill>
                  <a:srgbClr val="000000"/>
                </a:solidFill>
                <a:latin typeface="Poppins"/>
                <a:ea typeface="Poppins"/>
                <a:cs typeface="Poppins"/>
                <a:sym typeface="Poppins"/>
              </a:rPr>
              <a:t>The password that takes the longest to crack wins this round!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15" name="Shape 315"/>
        <p:cNvGrpSpPr/>
        <p:nvPr/>
      </p:nvGrpSpPr>
      <p:grpSpPr>
        <a:xfrm>
          <a:off x="0" y="0"/>
          <a:ext cx="0" cy="0"/>
          <a:chOff x="0" y="0"/>
          <a:chExt cx="0" cy="0"/>
        </a:xfrm>
      </p:grpSpPr>
      <p:grpSp>
        <p:nvGrpSpPr>
          <p:cNvPr id="316" name="Google Shape;316;p29"/>
          <p:cNvGrpSpPr/>
          <p:nvPr/>
        </p:nvGrpSpPr>
        <p:grpSpPr>
          <a:xfrm>
            <a:off x="375030" y="104645"/>
            <a:ext cx="17537940" cy="9229855"/>
            <a:chOff x="0" y="-57150"/>
            <a:chExt cx="4619046" cy="2430908"/>
          </a:xfrm>
        </p:grpSpPr>
        <p:sp>
          <p:nvSpPr>
            <p:cNvPr id="317" name="Google Shape;317;p2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2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9" name="Google Shape;319;p29"/>
          <p:cNvGrpSpPr/>
          <p:nvPr/>
        </p:nvGrpSpPr>
        <p:grpSpPr>
          <a:xfrm>
            <a:off x="5838018" y="6758234"/>
            <a:ext cx="6611964" cy="1382596"/>
            <a:chOff x="0" y="-66675"/>
            <a:chExt cx="1741423" cy="364140"/>
          </a:xfrm>
        </p:grpSpPr>
        <p:sp>
          <p:nvSpPr>
            <p:cNvPr id="320" name="Google Shape;320;p29"/>
            <p:cNvSpPr/>
            <p:nvPr/>
          </p:nvSpPr>
          <p:spPr>
            <a:xfrm>
              <a:off x="0" y="0"/>
              <a:ext cx="1741423" cy="297465"/>
            </a:xfrm>
            <a:custGeom>
              <a:rect b="b" l="l" r="r" t="t"/>
              <a:pathLst>
                <a:path extrusionOk="0" h="297465" w="1741423">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F8D4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29"/>
            <p:cNvSpPr txBox="1"/>
            <p:nvPr/>
          </p:nvSpPr>
          <p:spPr>
            <a:xfrm>
              <a:off x="0" y="-66675"/>
              <a:ext cx="1741423" cy="364140"/>
            </a:xfrm>
            <a:prstGeom prst="rect">
              <a:avLst/>
            </a:prstGeom>
            <a:noFill/>
            <a:ln>
              <a:noFill/>
            </a:ln>
          </p:spPr>
          <p:txBody>
            <a:bodyPr anchorCtr="0" anchor="ctr" bIns="50800" lIns="50800" spcFirstLastPara="1" rIns="50800" wrap="square" tIns="50800">
              <a:noAutofit/>
            </a:bodyPr>
            <a:lstStyle/>
            <a:p>
              <a:pPr indent="0" lvl="0" marL="0" marR="0" rtl="0" algn="ctr">
                <a:lnSpc>
                  <a:spcPct val="140015"/>
                </a:lnSpc>
                <a:spcBef>
                  <a:spcPts val="0"/>
                </a:spcBef>
                <a:spcAft>
                  <a:spcPts val="0"/>
                </a:spcAft>
                <a:buNone/>
              </a:pPr>
              <a:r>
                <a:rPr b="1" lang="en-US" sz="2599" u="sng">
                  <a:solidFill>
                    <a:srgbClr val="000000"/>
                  </a:solidFill>
                  <a:latin typeface="Poppins"/>
                  <a:ea typeface="Poppins"/>
                  <a:cs typeface="Poppins"/>
                  <a:sym typeface="Poppins"/>
                </a:rPr>
                <a:t>Go to the Password Checker </a:t>
              </a:r>
              <a:r>
                <a:rPr b="1" lang="en-US" sz="2599" u="sng">
                  <a:solidFill>
                    <a:srgbClr val="000000"/>
                  </a:solidFill>
                  <a:latin typeface="Poppins"/>
                  <a:ea typeface="Poppins"/>
                  <a:cs typeface="Poppins"/>
                  <a:sym typeface="Poppins"/>
                  <a:hlinkClick r:id="rId3">
                    <a:extLst>
                      <a:ext uri="{A12FA001-AC4F-418D-AE19-62706E023703}">
                        <ahyp:hlinkClr val="tx"/>
                      </a:ext>
                    </a:extLst>
                  </a:hlinkClick>
                </a:rPr>
                <a:t>↗</a:t>
              </a:r>
              <a:endParaRPr/>
            </a:p>
          </p:txBody>
        </p:sp>
      </p:grpSp>
      <p:sp>
        <p:nvSpPr>
          <p:cNvPr id="322" name="Google Shape;322;p29"/>
          <p:cNvSpPr txBox="1"/>
          <p:nvPr/>
        </p:nvSpPr>
        <p:spPr>
          <a:xfrm>
            <a:off x="4737746" y="885825"/>
            <a:ext cx="8812509"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Round Two</a:t>
            </a:r>
            <a:endParaRPr/>
          </a:p>
        </p:txBody>
      </p:sp>
      <p:sp>
        <p:nvSpPr>
          <p:cNvPr id="323" name="Google Shape;323;p29"/>
          <p:cNvSpPr txBox="1"/>
          <p:nvPr/>
        </p:nvSpPr>
        <p:spPr>
          <a:xfrm>
            <a:off x="1028700" y="2531434"/>
            <a:ext cx="16230600" cy="1191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3599">
                <a:solidFill>
                  <a:srgbClr val="000000"/>
                </a:solidFill>
                <a:latin typeface="Poppins"/>
                <a:ea typeface="Poppins"/>
                <a:cs typeface="Poppins"/>
                <a:sym typeface="Poppins"/>
              </a:rPr>
              <a:t>Create a password that is 12 characters long and include at least a number and symbol.</a:t>
            </a:r>
            <a:endParaRPr/>
          </a:p>
        </p:txBody>
      </p:sp>
      <p:sp>
        <p:nvSpPr>
          <p:cNvPr id="324" name="Google Shape;324;p29"/>
          <p:cNvSpPr txBox="1"/>
          <p:nvPr/>
        </p:nvSpPr>
        <p:spPr>
          <a:xfrm>
            <a:off x="2384802" y="4621220"/>
            <a:ext cx="13518300" cy="142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799">
                <a:solidFill>
                  <a:srgbClr val="000000"/>
                </a:solidFill>
                <a:latin typeface="Poppins"/>
                <a:ea typeface="Poppins"/>
                <a:cs typeface="Poppins"/>
                <a:sym typeface="Poppins"/>
              </a:rPr>
              <a:t>Write your answer on the paper and hand it to the teacher.</a:t>
            </a:r>
            <a:endParaRPr/>
          </a:p>
          <a:p>
            <a:pPr indent="0" lvl="0" marL="0" marR="0" rtl="0" algn="ctr">
              <a:lnSpc>
                <a:spcPct val="115000"/>
              </a:lnSpc>
              <a:spcBef>
                <a:spcPts val="0"/>
              </a:spcBef>
              <a:spcAft>
                <a:spcPts val="0"/>
              </a:spcAft>
              <a:buNone/>
            </a:pPr>
            <a:r>
              <a:t/>
            </a:r>
            <a:endParaRPr sz="2799">
              <a:solidFill>
                <a:srgbClr val="000000"/>
              </a:solidFill>
              <a:latin typeface="Poppins"/>
              <a:ea typeface="Poppins"/>
              <a:cs typeface="Poppins"/>
              <a:sym typeface="Poppins"/>
            </a:endParaRPr>
          </a:p>
          <a:p>
            <a:pPr indent="0" lvl="0" marL="0" marR="0" rtl="0" algn="ctr">
              <a:lnSpc>
                <a:spcPct val="115000"/>
              </a:lnSpc>
              <a:spcBef>
                <a:spcPts val="0"/>
              </a:spcBef>
              <a:spcAft>
                <a:spcPts val="0"/>
              </a:spcAft>
              <a:buNone/>
            </a:pPr>
            <a:r>
              <a:rPr lang="en-US" sz="2799">
                <a:solidFill>
                  <a:srgbClr val="000000"/>
                </a:solidFill>
                <a:latin typeface="Poppins"/>
                <a:ea typeface="Poppins"/>
                <a:cs typeface="Poppins"/>
                <a:sym typeface="Poppins"/>
              </a:rPr>
              <a:t>The password that takes the longest to crack wins this round!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28" name="Shape 328"/>
        <p:cNvGrpSpPr/>
        <p:nvPr/>
      </p:nvGrpSpPr>
      <p:grpSpPr>
        <a:xfrm>
          <a:off x="0" y="0"/>
          <a:ext cx="0" cy="0"/>
          <a:chOff x="0" y="0"/>
          <a:chExt cx="0" cy="0"/>
        </a:xfrm>
      </p:grpSpPr>
      <p:grpSp>
        <p:nvGrpSpPr>
          <p:cNvPr id="329" name="Google Shape;329;p30"/>
          <p:cNvGrpSpPr/>
          <p:nvPr/>
        </p:nvGrpSpPr>
        <p:grpSpPr>
          <a:xfrm>
            <a:off x="375030" y="104645"/>
            <a:ext cx="17537940" cy="9229855"/>
            <a:chOff x="0" y="-57150"/>
            <a:chExt cx="4619046" cy="2430908"/>
          </a:xfrm>
        </p:grpSpPr>
        <p:sp>
          <p:nvSpPr>
            <p:cNvPr id="330" name="Google Shape;330;p30"/>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30"/>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2" name="Google Shape;332;p30"/>
          <p:cNvGrpSpPr/>
          <p:nvPr/>
        </p:nvGrpSpPr>
        <p:grpSpPr>
          <a:xfrm>
            <a:off x="5838018" y="6758234"/>
            <a:ext cx="6611964" cy="1382596"/>
            <a:chOff x="0" y="-66675"/>
            <a:chExt cx="1741423" cy="364140"/>
          </a:xfrm>
        </p:grpSpPr>
        <p:sp>
          <p:nvSpPr>
            <p:cNvPr id="333" name="Google Shape;333;p30"/>
            <p:cNvSpPr/>
            <p:nvPr/>
          </p:nvSpPr>
          <p:spPr>
            <a:xfrm>
              <a:off x="0" y="0"/>
              <a:ext cx="1741423" cy="297465"/>
            </a:xfrm>
            <a:custGeom>
              <a:rect b="b" l="l" r="r" t="t"/>
              <a:pathLst>
                <a:path extrusionOk="0" h="297465" w="1741423">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F8D4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30"/>
            <p:cNvSpPr txBox="1"/>
            <p:nvPr/>
          </p:nvSpPr>
          <p:spPr>
            <a:xfrm>
              <a:off x="0" y="-66675"/>
              <a:ext cx="1741423" cy="364140"/>
            </a:xfrm>
            <a:prstGeom prst="rect">
              <a:avLst/>
            </a:prstGeom>
            <a:noFill/>
            <a:ln>
              <a:noFill/>
            </a:ln>
          </p:spPr>
          <p:txBody>
            <a:bodyPr anchorCtr="0" anchor="ctr" bIns="50800" lIns="50800" spcFirstLastPara="1" rIns="50800" wrap="square" tIns="50800">
              <a:noAutofit/>
            </a:bodyPr>
            <a:lstStyle/>
            <a:p>
              <a:pPr indent="0" lvl="0" marL="0" marR="0" rtl="0" algn="ctr">
                <a:lnSpc>
                  <a:spcPct val="140015"/>
                </a:lnSpc>
                <a:spcBef>
                  <a:spcPts val="0"/>
                </a:spcBef>
                <a:spcAft>
                  <a:spcPts val="0"/>
                </a:spcAft>
                <a:buNone/>
              </a:pPr>
              <a:r>
                <a:rPr b="1" lang="en-US" sz="2599" u="sng">
                  <a:solidFill>
                    <a:srgbClr val="000000"/>
                  </a:solidFill>
                  <a:latin typeface="Poppins"/>
                  <a:ea typeface="Poppins"/>
                  <a:cs typeface="Poppins"/>
                  <a:sym typeface="Poppins"/>
                </a:rPr>
                <a:t>Go to the Password Checker </a:t>
              </a:r>
              <a:r>
                <a:rPr b="1" lang="en-US" sz="2599" u="sng">
                  <a:solidFill>
                    <a:srgbClr val="000000"/>
                  </a:solidFill>
                  <a:latin typeface="Poppins"/>
                  <a:ea typeface="Poppins"/>
                  <a:cs typeface="Poppins"/>
                  <a:sym typeface="Poppins"/>
                  <a:hlinkClick r:id="rId3">
                    <a:extLst>
                      <a:ext uri="{A12FA001-AC4F-418D-AE19-62706E023703}">
                        <ahyp:hlinkClr val="tx"/>
                      </a:ext>
                    </a:extLst>
                  </a:hlinkClick>
                </a:rPr>
                <a:t>↗</a:t>
              </a:r>
              <a:endParaRPr/>
            </a:p>
          </p:txBody>
        </p:sp>
      </p:grpSp>
      <p:sp>
        <p:nvSpPr>
          <p:cNvPr id="335" name="Google Shape;335;p30"/>
          <p:cNvSpPr txBox="1"/>
          <p:nvPr/>
        </p:nvSpPr>
        <p:spPr>
          <a:xfrm>
            <a:off x="4737746" y="885825"/>
            <a:ext cx="8812509"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Round Three</a:t>
            </a:r>
            <a:endParaRPr/>
          </a:p>
        </p:txBody>
      </p:sp>
      <p:sp>
        <p:nvSpPr>
          <p:cNvPr id="336" name="Google Shape;336;p30"/>
          <p:cNvSpPr txBox="1"/>
          <p:nvPr/>
        </p:nvSpPr>
        <p:spPr>
          <a:xfrm>
            <a:off x="1028700" y="3169609"/>
            <a:ext cx="16230600" cy="55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3599">
                <a:solidFill>
                  <a:srgbClr val="000000"/>
                </a:solidFill>
                <a:latin typeface="Poppins"/>
                <a:ea typeface="Poppins"/>
                <a:cs typeface="Poppins"/>
                <a:sym typeface="Poppins"/>
              </a:rPr>
              <a:t>Create a password that will take at least 5,000 years to crack! </a:t>
            </a:r>
            <a:endParaRPr/>
          </a:p>
        </p:txBody>
      </p:sp>
      <p:sp>
        <p:nvSpPr>
          <p:cNvPr id="337" name="Google Shape;337;p30"/>
          <p:cNvSpPr txBox="1"/>
          <p:nvPr/>
        </p:nvSpPr>
        <p:spPr>
          <a:xfrm>
            <a:off x="2384802" y="4621220"/>
            <a:ext cx="13518300" cy="142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799">
                <a:solidFill>
                  <a:srgbClr val="000000"/>
                </a:solidFill>
                <a:latin typeface="Poppins"/>
                <a:ea typeface="Poppins"/>
                <a:cs typeface="Poppins"/>
                <a:sym typeface="Poppins"/>
              </a:rPr>
              <a:t>Write your answer on the paper and hand it to the teacher.</a:t>
            </a:r>
            <a:endParaRPr/>
          </a:p>
          <a:p>
            <a:pPr indent="0" lvl="0" marL="0" marR="0" rtl="0" algn="ctr">
              <a:lnSpc>
                <a:spcPct val="115000"/>
              </a:lnSpc>
              <a:spcBef>
                <a:spcPts val="0"/>
              </a:spcBef>
              <a:spcAft>
                <a:spcPts val="0"/>
              </a:spcAft>
              <a:buNone/>
            </a:pPr>
            <a:r>
              <a:t/>
            </a:r>
            <a:endParaRPr sz="2799">
              <a:solidFill>
                <a:srgbClr val="000000"/>
              </a:solidFill>
              <a:latin typeface="Poppins"/>
              <a:ea typeface="Poppins"/>
              <a:cs typeface="Poppins"/>
              <a:sym typeface="Poppins"/>
            </a:endParaRPr>
          </a:p>
          <a:p>
            <a:pPr indent="0" lvl="0" marL="0" marR="0" rtl="0" algn="ctr">
              <a:lnSpc>
                <a:spcPct val="115000"/>
              </a:lnSpc>
              <a:spcBef>
                <a:spcPts val="0"/>
              </a:spcBef>
              <a:spcAft>
                <a:spcPts val="0"/>
              </a:spcAft>
              <a:buNone/>
            </a:pPr>
            <a:r>
              <a:rPr lang="en-US" sz="2799">
                <a:solidFill>
                  <a:srgbClr val="000000"/>
                </a:solidFill>
                <a:latin typeface="Poppins"/>
                <a:ea typeface="Poppins"/>
                <a:cs typeface="Poppins"/>
                <a:sym typeface="Poppins"/>
              </a:rPr>
              <a:t>The password that takes the longest to crack wins this round!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341" name="Shape 341"/>
        <p:cNvGrpSpPr/>
        <p:nvPr/>
      </p:nvGrpSpPr>
      <p:grpSpPr>
        <a:xfrm>
          <a:off x="0" y="0"/>
          <a:ext cx="0" cy="0"/>
          <a:chOff x="0" y="0"/>
          <a:chExt cx="0" cy="0"/>
        </a:xfrm>
      </p:grpSpPr>
      <p:grpSp>
        <p:nvGrpSpPr>
          <p:cNvPr id="342" name="Google Shape;342;p31"/>
          <p:cNvGrpSpPr/>
          <p:nvPr/>
        </p:nvGrpSpPr>
        <p:grpSpPr>
          <a:xfrm>
            <a:off x="0" y="331161"/>
            <a:ext cx="18288000" cy="9352697"/>
            <a:chOff x="0" y="0"/>
            <a:chExt cx="688644" cy="352181"/>
          </a:xfrm>
        </p:grpSpPr>
        <p:sp>
          <p:nvSpPr>
            <p:cNvPr id="343" name="Google Shape;343;p31"/>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31"/>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5" name="Google Shape;345;p31"/>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What have you learned today?</a:t>
            </a:r>
            <a:endParaRPr/>
          </a:p>
        </p:txBody>
      </p:sp>
      <p:sp>
        <p:nvSpPr>
          <p:cNvPr id="346" name="Google Shape;346;p31"/>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WRAP UP</a:t>
            </a:r>
            <a:endParaRPr/>
          </a:p>
        </p:txBody>
      </p:sp>
      <p:sp>
        <p:nvSpPr>
          <p:cNvPr id="347" name="Google Shape;347;p31"/>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Let’s reflect on today’s lesson.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00" name="Shape 100"/>
        <p:cNvGrpSpPr/>
        <p:nvPr/>
      </p:nvGrpSpPr>
      <p:grpSpPr>
        <a:xfrm>
          <a:off x="0" y="0"/>
          <a:ext cx="0" cy="0"/>
          <a:chOff x="0" y="0"/>
          <a:chExt cx="0" cy="0"/>
        </a:xfrm>
      </p:grpSpPr>
      <p:grpSp>
        <p:nvGrpSpPr>
          <p:cNvPr id="101" name="Google Shape;101;p14"/>
          <p:cNvGrpSpPr/>
          <p:nvPr/>
        </p:nvGrpSpPr>
        <p:grpSpPr>
          <a:xfrm>
            <a:off x="375030" y="104645"/>
            <a:ext cx="17537940" cy="9229855"/>
            <a:chOff x="0" y="-57150"/>
            <a:chExt cx="4619046" cy="2430908"/>
          </a:xfrm>
        </p:grpSpPr>
        <p:sp>
          <p:nvSpPr>
            <p:cNvPr id="102" name="Google Shape;102;p1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4" name="Google Shape;104;p14"/>
          <p:cNvGrpSpPr/>
          <p:nvPr/>
        </p:nvGrpSpPr>
        <p:grpSpPr>
          <a:xfrm>
            <a:off x="9544988" y="2687274"/>
            <a:ext cx="6907902" cy="1960901"/>
            <a:chOff x="0" y="-66675"/>
            <a:chExt cx="1819365" cy="516452"/>
          </a:xfrm>
        </p:grpSpPr>
        <p:sp>
          <p:nvSpPr>
            <p:cNvPr id="105" name="Google Shape;105;p14"/>
            <p:cNvSpPr/>
            <p:nvPr/>
          </p:nvSpPr>
          <p:spPr>
            <a:xfrm>
              <a:off x="0" y="0"/>
              <a:ext cx="1819365" cy="449777"/>
            </a:xfrm>
            <a:custGeom>
              <a:rect b="b" l="l" r="r" t="t"/>
              <a:pathLst>
                <a:path extrusionOk="0"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4"/>
            <p:cNvSpPr txBox="1"/>
            <p:nvPr/>
          </p:nvSpPr>
          <p:spPr>
            <a:xfrm>
              <a:off x="0" y="-66675"/>
              <a:ext cx="1819365" cy="516452"/>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lang="en-US" sz="2499">
                  <a:solidFill>
                    <a:srgbClr val="000000"/>
                  </a:solidFill>
                  <a:latin typeface="Poppins"/>
                  <a:ea typeface="Poppins"/>
                  <a:cs typeface="Poppins"/>
                  <a:sym typeface="Poppins"/>
                </a:rPr>
                <a:t>How brute force attacks work</a:t>
              </a:r>
              <a:endParaRPr/>
            </a:p>
          </p:txBody>
        </p:sp>
      </p:grpSp>
      <p:grpSp>
        <p:nvGrpSpPr>
          <p:cNvPr id="107" name="Google Shape;107;p14"/>
          <p:cNvGrpSpPr/>
          <p:nvPr/>
        </p:nvGrpSpPr>
        <p:grpSpPr>
          <a:xfrm>
            <a:off x="9544988" y="4754806"/>
            <a:ext cx="6907902" cy="1960901"/>
            <a:chOff x="0" y="-66675"/>
            <a:chExt cx="1819365" cy="516452"/>
          </a:xfrm>
        </p:grpSpPr>
        <p:sp>
          <p:nvSpPr>
            <p:cNvPr id="108" name="Google Shape;108;p14"/>
            <p:cNvSpPr/>
            <p:nvPr/>
          </p:nvSpPr>
          <p:spPr>
            <a:xfrm>
              <a:off x="0" y="0"/>
              <a:ext cx="1819365" cy="449777"/>
            </a:xfrm>
            <a:custGeom>
              <a:rect b="b" l="l" r="r" t="t"/>
              <a:pathLst>
                <a:path extrusionOk="0"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4"/>
            <p:cNvSpPr txBox="1"/>
            <p:nvPr/>
          </p:nvSpPr>
          <p:spPr>
            <a:xfrm>
              <a:off x="0" y="-66675"/>
              <a:ext cx="1819365" cy="516452"/>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lang="en-US" sz="2499">
                  <a:solidFill>
                    <a:srgbClr val="000000"/>
                  </a:solidFill>
                  <a:latin typeface="Poppins"/>
                  <a:ea typeface="Poppins"/>
                  <a:cs typeface="Poppins"/>
                  <a:sym typeface="Poppins"/>
                </a:rPr>
                <a:t>Importance of multi-factor authentication to protect online accounts</a:t>
              </a:r>
              <a:endParaRPr/>
            </a:p>
          </p:txBody>
        </p:sp>
      </p:grpSp>
      <p:sp>
        <p:nvSpPr>
          <p:cNvPr id="110" name="Google Shape;110;p14"/>
          <p:cNvSpPr txBox="1"/>
          <p:nvPr/>
        </p:nvSpPr>
        <p:spPr>
          <a:xfrm>
            <a:off x="1815738" y="3346302"/>
            <a:ext cx="6597616" cy="220472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6199">
                <a:solidFill>
                  <a:srgbClr val="000000"/>
                </a:solidFill>
                <a:latin typeface="Poppins"/>
                <a:ea typeface="Poppins"/>
                <a:cs typeface="Poppins"/>
                <a:sym typeface="Poppins"/>
              </a:rPr>
              <a:t>What are we learning today?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351" name="Shape 351"/>
        <p:cNvGrpSpPr/>
        <p:nvPr/>
      </p:nvGrpSpPr>
      <p:grpSpPr>
        <a:xfrm>
          <a:off x="0" y="0"/>
          <a:ext cx="0" cy="0"/>
          <a:chOff x="0" y="0"/>
          <a:chExt cx="0" cy="0"/>
        </a:xfrm>
      </p:grpSpPr>
      <p:grpSp>
        <p:nvGrpSpPr>
          <p:cNvPr id="352" name="Google Shape;352;p32"/>
          <p:cNvGrpSpPr/>
          <p:nvPr/>
        </p:nvGrpSpPr>
        <p:grpSpPr>
          <a:xfrm>
            <a:off x="375030" y="104645"/>
            <a:ext cx="17537940" cy="9229855"/>
            <a:chOff x="0" y="-57150"/>
            <a:chExt cx="4619046" cy="2430908"/>
          </a:xfrm>
        </p:grpSpPr>
        <p:sp>
          <p:nvSpPr>
            <p:cNvPr id="353" name="Google Shape;353;p3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3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5" name="Google Shape;355;p32"/>
          <p:cNvSpPr txBox="1"/>
          <p:nvPr/>
        </p:nvSpPr>
        <p:spPr>
          <a:xfrm>
            <a:off x="1028700" y="885825"/>
            <a:ext cx="16230600"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Remember This! </a:t>
            </a:r>
            <a:endParaRPr/>
          </a:p>
        </p:txBody>
      </p:sp>
      <p:sp>
        <p:nvSpPr>
          <p:cNvPr id="356" name="Google Shape;356;p32"/>
          <p:cNvSpPr txBox="1"/>
          <p:nvPr/>
        </p:nvSpPr>
        <p:spPr>
          <a:xfrm>
            <a:off x="1028700" y="2175408"/>
            <a:ext cx="16230600" cy="3219900"/>
          </a:xfrm>
          <a:prstGeom prst="rect">
            <a:avLst/>
          </a:prstGeom>
          <a:noFill/>
          <a:ln>
            <a:noFill/>
          </a:ln>
        </p:spPr>
        <p:txBody>
          <a:bodyPr anchorCtr="0" anchor="t" bIns="0" lIns="0" spcFirstLastPara="1" rIns="0" wrap="square" tIns="0">
            <a:spAutoFit/>
          </a:bodyPr>
          <a:lstStyle/>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Brute force attacks are when someone tries to guess your password, so having a strong password is important.</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Strong passwords that use a mix of letters, numbers, and symbols will take much longer to crack than simple ones. </a:t>
            </a:r>
            <a:endParaRPr/>
          </a:p>
          <a:p>
            <a:pPr indent="-334640" lvl="1" marL="669283"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Turn on Multi-Factor Authentication (MFA) as it adds an extra layer of security to your accounts.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360" name="Shape 360"/>
        <p:cNvGrpSpPr/>
        <p:nvPr/>
      </p:nvGrpSpPr>
      <p:grpSpPr>
        <a:xfrm>
          <a:off x="0" y="0"/>
          <a:ext cx="0" cy="0"/>
          <a:chOff x="0" y="0"/>
          <a:chExt cx="0" cy="0"/>
        </a:xfrm>
      </p:grpSpPr>
      <p:sp>
        <p:nvSpPr>
          <p:cNvPr id="361" name="Google Shape;361;p33"/>
          <p:cNvSpPr txBox="1"/>
          <p:nvPr/>
        </p:nvSpPr>
        <p:spPr>
          <a:xfrm>
            <a:off x="5211153" y="3800362"/>
            <a:ext cx="7865694" cy="134313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US" sz="7494">
                <a:solidFill>
                  <a:srgbClr val="FFFFFF"/>
                </a:solidFill>
                <a:latin typeface="Poppins"/>
                <a:ea typeface="Poppins"/>
                <a:cs typeface="Poppins"/>
                <a:sym typeface="Poppins"/>
              </a:rPr>
              <a:t>Well Done!</a:t>
            </a:r>
            <a:endParaRPr/>
          </a:p>
        </p:txBody>
      </p:sp>
      <p:sp>
        <p:nvSpPr>
          <p:cNvPr id="362" name="Google Shape;362;p33"/>
          <p:cNvSpPr txBox="1"/>
          <p:nvPr/>
        </p:nvSpPr>
        <p:spPr>
          <a:xfrm>
            <a:off x="15443436" y="367013"/>
            <a:ext cx="1884600" cy="317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060">
                <a:solidFill>
                  <a:srgbClr val="FFFFFF"/>
                </a:solidFill>
                <a:latin typeface="Poppins Light"/>
                <a:ea typeface="Poppins Light"/>
                <a:cs typeface="Poppins Light"/>
                <a:sym typeface="Poppins Light"/>
              </a:rPr>
              <a:t>LESSON 3.2</a:t>
            </a:r>
            <a:endParaRPr/>
          </a:p>
        </p:txBody>
      </p:sp>
      <p:cxnSp>
        <p:nvCxnSpPr>
          <p:cNvPr id="363" name="Google Shape;363;p33"/>
          <p:cNvCxnSpPr/>
          <p:nvPr/>
        </p:nvCxnSpPr>
        <p:spPr>
          <a:xfrm>
            <a:off x="1028700" y="574639"/>
            <a:ext cx="14414736" cy="4763"/>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8D852"/>
        </a:solidFill>
      </p:bgPr>
    </p:bg>
    <p:spTree>
      <p:nvGrpSpPr>
        <p:cNvPr id="114" name="Shape 114"/>
        <p:cNvGrpSpPr/>
        <p:nvPr/>
      </p:nvGrpSpPr>
      <p:grpSpPr>
        <a:xfrm>
          <a:off x="0" y="0"/>
          <a:ext cx="0" cy="0"/>
          <a:chOff x="0" y="0"/>
          <a:chExt cx="0" cy="0"/>
        </a:xfrm>
      </p:grpSpPr>
      <p:grpSp>
        <p:nvGrpSpPr>
          <p:cNvPr id="115" name="Google Shape;115;p15"/>
          <p:cNvGrpSpPr/>
          <p:nvPr/>
        </p:nvGrpSpPr>
        <p:grpSpPr>
          <a:xfrm>
            <a:off x="0" y="331161"/>
            <a:ext cx="18288000" cy="9352697"/>
            <a:chOff x="0" y="0"/>
            <a:chExt cx="688644" cy="352181"/>
          </a:xfrm>
        </p:grpSpPr>
        <p:sp>
          <p:nvSpPr>
            <p:cNvPr id="116" name="Google Shape;116;p15"/>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15"/>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8" name="Google Shape;118;p15"/>
          <p:cNvSpPr txBox="1"/>
          <p:nvPr/>
        </p:nvSpPr>
        <p:spPr>
          <a:xfrm>
            <a:off x="1866759" y="4023260"/>
            <a:ext cx="14554500" cy="2793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5499">
                <a:solidFill>
                  <a:srgbClr val="000000"/>
                </a:solidFill>
                <a:latin typeface="Poppins"/>
                <a:ea typeface="Poppins"/>
                <a:cs typeface="Poppins"/>
                <a:sym typeface="Poppins"/>
              </a:rPr>
              <a:t>What are some ways we can make sure that only we can get into our accounts on computers and phones?</a:t>
            </a:r>
            <a:endParaRPr/>
          </a:p>
        </p:txBody>
      </p:sp>
      <p:sp>
        <p:nvSpPr>
          <p:cNvPr id="119" name="Google Shape;119;p15"/>
          <p:cNvSpPr txBox="1"/>
          <p:nvPr/>
        </p:nvSpPr>
        <p:spPr>
          <a:xfrm>
            <a:off x="6518896" y="2606745"/>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WARM UP QUESTION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23" name="Shape 123"/>
        <p:cNvGrpSpPr/>
        <p:nvPr/>
      </p:nvGrpSpPr>
      <p:grpSpPr>
        <a:xfrm>
          <a:off x="0" y="0"/>
          <a:ext cx="0" cy="0"/>
          <a:chOff x="0" y="0"/>
          <a:chExt cx="0" cy="0"/>
        </a:xfrm>
      </p:grpSpPr>
      <p:grpSp>
        <p:nvGrpSpPr>
          <p:cNvPr id="124" name="Google Shape;124;p16"/>
          <p:cNvGrpSpPr/>
          <p:nvPr/>
        </p:nvGrpSpPr>
        <p:grpSpPr>
          <a:xfrm>
            <a:off x="375030" y="104645"/>
            <a:ext cx="17537940" cy="9229855"/>
            <a:chOff x="0" y="-57150"/>
            <a:chExt cx="4619046" cy="2430908"/>
          </a:xfrm>
        </p:grpSpPr>
        <p:sp>
          <p:nvSpPr>
            <p:cNvPr id="125" name="Google Shape;125;p1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7" name="Google Shape;127;p16"/>
          <p:cNvSpPr/>
          <p:nvPr/>
        </p:nvSpPr>
        <p:spPr>
          <a:xfrm>
            <a:off x="1716886" y="1295393"/>
            <a:ext cx="5364149" cy="7065351"/>
          </a:xfrm>
          <a:custGeom>
            <a:rect b="b" l="l" r="r" t="t"/>
            <a:pathLst>
              <a:path extrusionOk="0" h="7065351" w="5364149">
                <a:moveTo>
                  <a:pt x="0" y="0"/>
                </a:moveTo>
                <a:lnTo>
                  <a:pt x="5364150" y="0"/>
                </a:lnTo>
                <a:lnTo>
                  <a:pt x="5364150" y="7065351"/>
                </a:lnTo>
                <a:lnTo>
                  <a:pt x="0" y="70653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6"/>
          <p:cNvSpPr txBox="1"/>
          <p:nvPr/>
        </p:nvSpPr>
        <p:spPr>
          <a:xfrm>
            <a:off x="7642120" y="1469965"/>
            <a:ext cx="8928900" cy="8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5499">
                <a:solidFill>
                  <a:srgbClr val="000000"/>
                </a:solidFill>
                <a:latin typeface="Poppins"/>
                <a:ea typeface="Poppins"/>
                <a:cs typeface="Poppins"/>
                <a:sym typeface="Poppins"/>
              </a:rPr>
              <a:t>Brute Force</a:t>
            </a:r>
            <a:endParaRPr/>
          </a:p>
        </p:txBody>
      </p:sp>
      <p:sp>
        <p:nvSpPr>
          <p:cNvPr id="129" name="Google Shape;129;p16"/>
          <p:cNvSpPr txBox="1"/>
          <p:nvPr/>
        </p:nvSpPr>
        <p:spPr>
          <a:xfrm>
            <a:off x="7642120" y="2648369"/>
            <a:ext cx="8928900" cy="137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699">
                <a:solidFill>
                  <a:srgbClr val="000000"/>
                </a:solidFill>
                <a:latin typeface="Poppins"/>
                <a:ea typeface="Poppins"/>
                <a:cs typeface="Poppins"/>
                <a:sym typeface="Poppins"/>
              </a:rPr>
              <a:t>A type of cyber attack method used by hackers using trial-and-error to decode encrypted data such as passwords.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33" name="Shape 133"/>
        <p:cNvGrpSpPr/>
        <p:nvPr/>
      </p:nvGrpSpPr>
      <p:grpSpPr>
        <a:xfrm>
          <a:off x="0" y="0"/>
          <a:ext cx="0" cy="0"/>
          <a:chOff x="0" y="0"/>
          <a:chExt cx="0" cy="0"/>
        </a:xfrm>
      </p:grpSpPr>
      <p:grpSp>
        <p:nvGrpSpPr>
          <p:cNvPr id="134" name="Google Shape;134;p17"/>
          <p:cNvGrpSpPr/>
          <p:nvPr/>
        </p:nvGrpSpPr>
        <p:grpSpPr>
          <a:xfrm>
            <a:off x="375030" y="104645"/>
            <a:ext cx="17537940" cy="9229855"/>
            <a:chOff x="0" y="-57150"/>
            <a:chExt cx="4619046" cy="2430908"/>
          </a:xfrm>
        </p:grpSpPr>
        <p:sp>
          <p:nvSpPr>
            <p:cNvPr id="135" name="Google Shape;135;p1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7" name="Google Shape;137;p17"/>
          <p:cNvSpPr/>
          <p:nvPr/>
        </p:nvSpPr>
        <p:spPr>
          <a:xfrm>
            <a:off x="1716886" y="1295393"/>
            <a:ext cx="5364149" cy="7065351"/>
          </a:xfrm>
          <a:custGeom>
            <a:rect b="b" l="l" r="r" t="t"/>
            <a:pathLst>
              <a:path extrusionOk="0" h="7065351" w="5364149">
                <a:moveTo>
                  <a:pt x="0" y="0"/>
                </a:moveTo>
                <a:lnTo>
                  <a:pt x="5364150" y="0"/>
                </a:lnTo>
                <a:lnTo>
                  <a:pt x="5364150" y="7065351"/>
                </a:lnTo>
                <a:lnTo>
                  <a:pt x="0" y="70653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7"/>
          <p:cNvSpPr txBox="1"/>
          <p:nvPr/>
        </p:nvSpPr>
        <p:spPr>
          <a:xfrm>
            <a:off x="7642120" y="1469965"/>
            <a:ext cx="8928900" cy="1819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5499">
                <a:solidFill>
                  <a:srgbClr val="000000"/>
                </a:solidFill>
                <a:latin typeface="Poppins"/>
                <a:ea typeface="Poppins"/>
                <a:cs typeface="Poppins"/>
                <a:sym typeface="Poppins"/>
              </a:rPr>
              <a:t>Multi-Factor Authentication</a:t>
            </a:r>
            <a:endParaRPr/>
          </a:p>
        </p:txBody>
      </p:sp>
      <p:sp>
        <p:nvSpPr>
          <p:cNvPr id="139" name="Google Shape;139;p17"/>
          <p:cNvSpPr txBox="1"/>
          <p:nvPr/>
        </p:nvSpPr>
        <p:spPr>
          <a:xfrm>
            <a:off x="7642120" y="3707129"/>
            <a:ext cx="8928900" cy="2326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699">
                <a:solidFill>
                  <a:srgbClr val="000000"/>
                </a:solidFill>
                <a:latin typeface="Poppins"/>
                <a:ea typeface="Poppins"/>
                <a:cs typeface="Poppins"/>
                <a:sym typeface="Poppins"/>
              </a:rPr>
              <a:t>A security method that requires users to provide two or more verification factors to gain access to a resource, such as an online account. This adds an extra layer of protection beyond just a username and password.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43" name="Shape 143"/>
        <p:cNvGrpSpPr/>
        <p:nvPr/>
      </p:nvGrpSpPr>
      <p:grpSpPr>
        <a:xfrm>
          <a:off x="0" y="0"/>
          <a:ext cx="0" cy="0"/>
          <a:chOff x="0" y="0"/>
          <a:chExt cx="0" cy="0"/>
        </a:xfrm>
      </p:grpSpPr>
      <p:grpSp>
        <p:nvGrpSpPr>
          <p:cNvPr id="144" name="Google Shape;144;p18"/>
          <p:cNvGrpSpPr/>
          <p:nvPr/>
        </p:nvGrpSpPr>
        <p:grpSpPr>
          <a:xfrm>
            <a:off x="375030" y="104645"/>
            <a:ext cx="17537940" cy="9229855"/>
            <a:chOff x="0" y="-57150"/>
            <a:chExt cx="4619046" cy="2430908"/>
          </a:xfrm>
        </p:grpSpPr>
        <p:sp>
          <p:nvSpPr>
            <p:cNvPr id="145" name="Google Shape;145;p18"/>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8"/>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7" name="Google Shape;147;p18"/>
          <p:cNvGrpSpPr/>
          <p:nvPr/>
        </p:nvGrpSpPr>
        <p:grpSpPr>
          <a:xfrm>
            <a:off x="1595357" y="2986424"/>
            <a:ext cx="3086100" cy="3086100"/>
            <a:chOff x="0" y="0"/>
            <a:chExt cx="812800" cy="812800"/>
          </a:xfrm>
        </p:grpSpPr>
        <p:sp>
          <p:nvSpPr>
            <p:cNvPr id="148" name="Google Shape;14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EF824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399">
                  <a:solidFill>
                    <a:srgbClr val="EF8247"/>
                  </a:solidFill>
                  <a:latin typeface="Poppins"/>
                  <a:ea typeface="Poppins"/>
                  <a:cs typeface="Poppins"/>
                  <a:sym typeface="Poppins"/>
                </a:rPr>
                <a:t>School Email Account</a:t>
              </a:r>
              <a:endParaRPr/>
            </a:p>
          </p:txBody>
        </p:sp>
      </p:grpSp>
      <p:grpSp>
        <p:nvGrpSpPr>
          <p:cNvPr id="150" name="Google Shape;150;p18"/>
          <p:cNvGrpSpPr/>
          <p:nvPr/>
        </p:nvGrpSpPr>
        <p:grpSpPr>
          <a:xfrm>
            <a:off x="13704048" y="2986424"/>
            <a:ext cx="2925651" cy="2925651"/>
            <a:chOff x="0" y="0"/>
            <a:chExt cx="812800" cy="812800"/>
          </a:xfrm>
        </p:grpSpPr>
        <p:sp>
          <p:nvSpPr>
            <p:cNvPr id="151" name="Google Shape;15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3C055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399">
                  <a:solidFill>
                    <a:srgbClr val="3C0555"/>
                  </a:solidFill>
                  <a:latin typeface="Poppins"/>
                  <a:ea typeface="Poppins"/>
                  <a:cs typeface="Poppins"/>
                  <a:sym typeface="Poppins"/>
                </a:rPr>
                <a:t>Studying or Learning Apps</a:t>
              </a:r>
              <a:endParaRPr/>
            </a:p>
          </p:txBody>
        </p:sp>
      </p:grpSp>
      <p:grpSp>
        <p:nvGrpSpPr>
          <p:cNvPr id="153" name="Google Shape;153;p18"/>
          <p:cNvGrpSpPr/>
          <p:nvPr/>
        </p:nvGrpSpPr>
        <p:grpSpPr>
          <a:xfrm>
            <a:off x="7324558" y="2986424"/>
            <a:ext cx="3318575" cy="3318575"/>
            <a:chOff x="0" y="0"/>
            <a:chExt cx="812800" cy="812800"/>
          </a:xfrm>
        </p:grpSpPr>
        <p:sp>
          <p:nvSpPr>
            <p:cNvPr id="154" name="Google Shape;15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5996E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1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499">
                  <a:solidFill>
                    <a:srgbClr val="5996E2"/>
                  </a:solidFill>
                  <a:latin typeface="Poppins"/>
                  <a:ea typeface="Poppins"/>
                  <a:cs typeface="Poppins"/>
                  <a:sym typeface="Poppins"/>
                </a:rPr>
                <a:t>Online Games </a:t>
              </a:r>
              <a:endParaRPr/>
            </a:p>
            <a:p>
              <a:pPr indent="0" lvl="0" marL="0" marR="0" rtl="0" algn="ctr">
                <a:lnSpc>
                  <a:spcPct val="115000"/>
                </a:lnSpc>
                <a:spcBef>
                  <a:spcPts val="0"/>
                </a:spcBef>
                <a:spcAft>
                  <a:spcPts val="0"/>
                </a:spcAft>
                <a:buNone/>
              </a:pPr>
              <a:r>
                <a:rPr b="1" lang="en-US" sz="2099">
                  <a:solidFill>
                    <a:srgbClr val="5996E2"/>
                  </a:solidFill>
                  <a:latin typeface="Poppins"/>
                  <a:ea typeface="Poppins"/>
                  <a:cs typeface="Poppins"/>
                  <a:sym typeface="Poppins"/>
                </a:rPr>
                <a:t>(like Roblox and Minecraft)</a:t>
              </a:r>
              <a:endParaRPr/>
            </a:p>
          </p:txBody>
        </p:sp>
      </p:grpSp>
      <p:grpSp>
        <p:nvGrpSpPr>
          <p:cNvPr id="156" name="Google Shape;156;p18"/>
          <p:cNvGrpSpPr/>
          <p:nvPr/>
        </p:nvGrpSpPr>
        <p:grpSpPr>
          <a:xfrm>
            <a:off x="10643132" y="4828068"/>
            <a:ext cx="3318575" cy="3318575"/>
            <a:chOff x="0" y="0"/>
            <a:chExt cx="812800" cy="812800"/>
          </a:xfrm>
        </p:grpSpPr>
        <p:sp>
          <p:nvSpPr>
            <p:cNvPr id="157" name="Google Shape;15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CC302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1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499">
                  <a:solidFill>
                    <a:srgbClr val="CC302F"/>
                  </a:solidFill>
                  <a:latin typeface="Poppins"/>
                  <a:ea typeface="Poppins"/>
                  <a:cs typeface="Poppins"/>
                  <a:sym typeface="Poppins"/>
                </a:rPr>
                <a:t>Entertainment </a:t>
              </a:r>
              <a:endParaRPr/>
            </a:p>
            <a:p>
              <a:pPr indent="0" lvl="0" marL="0" marR="0" rtl="0" algn="ctr">
                <a:lnSpc>
                  <a:spcPct val="115000"/>
                </a:lnSpc>
                <a:spcBef>
                  <a:spcPts val="0"/>
                </a:spcBef>
                <a:spcAft>
                  <a:spcPts val="0"/>
                </a:spcAft>
                <a:buNone/>
              </a:pPr>
              <a:r>
                <a:rPr b="1" lang="en-US" sz="2099">
                  <a:solidFill>
                    <a:srgbClr val="CC302F"/>
                  </a:solidFill>
                  <a:latin typeface="Poppins"/>
                  <a:ea typeface="Poppins"/>
                  <a:cs typeface="Poppins"/>
                  <a:sym typeface="Poppins"/>
                </a:rPr>
                <a:t>(like YouTube and Netflix)</a:t>
              </a:r>
              <a:endParaRPr/>
            </a:p>
          </p:txBody>
        </p:sp>
      </p:grpSp>
      <p:grpSp>
        <p:nvGrpSpPr>
          <p:cNvPr id="159" name="Google Shape;159;p18"/>
          <p:cNvGrpSpPr/>
          <p:nvPr/>
        </p:nvGrpSpPr>
        <p:grpSpPr>
          <a:xfrm>
            <a:off x="4461246" y="5143500"/>
            <a:ext cx="2863312" cy="2863312"/>
            <a:chOff x="0" y="0"/>
            <a:chExt cx="812800" cy="812800"/>
          </a:xfrm>
        </p:grpSpPr>
        <p:sp>
          <p:nvSpPr>
            <p:cNvPr id="160" name="Google Shape;16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47625">
              <a:solidFill>
                <a:srgbClr val="88D85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399">
                  <a:solidFill>
                    <a:srgbClr val="88D852"/>
                  </a:solidFill>
                  <a:latin typeface="Poppins"/>
                  <a:ea typeface="Poppins"/>
                  <a:cs typeface="Poppins"/>
                  <a:sym typeface="Poppins"/>
                </a:rPr>
                <a:t>Messaging Apps</a:t>
              </a:r>
              <a:endParaRPr/>
            </a:p>
          </p:txBody>
        </p:sp>
      </p:grpSp>
      <p:sp>
        <p:nvSpPr>
          <p:cNvPr id="162" name="Google Shape;162;p18"/>
          <p:cNvSpPr txBox="1"/>
          <p:nvPr/>
        </p:nvSpPr>
        <p:spPr>
          <a:xfrm>
            <a:off x="1188708" y="885825"/>
            <a:ext cx="15910500" cy="158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4800">
                <a:solidFill>
                  <a:srgbClr val="000000"/>
                </a:solidFill>
                <a:latin typeface="Poppins"/>
                <a:ea typeface="Poppins"/>
                <a:cs typeface="Poppins"/>
                <a:sym typeface="Poppins"/>
              </a:rPr>
              <a:t>Can you list all the websites or apps which you have an online account?</a:t>
            </a:r>
            <a:endParaRPr/>
          </a:p>
        </p:txBody>
      </p:sp>
      <p:sp>
        <p:nvSpPr>
          <p:cNvPr id="163" name="Google Shape;163;p18"/>
          <p:cNvSpPr txBox="1"/>
          <p:nvPr/>
        </p:nvSpPr>
        <p:spPr>
          <a:xfrm>
            <a:off x="1866759" y="8186936"/>
            <a:ext cx="14554500" cy="477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3099">
                <a:solidFill>
                  <a:srgbClr val="000000"/>
                </a:solidFill>
                <a:latin typeface="Poppins"/>
                <a:ea typeface="Poppins"/>
                <a:cs typeface="Poppins"/>
                <a:sym typeface="Poppins"/>
              </a:rPr>
              <a:t>Can you think of any more?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67" name="Shape 167"/>
        <p:cNvGrpSpPr/>
        <p:nvPr/>
      </p:nvGrpSpPr>
      <p:grpSpPr>
        <a:xfrm>
          <a:off x="0" y="0"/>
          <a:ext cx="0" cy="0"/>
          <a:chOff x="0" y="0"/>
          <a:chExt cx="0" cy="0"/>
        </a:xfrm>
      </p:grpSpPr>
      <p:grpSp>
        <p:nvGrpSpPr>
          <p:cNvPr id="168" name="Google Shape;168;p19"/>
          <p:cNvGrpSpPr/>
          <p:nvPr/>
        </p:nvGrpSpPr>
        <p:grpSpPr>
          <a:xfrm>
            <a:off x="375030" y="104645"/>
            <a:ext cx="17537940" cy="9229855"/>
            <a:chOff x="0" y="-57150"/>
            <a:chExt cx="4619046" cy="2430908"/>
          </a:xfrm>
        </p:grpSpPr>
        <p:sp>
          <p:nvSpPr>
            <p:cNvPr id="169" name="Google Shape;169;p1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1" name="Google Shape;171;p19"/>
          <p:cNvSpPr/>
          <p:nvPr/>
        </p:nvSpPr>
        <p:spPr>
          <a:xfrm>
            <a:off x="9781901" y="1598799"/>
            <a:ext cx="7298169" cy="7344070"/>
          </a:xfrm>
          <a:custGeom>
            <a:rect b="b" l="l" r="r" t="t"/>
            <a:pathLst>
              <a:path extrusionOk="0" h="7344070" w="7298169">
                <a:moveTo>
                  <a:pt x="0" y="0"/>
                </a:moveTo>
                <a:lnTo>
                  <a:pt x="7298169" y="0"/>
                </a:lnTo>
                <a:lnTo>
                  <a:pt x="7298169" y="7344069"/>
                </a:lnTo>
                <a:lnTo>
                  <a:pt x="0" y="73440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9"/>
          <p:cNvSpPr txBox="1"/>
          <p:nvPr/>
        </p:nvSpPr>
        <p:spPr>
          <a:xfrm>
            <a:off x="1866759" y="885825"/>
            <a:ext cx="145545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4800">
                <a:solidFill>
                  <a:srgbClr val="000000"/>
                </a:solidFill>
                <a:latin typeface="Poppins"/>
                <a:ea typeface="Poppins"/>
                <a:cs typeface="Poppins"/>
                <a:sym typeface="Poppins"/>
              </a:rPr>
              <a:t>Why is it important to protect your accounts?</a:t>
            </a:r>
            <a:endParaRPr/>
          </a:p>
        </p:txBody>
      </p:sp>
      <p:sp>
        <p:nvSpPr>
          <p:cNvPr id="173" name="Google Shape;173;p19"/>
          <p:cNvSpPr txBox="1"/>
          <p:nvPr/>
        </p:nvSpPr>
        <p:spPr>
          <a:xfrm>
            <a:off x="1518047" y="3167767"/>
            <a:ext cx="7780800" cy="43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099">
                <a:solidFill>
                  <a:srgbClr val="000000"/>
                </a:solidFill>
                <a:latin typeface="Poppins"/>
                <a:ea typeface="Poppins"/>
                <a:cs typeface="Poppins"/>
                <a:sym typeface="Poppins"/>
              </a:rPr>
              <a:t>Some cyber criminals and black hat hackers want to get into your accounts without your permission to steal your information or cause a lot of trouble. </a:t>
            </a:r>
            <a:endParaRPr/>
          </a:p>
          <a:p>
            <a:pPr indent="0" lvl="0" marL="0" marR="0" rtl="0" algn="l">
              <a:lnSpc>
                <a:spcPct val="115000"/>
              </a:lnSpc>
              <a:spcBef>
                <a:spcPts val="0"/>
              </a:spcBef>
              <a:spcAft>
                <a:spcPts val="0"/>
              </a:spcAft>
              <a:buNone/>
            </a:pPr>
            <a:r>
              <a:t/>
            </a:r>
            <a:endParaRPr sz="30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lang="en-US" sz="3099">
                <a:solidFill>
                  <a:srgbClr val="000000"/>
                </a:solidFill>
                <a:latin typeface="Poppins"/>
                <a:ea typeface="Poppins"/>
                <a:cs typeface="Poppins"/>
                <a:sym typeface="Poppins"/>
              </a:rPr>
              <a:t>One way we protect ourselves is by setting up passwords on our accounts.</a:t>
            </a:r>
            <a:endParaRPr/>
          </a:p>
          <a:p>
            <a:pPr indent="0" lvl="0" marL="0" marR="0" rtl="0" algn="l">
              <a:lnSpc>
                <a:spcPct val="115000"/>
              </a:lnSpc>
              <a:spcBef>
                <a:spcPts val="0"/>
              </a:spcBef>
              <a:spcAft>
                <a:spcPts val="0"/>
              </a:spcAft>
              <a:buNone/>
            </a:pPr>
            <a:r>
              <a:t/>
            </a:r>
            <a:endParaRPr sz="3099">
              <a:solidFill>
                <a:srgbClr val="000000"/>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77" name="Shape 177"/>
        <p:cNvGrpSpPr/>
        <p:nvPr/>
      </p:nvGrpSpPr>
      <p:grpSpPr>
        <a:xfrm>
          <a:off x="0" y="0"/>
          <a:ext cx="0" cy="0"/>
          <a:chOff x="0" y="0"/>
          <a:chExt cx="0" cy="0"/>
        </a:xfrm>
      </p:grpSpPr>
      <p:grpSp>
        <p:nvGrpSpPr>
          <p:cNvPr id="178" name="Google Shape;178;p20"/>
          <p:cNvGrpSpPr/>
          <p:nvPr/>
        </p:nvGrpSpPr>
        <p:grpSpPr>
          <a:xfrm>
            <a:off x="375030" y="104645"/>
            <a:ext cx="17537940" cy="9229855"/>
            <a:chOff x="0" y="-57150"/>
            <a:chExt cx="4619046" cy="2430908"/>
          </a:xfrm>
        </p:grpSpPr>
        <p:sp>
          <p:nvSpPr>
            <p:cNvPr id="179" name="Google Shape;179;p20"/>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20"/>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1" name="Google Shape;181;p20"/>
          <p:cNvGrpSpPr/>
          <p:nvPr/>
        </p:nvGrpSpPr>
        <p:grpSpPr>
          <a:xfrm>
            <a:off x="4545441" y="2059150"/>
            <a:ext cx="9196555" cy="4425465"/>
            <a:chOff x="0" y="0"/>
            <a:chExt cx="13951084" cy="6713388"/>
          </a:xfrm>
        </p:grpSpPr>
        <p:sp>
          <p:nvSpPr>
            <p:cNvPr id="182" name="Google Shape;182;p20"/>
            <p:cNvSpPr/>
            <p:nvPr/>
          </p:nvSpPr>
          <p:spPr>
            <a:xfrm>
              <a:off x="0" y="0"/>
              <a:ext cx="13951084" cy="6068722"/>
            </a:xfrm>
            <a:custGeom>
              <a:rect b="b" l="l" r="r" t="t"/>
              <a:pathLst>
                <a:path extrusionOk="0" h="6068722" w="13951084">
                  <a:moveTo>
                    <a:pt x="0" y="0"/>
                  </a:moveTo>
                  <a:lnTo>
                    <a:pt x="13951084" y="0"/>
                  </a:lnTo>
                  <a:lnTo>
                    <a:pt x="13951084" y="6068722"/>
                  </a:lnTo>
                  <a:lnTo>
                    <a:pt x="0" y="606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20"/>
            <p:cNvSpPr/>
            <p:nvPr/>
          </p:nvSpPr>
          <p:spPr>
            <a:xfrm>
              <a:off x="3717552" y="205552"/>
              <a:ext cx="6515981" cy="6507836"/>
            </a:xfrm>
            <a:custGeom>
              <a:rect b="b" l="l" r="r" t="t"/>
              <a:pathLst>
                <a:path extrusionOk="0" h="6507836" w="6515981">
                  <a:moveTo>
                    <a:pt x="0" y="0"/>
                  </a:moveTo>
                  <a:lnTo>
                    <a:pt x="6515980" y="0"/>
                  </a:lnTo>
                  <a:lnTo>
                    <a:pt x="6515980" y="6507835"/>
                  </a:lnTo>
                  <a:lnTo>
                    <a:pt x="0" y="650783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4" name="Google Shape;184;p20"/>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Brute Force Attacks</a:t>
            </a:r>
            <a:endParaRPr/>
          </a:p>
        </p:txBody>
      </p:sp>
      <p:sp>
        <p:nvSpPr>
          <p:cNvPr id="185" name="Google Shape;185;p20"/>
          <p:cNvSpPr txBox="1"/>
          <p:nvPr/>
        </p:nvSpPr>
        <p:spPr>
          <a:xfrm>
            <a:off x="1866759" y="6848459"/>
            <a:ext cx="14554500" cy="1985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899">
                <a:solidFill>
                  <a:srgbClr val="000000"/>
                </a:solidFill>
                <a:latin typeface="Poppins"/>
                <a:ea typeface="Poppins"/>
                <a:cs typeface="Poppins"/>
                <a:sym typeface="Poppins"/>
              </a:rPr>
              <a:t>Hackers sometimes use </a:t>
            </a:r>
            <a:r>
              <a:rPr b="1" lang="en-US" sz="2899">
                <a:solidFill>
                  <a:srgbClr val="000000"/>
                </a:solidFill>
                <a:latin typeface="Poppins"/>
                <a:ea typeface="Poppins"/>
                <a:cs typeface="Poppins"/>
                <a:sym typeface="Poppins"/>
              </a:rPr>
              <a:t>“brute force”</a:t>
            </a:r>
            <a:r>
              <a:rPr lang="en-US" sz="2899">
                <a:solidFill>
                  <a:srgbClr val="000000"/>
                </a:solidFill>
                <a:latin typeface="Poppins"/>
                <a:ea typeface="Poppins"/>
                <a:cs typeface="Poppins"/>
                <a:sym typeface="Poppins"/>
              </a:rPr>
              <a:t> to try and get into your accounts. This is when they try to guess your password by trying lots of different combinations until they get it right. It's like someone trying to guess the combination to a lock by trying every possible number.</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89" name="Shape 189"/>
        <p:cNvGrpSpPr/>
        <p:nvPr/>
      </p:nvGrpSpPr>
      <p:grpSpPr>
        <a:xfrm>
          <a:off x="0" y="0"/>
          <a:ext cx="0" cy="0"/>
          <a:chOff x="0" y="0"/>
          <a:chExt cx="0" cy="0"/>
        </a:xfrm>
      </p:grpSpPr>
      <p:grpSp>
        <p:nvGrpSpPr>
          <p:cNvPr id="190" name="Google Shape;190;p21"/>
          <p:cNvGrpSpPr/>
          <p:nvPr/>
        </p:nvGrpSpPr>
        <p:grpSpPr>
          <a:xfrm>
            <a:off x="375030" y="104645"/>
            <a:ext cx="17537940" cy="9229855"/>
            <a:chOff x="0" y="-57150"/>
            <a:chExt cx="4619046" cy="2430908"/>
          </a:xfrm>
        </p:grpSpPr>
        <p:sp>
          <p:nvSpPr>
            <p:cNvPr id="191" name="Google Shape;191;p21"/>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21"/>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21"/>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Strong Passwords are Your Shields</a:t>
            </a:r>
            <a:endParaRPr/>
          </a:p>
        </p:txBody>
      </p:sp>
      <p:sp>
        <p:nvSpPr>
          <p:cNvPr id="194" name="Google Shape;194;p21"/>
          <p:cNvSpPr txBox="1"/>
          <p:nvPr/>
        </p:nvSpPr>
        <p:spPr>
          <a:xfrm>
            <a:off x="2093148" y="7322384"/>
            <a:ext cx="14101800" cy="157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3099">
                <a:solidFill>
                  <a:srgbClr val="000000"/>
                </a:solidFill>
                <a:latin typeface="Poppins"/>
                <a:ea typeface="Poppins"/>
                <a:cs typeface="Poppins"/>
                <a:sym typeface="Poppins"/>
              </a:rPr>
              <a:t>Having a strong password is important because it makes it harder for someone to guess it through brute force. </a:t>
            </a:r>
            <a:endParaRPr/>
          </a:p>
          <a:p>
            <a:pPr indent="0" lvl="0" marL="0" marR="0" rtl="0" algn="ctr">
              <a:lnSpc>
                <a:spcPct val="115000"/>
              </a:lnSpc>
              <a:spcBef>
                <a:spcPts val="0"/>
              </a:spcBef>
              <a:spcAft>
                <a:spcPts val="0"/>
              </a:spcAft>
              <a:buNone/>
            </a:pPr>
            <a:r>
              <a:rPr b="1" lang="en-US" sz="3099">
                <a:solidFill>
                  <a:srgbClr val="000000"/>
                </a:solidFill>
                <a:latin typeface="Poppins"/>
                <a:ea typeface="Poppins"/>
                <a:cs typeface="Poppins"/>
                <a:sym typeface="Poppins"/>
              </a:rPr>
              <a:t>Do you remember what makes up a strong password?</a:t>
            </a:r>
            <a:endParaRPr/>
          </a:p>
        </p:txBody>
      </p:sp>
      <p:grpSp>
        <p:nvGrpSpPr>
          <p:cNvPr id="195" name="Google Shape;195;p21"/>
          <p:cNvGrpSpPr/>
          <p:nvPr/>
        </p:nvGrpSpPr>
        <p:grpSpPr>
          <a:xfrm>
            <a:off x="5559158" y="1985675"/>
            <a:ext cx="7169684" cy="5189059"/>
            <a:chOff x="0" y="0"/>
            <a:chExt cx="9559579" cy="6918745"/>
          </a:xfrm>
        </p:grpSpPr>
        <p:grpSp>
          <p:nvGrpSpPr>
            <p:cNvPr id="196" name="Google Shape;196;p21"/>
            <p:cNvGrpSpPr/>
            <p:nvPr/>
          </p:nvGrpSpPr>
          <p:grpSpPr>
            <a:xfrm>
              <a:off x="293325" y="3459372"/>
              <a:ext cx="8972929" cy="3353551"/>
              <a:chOff x="0" y="0"/>
              <a:chExt cx="1710809" cy="639399"/>
            </a:xfrm>
          </p:grpSpPr>
          <p:sp>
            <p:nvSpPr>
              <p:cNvPr id="197" name="Google Shape;197;p21"/>
              <p:cNvSpPr/>
              <p:nvPr/>
            </p:nvSpPr>
            <p:spPr>
              <a:xfrm>
                <a:off x="0" y="0"/>
                <a:ext cx="1710809" cy="639399"/>
              </a:xfrm>
              <a:custGeom>
                <a:rect b="b" l="l" r="r" t="t"/>
                <a:pathLst>
                  <a:path extrusionOk="0" h="639399" w="1710809">
                    <a:moveTo>
                      <a:pt x="855404" y="0"/>
                    </a:moveTo>
                    <a:cubicBezTo>
                      <a:pt x="382978" y="0"/>
                      <a:pt x="0" y="143134"/>
                      <a:pt x="0" y="319700"/>
                    </a:cubicBezTo>
                    <a:cubicBezTo>
                      <a:pt x="0" y="496265"/>
                      <a:pt x="382978" y="639399"/>
                      <a:pt x="855404" y="639399"/>
                    </a:cubicBezTo>
                    <a:cubicBezTo>
                      <a:pt x="1327831" y="639399"/>
                      <a:pt x="1710809" y="496265"/>
                      <a:pt x="1710809" y="319700"/>
                    </a:cubicBezTo>
                    <a:cubicBezTo>
                      <a:pt x="1710809" y="143134"/>
                      <a:pt x="1327831" y="0"/>
                      <a:pt x="855404" y="0"/>
                    </a:cubicBezTo>
                    <a:close/>
                  </a:path>
                </a:pathLst>
              </a:custGeom>
              <a:solidFill>
                <a:srgbClr val="F8D4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21"/>
              <p:cNvSpPr txBox="1"/>
              <p:nvPr/>
            </p:nvSpPr>
            <p:spPr>
              <a:xfrm>
                <a:off x="160388" y="2794"/>
                <a:ext cx="1390032" cy="576662"/>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9" name="Google Shape;199;p21"/>
            <p:cNvSpPr/>
            <p:nvPr/>
          </p:nvSpPr>
          <p:spPr>
            <a:xfrm>
              <a:off x="0" y="0"/>
              <a:ext cx="9559579" cy="6918745"/>
            </a:xfrm>
            <a:custGeom>
              <a:rect b="b" l="l" r="r" t="t"/>
              <a:pathLst>
                <a:path extrusionOk="0" h="6918745" w="9559579">
                  <a:moveTo>
                    <a:pt x="0" y="0"/>
                  </a:moveTo>
                  <a:lnTo>
                    <a:pt x="9559579" y="0"/>
                  </a:lnTo>
                  <a:lnTo>
                    <a:pt x="9559579" y="6918745"/>
                  </a:lnTo>
                  <a:lnTo>
                    <a:pt x="0" y="69187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