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charset="1" panose="00000500000000000000"/>
      <p:regular r:id="rId10"/>
    </p:embeddedFont>
    <p:embeddedFont>
      <p:font typeface="Poppins Bold" charset="1" panose="00000800000000000000"/>
      <p:regular r:id="rId11"/>
    </p:embeddedFont>
    <p:embeddedFont>
      <p:font typeface="Poppins Italics" charset="1" panose="00000500000000000000"/>
      <p:regular r:id="rId12"/>
    </p:embeddedFont>
    <p:embeddedFont>
      <p:font typeface="Poppins Bold Italics" charset="1" panose="00000800000000000000"/>
      <p:regular r:id="rId13"/>
    </p:embeddedFont>
    <p:embeddedFont>
      <p:font typeface="Poppins Thin" charset="1" panose="00000300000000000000"/>
      <p:regular r:id="rId14"/>
    </p:embeddedFont>
    <p:embeddedFont>
      <p:font typeface="Poppins Thin Italics" charset="1" panose="00000300000000000000"/>
      <p:regular r:id="rId15"/>
    </p:embeddedFont>
    <p:embeddedFont>
      <p:font typeface="Poppins Extra-Light" charset="1" panose="00000300000000000000"/>
      <p:regular r:id="rId16"/>
    </p:embeddedFont>
    <p:embeddedFont>
      <p:font typeface="Poppins Extra-Light Italics" charset="1" panose="00000300000000000000"/>
      <p:regular r:id="rId17"/>
    </p:embeddedFont>
    <p:embeddedFont>
      <p:font typeface="Poppins Light" charset="1" panose="00000400000000000000"/>
      <p:regular r:id="rId18"/>
    </p:embeddedFont>
    <p:embeddedFont>
      <p:font typeface="Poppins Light Italics" charset="1" panose="00000400000000000000"/>
      <p:regular r:id="rId19"/>
    </p:embeddedFont>
    <p:embeddedFont>
      <p:font typeface="Poppins Medium" charset="1" panose="00000600000000000000"/>
      <p:regular r:id="rId20"/>
    </p:embeddedFont>
    <p:embeddedFont>
      <p:font typeface="Poppins Medium Italics" charset="1" panose="00000600000000000000"/>
      <p:regular r:id="rId21"/>
    </p:embeddedFont>
    <p:embeddedFont>
      <p:font typeface="Poppins Semi-Bold" charset="1" panose="00000700000000000000"/>
      <p:regular r:id="rId22"/>
    </p:embeddedFont>
    <p:embeddedFont>
      <p:font typeface="Poppins Semi-Bold Italics" charset="1" panose="00000700000000000000"/>
      <p:regular r:id="rId23"/>
    </p:embeddedFont>
    <p:embeddedFont>
      <p:font typeface="Poppins Ultra-Bold" charset="1" panose="00000900000000000000"/>
      <p:regular r:id="rId24"/>
    </p:embeddedFont>
    <p:embeddedFont>
      <p:font typeface="Poppins Ultra-Bold Italics" charset="1" panose="00000900000000000000"/>
      <p:regular r:id="rId25"/>
    </p:embeddedFont>
    <p:embeddedFont>
      <p:font typeface="Poppins Heavy" charset="1" panose="00000A00000000000000"/>
      <p:regular r:id="rId26"/>
    </p:embeddedFont>
    <p:embeddedFont>
      <p:font typeface="Poppins Heavy Italics"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slides/slide13.xml" Type="http://schemas.openxmlformats.org/officeDocument/2006/relationships/slide"/><Relationship Id="rId41" Target="slides/slide14.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openai.com/chatgpt" TargetMode="External" Type="http://schemas.openxmlformats.org/officeDocument/2006/relationships/hyperlink"/><Relationship Id="rId5" Target="https://www.microsoft.com/en-us/bing" TargetMode="External" Type="http://schemas.openxmlformats.org/officeDocument/2006/relationships/hyperlink"/><Relationship Id="rId6" Target="https://bard.google.com/chat"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name="TextBox 9" id="9"/>
          <p:cNvSpPr txBox="true"/>
          <p:nvPr/>
        </p:nvSpPr>
        <p:spPr>
          <a:xfrm rot="0">
            <a:off x="15443430" y="371775"/>
            <a:ext cx="1964753" cy="367626"/>
          </a:xfrm>
          <a:prstGeom prst="rect">
            <a:avLst/>
          </a:prstGeom>
        </p:spPr>
        <p:txBody>
          <a:bodyPr anchor="t" rtlCol="false" tIns="0" lIns="0" bIns="0" rIns="0">
            <a:spAutoFit/>
          </a:bodyPr>
          <a:lstStyle/>
          <a:p>
            <a:pPr>
              <a:lnSpc>
                <a:spcPts val="2884"/>
              </a:lnSpc>
              <a:spcBef>
                <a:spcPct val="0"/>
              </a:spcBef>
            </a:pPr>
            <a:r>
              <a:rPr lang="en-US" sz="2060">
                <a:solidFill>
                  <a:srgbClr val="FFFFFF"/>
                </a:solidFill>
                <a:latin typeface="Poppins Light"/>
              </a:rPr>
              <a:t>  Lesson 13.10.03</a:t>
            </a:r>
          </a:p>
        </p:txBody>
      </p:sp>
      <p:sp>
        <p:nvSpPr>
          <p:cNvPr name="AutoShape 10" id="10"/>
          <p:cNvSpPr/>
          <p:nvPr/>
        </p:nvSpPr>
        <p:spPr>
          <a:xfrm>
            <a:off x="1028700" y="574639"/>
            <a:ext cx="14414730" cy="9525"/>
          </a:xfrm>
          <a:prstGeom prst="line">
            <a:avLst/>
          </a:prstGeom>
          <a:ln cap="flat" w="19050">
            <a:solidFill>
              <a:srgbClr val="FFFFFF"/>
            </a:solidFill>
            <a:prstDash val="solid"/>
            <a:headEnd type="none" len="sm" w="sm"/>
            <a:tailEnd type="none" len="sm" w="sm"/>
          </a:ln>
        </p:spPr>
      </p:sp>
      <p:sp>
        <p:nvSpPr>
          <p:cNvPr name="Freeform 11" id="11"/>
          <p:cNvSpPr/>
          <p:nvPr/>
        </p:nvSpPr>
        <p:spPr>
          <a:xfrm flipH="false" flipV="false" rot="0">
            <a:off x="10185269" y="2379082"/>
            <a:ext cx="7640281" cy="5319545"/>
          </a:xfrm>
          <a:custGeom>
            <a:avLst/>
            <a:gdLst/>
            <a:ahLst/>
            <a:cxnLst/>
            <a:rect r="r" b="b" t="t" l="l"/>
            <a:pathLst>
              <a:path h="5319545" w="7640281">
                <a:moveTo>
                  <a:pt x="0" y="0"/>
                </a:moveTo>
                <a:lnTo>
                  <a:pt x="7640281" y="0"/>
                </a:lnTo>
                <a:lnTo>
                  <a:pt x="7640281" y="5319545"/>
                </a:lnTo>
                <a:lnTo>
                  <a:pt x="0" y="5319545"/>
                </a:lnTo>
                <a:lnTo>
                  <a:pt x="0" y="0"/>
                </a:lnTo>
                <a:close/>
              </a:path>
            </a:pathLst>
          </a:custGeom>
          <a:blipFill>
            <a:blip r:embed="rId4"/>
            <a:stretch>
              <a:fillRect l="0" t="0" r="0" b="0"/>
            </a:stretch>
          </a:blipFill>
        </p:spPr>
      </p:sp>
      <p:sp>
        <p:nvSpPr>
          <p:cNvPr name="TextBox 12" id="12"/>
          <p:cNvSpPr txBox="true"/>
          <p:nvPr/>
        </p:nvSpPr>
        <p:spPr>
          <a:xfrm rot="0">
            <a:off x="1028694" y="3237620"/>
            <a:ext cx="8957515" cy="2667113"/>
          </a:xfrm>
          <a:prstGeom prst="rect">
            <a:avLst/>
          </a:prstGeom>
        </p:spPr>
        <p:txBody>
          <a:bodyPr anchor="t" rtlCol="false" tIns="0" lIns="0" bIns="0" rIns="0">
            <a:spAutoFit/>
          </a:bodyPr>
          <a:lstStyle/>
          <a:p>
            <a:pPr>
              <a:lnSpc>
                <a:spcPts val="10493"/>
              </a:lnSpc>
              <a:spcBef>
                <a:spcPct val="0"/>
              </a:spcBef>
            </a:pPr>
            <a:r>
              <a:rPr lang="en-US" sz="7495">
                <a:solidFill>
                  <a:srgbClr val="FFFFFF"/>
                </a:solidFill>
                <a:latin typeface="Poppins Bold"/>
              </a:rPr>
              <a:t>Refining and Iterating Prompts</a:t>
            </a:r>
          </a:p>
        </p:txBody>
      </p:sp>
      <p:sp>
        <p:nvSpPr>
          <p:cNvPr name="TextBox 13" id="13"/>
          <p:cNvSpPr txBox="true"/>
          <p:nvPr/>
        </p:nvSpPr>
        <p:spPr>
          <a:xfrm rot="0">
            <a:off x="1028700" y="2078723"/>
            <a:ext cx="2560886" cy="524517"/>
          </a:xfrm>
          <a:prstGeom prst="rect">
            <a:avLst/>
          </a:prstGeom>
        </p:spPr>
        <p:txBody>
          <a:bodyPr anchor="t" rtlCol="false" tIns="0" lIns="0" bIns="0" rIns="0">
            <a:spAutoFit/>
          </a:bodyPr>
          <a:lstStyle/>
          <a:p>
            <a:pPr>
              <a:lnSpc>
                <a:spcPts val="4164"/>
              </a:lnSpc>
              <a:spcBef>
                <a:spcPct val="0"/>
              </a:spcBef>
            </a:pPr>
            <a:r>
              <a:rPr lang="en-US" sz="2974">
                <a:solidFill>
                  <a:srgbClr val="FFFFFF"/>
                </a:solidFill>
                <a:latin typeface="Poppins Light"/>
              </a:rPr>
              <a:t>GENERATIVE AI</a:t>
            </a:r>
          </a:p>
        </p:txBody>
      </p:sp>
      <p:sp>
        <p:nvSpPr>
          <p:cNvPr name="TextBox 14" id="14"/>
          <p:cNvSpPr txBox="true"/>
          <p:nvPr/>
        </p:nvSpPr>
        <p:spPr>
          <a:xfrm rot="0">
            <a:off x="1028700" y="6672462"/>
            <a:ext cx="7865694" cy="524517"/>
          </a:xfrm>
          <a:prstGeom prst="rect">
            <a:avLst/>
          </a:prstGeom>
        </p:spPr>
        <p:txBody>
          <a:bodyPr anchor="t" rtlCol="false" tIns="0" lIns="0" bIns="0" rIns="0">
            <a:spAutoFit/>
          </a:bodyPr>
          <a:lstStyle/>
          <a:p>
            <a:pPr>
              <a:lnSpc>
                <a:spcPts val="4164"/>
              </a:lnSpc>
              <a:spcBef>
                <a:spcPct val="0"/>
              </a:spcBef>
            </a:pPr>
            <a:r>
              <a:rPr lang="en-US" sz="2974">
                <a:solidFill>
                  <a:srgbClr val="FFFFFF"/>
                </a:solidFill>
                <a:latin typeface="Poppins Medium"/>
              </a:rPr>
              <a:t>Prompt Engineering Lab Series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949432" y="3432144"/>
            <a:ext cx="14389135" cy="2451340"/>
            <a:chOff x="0" y="0"/>
            <a:chExt cx="3789731" cy="645620"/>
          </a:xfrm>
        </p:grpSpPr>
        <p:sp>
          <p:nvSpPr>
            <p:cNvPr name="Freeform 13" id="13"/>
            <p:cNvSpPr/>
            <p:nvPr/>
          </p:nvSpPr>
          <p:spPr>
            <a:xfrm flipH="false" flipV="false" rot="0">
              <a:off x="0" y="0"/>
              <a:ext cx="3789731" cy="645620"/>
            </a:xfrm>
            <a:custGeom>
              <a:avLst/>
              <a:gdLst/>
              <a:ahLst/>
              <a:cxnLst/>
              <a:rect r="r" b="b" t="t" l="l"/>
              <a:pathLst>
                <a:path h="645620" w="3789731">
                  <a:moveTo>
                    <a:pt x="16141" y="0"/>
                  </a:moveTo>
                  <a:lnTo>
                    <a:pt x="3773590" y="0"/>
                  </a:lnTo>
                  <a:cubicBezTo>
                    <a:pt x="3777871" y="0"/>
                    <a:pt x="3781977" y="1701"/>
                    <a:pt x="3785003" y="4728"/>
                  </a:cubicBezTo>
                  <a:cubicBezTo>
                    <a:pt x="3788030" y="7755"/>
                    <a:pt x="3789731" y="11860"/>
                    <a:pt x="3789731" y="16141"/>
                  </a:cubicBezTo>
                  <a:lnTo>
                    <a:pt x="3789731" y="629479"/>
                  </a:lnTo>
                  <a:cubicBezTo>
                    <a:pt x="3789731" y="638394"/>
                    <a:pt x="3782504" y="645620"/>
                    <a:pt x="3773590" y="645620"/>
                  </a:cubicBezTo>
                  <a:lnTo>
                    <a:pt x="16141" y="645620"/>
                  </a:lnTo>
                  <a:cubicBezTo>
                    <a:pt x="7227" y="645620"/>
                    <a:pt x="0" y="638394"/>
                    <a:pt x="0" y="629479"/>
                  </a:cubicBezTo>
                  <a:lnTo>
                    <a:pt x="0" y="16141"/>
                  </a:lnTo>
                  <a:cubicBezTo>
                    <a:pt x="0" y="7227"/>
                    <a:pt x="7227" y="0"/>
                    <a:pt x="16141" y="0"/>
                  </a:cubicBezTo>
                  <a:close/>
                </a:path>
              </a:pathLst>
            </a:custGeom>
            <a:solidFill>
              <a:srgbClr val="F8D853"/>
            </a:solidFill>
          </p:spPr>
        </p:sp>
        <p:sp>
          <p:nvSpPr>
            <p:cNvPr name="TextBox 14" id="14"/>
            <p:cNvSpPr txBox="true"/>
            <p:nvPr/>
          </p:nvSpPr>
          <p:spPr>
            <a:xfrm>
              <a:off x="0" y="-57150"/>
              <a:ext cx="3789731" cy="70277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Storytelling Adventure</a:t>
            </a:r>
          </a:p>
        </p:txBody>
      </p:sp>
      <p:sp>
        <p:nvSpPr>
          <p:cNvPr name="TextBox 16" id="16"/>
          <p:cNvSpPr txBox="true"/>
          <p:nvPr/>
        </p:nvSpPr>
        <p:spPr>
          <a:xfrm rot="0">
            <a:off x="1028700" y="2099232"/>
            <a:ext cx="16230600" cy="1102361"/>
          </a:xfrm>
          <a:prstGeom prst="rect">
            <a:avLst/>
          </a:prstGeom>
        </p:spPr>
        <p:txBody>
          <a:bodyPr anchor="t" rtlCol="false" tIns="0" lIns="0" bIns="0" rIns="0">
            <a:spAutoFit/>
          </a:bodyPr>
          <a:lstStyle/>
          <a:p>
            <a:pPr>
              <a:lnSpc>
                <a:spcPts val="4339"/>
              </a:lnSpc>
              <a:spcBef>
                <a:spcPct val="0"/>
              </a:spcBef>
            </a:pPr>
            <a:r>
              <a:rPr lang="en-US" sz="3099">
                <a:solidFill>
                  <a:srgbClr val="000000"/>
                </a:solidFill>
                <a:latin typeface="Poppins"/>
              </a:rPr>
              <a:t>3. Come up with a refined prompt so that the output contains these extra details in the story:</a:t>
            </a:r>
          </a:p>
        </p:txBody>
      </p:sp>
      <p:sp>
        <p:nvSpPr>
          <p:cNvPr name="TextBox 17" id="17"/>
          <p:cNvSpPr txBox="true"/>
          <p:nvPr/>
        </p:nvSpPr>
        <p:spPr>
          <a:xfrm rot="0">
            <a:off x="2131597" y="3527005"/>
            <a:ext cx="14024806" cy="2061593"/>
          </a:xfrm>
          <a:prstGeom prst="rect">
            <a:avLst/>
          </a:prstGeom>
        </p:spPr>
        <p:txBody>
          <a:bodyPr anchor="t" rtlCol="false" tIns="0" lIns="0" bIns="0" rIns="0">
            <a:spAutoFit/>
          </a:bodyPr>
          <a:lstStyle/>
          <a:p>
            <a:pPr marL="669283" indent="-334641" lvl="1">
              <a:lnSpc>
                <a:spcPts val="5486"/>
              </a:lnSpc>
              <a:buFont typeface="Arial"/>
              <a:buChar char="•"/>
            </a:pPr>
            <a:r>
              <a:rPr lang="en-US" sz="3099">
                <a:solidFill>
                  <a:srgbClr val="000000"/>
                </a:solidFill>
                <a:latin typeface="Poppins"/>
              </a:rPr>
              <a:t>Introduce a second character, Priya’s best friend Jay, in the story.</a:t>
            </a:r>
          </a:p>
          <a:p>
            <a:pPr marL="669283" indent="-334641" lvl="1">
              <a:lnSpc>
                <a:spcPts val="5486"/>
              </a:lnSpc>
              <a:buFont typeface="Arial"/>
              <a:buChar char="•"/>
            </a:pPr>
            <a:r>
              <a:rPr lang="en-US" sz="3099">
                <a:solidFill>
                  <a:srgbClr val="000000"/>
                </a:solidFill>
                <a:latin typeface="Poppins"/>
              </a:rPr>
              <a:t>A story suitable for 13 to 15 year olds.</a:t>
            </a:r>
          </a:p>
          <a:p>
            <a:pPr marL="669283" indent="-334641" lvl="1">
              <a:lnSpc>
                <a:spcPts val="5486"/>
              </a:lnSpc>
              <a:buFont typeface="Arial"/>
              <a:buChar char="•"/>
            </a:pPr>
            <a:r>
              <a:rPr lang="en-US" sz="3099">
                <a:solidFill>
                  <a:srgbClr val="000000"/>
                </a:solidFill>
                <a:latin typeface="Poppins"/>
              </a:rPr>
              <a:t>The story should take place on a planet named “Levitas”. </a:t>
            </a:r>
          </a:p>
        </p:txBody>
      </p:sp>
      <p:sp>
        <p:nvSpPr>
          <p:cNvPr name="TextBox 18" id="18"/>
          <p:cNvSpPr txBox="true"/>
          <p:nvPr/>
        </p:nvSpPr>
        <p:spPr>
          <a:xfrm rot="0">
            <a:off x="1028700" y="6312109"/>
            <a:ext cx="16230600" cy="1645286"/>
          </a:xfrm>
          <a:prstGeom prst="rect">
            <a:avLst/>
          </a:prstGeom>
        </p:spPr>
        <p:txBody>
          <a:bodyPr anchor="t" rtlCol="false" tIns="0" lIns="0" bIns="0" rIns="0">
            <a:spAutoFit/>
          </a:bodyPr>
          <a:lstStyle/>
          <a:p>
            <a:pPr>
              <a:lnSpc>
                <a:spcPts val="4339"/>
              </a:lnSpc>
            </a:pPr>
            <a:r>
              <a:rPr lang="en-US" sz="3099">
                <a:solidFill>
                  <a:srgbClr val="000000"/>
                </a:solidFill>
                <a:latin typeface="Poppins"/>
              </a:rPr>
              <a:t>4. Enter your refined prompt into the LLM and generate your new story. </a:t>
            </a:r>
          </a:p>
          <a:p>
            <a:pPr>
              <a:lnSpc>
                <a:spcPts val="4339"/>
              </a:lnSpc>
            </a:pPr>
          </a:p>
          <a:p>
            <a:pPr>
              <a:lnSpc>
                <a:spcPts val="4339"/>
              </a:lnSpc>
              <a:spcBef>
                <a:spcPct val="0"/>
              </a:spcBef>
            </a:pPr>
            <a:r>
              <a:rPr lang="en-US" sz="3099">
                <a:solidFill>
                  <a:srgbClr val="000000"/>
                </a:solidFill>
                <a:latin typeface="Poppins"/>
              </a:rPr>
              <a:t>5. Compare and contrast the two stories.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19554"/>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Independent Exploration Task</a:t>
            </a:r>
          </a:p>
        </p:txBody>
      </p:sp>
      <p:sp>
        <p:nvSpPr>
          <p:cNvPr name="TextBox 13" id="13"/>
          <p:cNvSpPr txBox="true"/>
          <p:nvPr/>
        </p:nvSpPr>
        <p:spPr>
          <a:xfrm rot="0">
            <a:off x="6518896" y="2603039"/>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TRY IT YOURSELF</a:t>
            </a:r>
          </a:p>
        </p:txBody>
      </p:sp>
      <p:sp>
        <p:nvSpPr>
          <p:cNvPr name="TextBox 14" id="14"/>
          <p:cNvSpPr txBox="true"/>
          <p:nvPr/>
        </p:nvSpPr>
        <p:spPr>
          <a:xfrm rot="0">
            <a:off x="1866759" y="7013579"/>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Apply the skills you’ve learned in this task.</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Your Task</a:t>
            </a:r>
          </a:p>
        </p:txBody>
      </p:sp>
      <p:sp>
        <p:nvSpPr>
          <p:cNvPr name="TextBox 13" id="13"/>
          <p:cNvSpPr txBox="true"/>
          <p:nvPr/>
        </p:nvSpPr>
        <p:spPr>
          <a:xfrm rot="0">
            <a:off x="1028700" y="2175408"/>
            <a:ext cx="15896424" cy="2188211"/>
          </a:xfrm>
          <a:prstGeom prst="rect">
            <a:avLst/>
          </a:prstGeom>
        </p:spPr>
        <p:txBody>
          <a:bodyPr anchor="t" rtlCol="false" tIns="0" lIns="0" bIns="0" rIns="0">
            <a:spAutoFit/>
          </a:bodyPr>
          <a:lstStyle/>
          <a:p>
            <a:pPr>
              <a:lnSpc>
                <a:spcPts val="4339"/>
              </a:lnSpc>
              <a:spcBef>
                <a:spcPct val="0"/>
              </a:spcBef>
            </a:pPr>
            <a:r>
              <a:rPr lang="en-US" sz="3099">
                <a:solidFill>
                  <a:srgbClr val="000000"/>
                </a:solidFill>
                <a:latin typeface="Poppins"/>
              </a:rPr>
              <a:t>Using a generative AI tool, come up with a prompt to generate a story inspired by the premise below. Then add your own creative ideas to the story, ensuring your final story is a unique blend of AI input and personal creativity (don’t just copy and paste the outputs!). </a:t>
            </a:r>
          </a:p>
        </p:txBody>
      </p:sp>
      <p:grpSp>
        <p:nvGrpSpPr>
          <p:cNvPr name="Group 14" id="14"/>
          <p:cNvGrpSpPr/>
          <p:nvPr/>
        </p:nvGrpSpPr>
        <p:grpSpPr>
          <a:xfrm rot="0">
            <a:off x="861612" y="5143500"/>
            <a:ext cx="16230600" cy="2967638"/>
            <a:chOff x="0" y="0"/>
            <a:chExt cx="4274726" cy="781600"/>
          </a:xfrm>
        </p:grpSpPr>
        <p:sp>
          <p:nvSpPr>
            <p:cNvPr name="Freeform 15" id="15"/>
            <p:cNvSpPr/>
            <p:nvPr/>
          </p:nvSpPr>
          <p:spPr>
            <a:xfrm flipH="false" flipV="false" rot="0">
              <a:off x="0" y="0"/>
              <a:ext cx="4274726" cy="781600"/>
            </a:xfrm>
            <a:custGeom>
              <a:avLst/>
              <a:gdLst/>
              <a:ahLst/>
              <a:cxnLst/>
              <a:rect r="r" b="b" t="t" l="l"/>
              <a:pathLst>
                <a:path h="781600" w="4274726">
                  <a:moveTo>
                    <a:pt x="14310" y="0"/>
                  </a:moveTo>
                  <a:lnTo>
                    <a:pt x="4260416" y="0"/>
                  </a:lnTo>
                  <a:cubicBezTo>
                    <a:pt x="4264211" y="0"/>
                    <a:pt x="4267851" y="1508"/>
                    <a:pt x="4270535" y="4191"/>
                  </a:cubicBezTo>
                  <a:cubicBezTo>
                    <a:pt x="4273218" y="6875"/>
                    <a:pt x="4274726" y="10515"/>
                    <a:pt x="4274726" y="14310"/>
                  </a:cubicBezTo>
                  <a:lnTo>
                    <a:pt x="4274726" y="767290"/>
                  </a:lnTo>
                  <a:cubicBezTo>
                    <a:pt x="4274726" y="771085"/>
                    <a:pt x="4273218" y="774725"/>
                    <a:pt x="4270535" y="777409"/>
                  </a:cubicBezTo>
                  <a:cubicBezTo>
                    <a:pt x="4267851" y="780093"/>
                    <a:pt x="4264211" y="781600"/>
                    <a:pt x="4260416" y="781600"/>
                  </a:cubicBezTo>
                  <a:lnTo>
                    <a:pt x="14310" y="781600"/>
                  </a:lnTo>
                  <a:cubicBezTo>
                    <a:pt x="10515" y="781600"/>
                    <a:pt x="6875" y="780093"/>
                    <a:pt x="4191" y="777409"/>
                  </a:cubicBezTo>
                  <a:cubicBezTo>
                    <a:pt x="1508" y="774725"/>
                    <a:pt x="0" y="771085"/>
                    <a:pt x="0" y="767290"/>
                  </a:cubicBezTo>
                  <a:lnTo>
                    <a:pt x="0" y="14310"/>
                  </a:lnTo>
                  <a:cubicBezTo>
                    <a:pt x="0" y="10515"/>
                    <a:pt x="1508" y="6875"/>
                    <a:pt x="4191" y="4191"/>
                  </a:cubicBezTo>
                  <a:cubicBezTo>
                    <a:pt x="6875" y="1508"/>
                    <a:pt x="10515" y="0"/>
                    <a:pt x="14310" y="0"/>
                  </a:cubicBezTo>
                  <a:close/>
                </a:path>
              </a:pathLst>
            </a:custGeom>
            <a:solidFill>
              <a:srgbClr val="A8CFFF"/>
            </a:solidFill>
          </p:spPr>
        </p:sp>
        <p:sp>
          <p:nvSpPr>
            <p:cNvPr name="TextBox 16" id="16"/>
            <p:cNvSpPr txBox="true"/>
            <p:nvPr/>
          </p:nvSpPr>
          <p:spPr>
            <a:xfrm>
              <a:off x="0" y="-57150"/>
              <a:ext cx="4274726" cy="83875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222305" y="5428439"/>
            <a:ext cx="15509215" cy="2188211"/>
          </a:xfrm>
          <a:prstGeom prst="rect">
            <a:avLst/>
          </a:prstGeom>
        </p:spPr>
        <p:txBody>
          <a:bodyPr anchor="t" rtlCol="false" tIns="0" lIns="0" bIns="0" rIns="0">
            <a:spAutoFit/>
          </a:bodyPr>
          <a:lstStyle/>
          <a:p>
            <a:pPr>
              <a:lnSpc>
                <a:spcPts val="4339"/>
              </a:lnSpc>
            </a:pPr>
            <a:r>
              <a:rPr lang="en-US" sz="3099">
                <a:solidFill>
                  <a:srgbClr val="000000"/>
                </a:solidFill>
                <a:latin typeface="Poppins Bold"/>
              </a:rPr>
              <a:t>The Invisible City</a:t>
            </a:r>
          </a:p>
          <a:p>
            <a:pPr>
              <a:lnSpc>
                <a:spcPts val="4339"/>
              </a:lnSpc>
              <a:spcBef>
                <a:spcPct val="0"/>
              </a:spcBef>
            </a:pPr>
            <a:r>
              <a:rPr lang="en-US" sz="3099">
                <a:solidFill>
                  <a:srgbClr val="000000"/>
                </a:solidFill>
                <a:latin typeface="Poppins"/>
              </a:rPr>
              <a:t>Deep in the jungle, there is a city that only appears at sunset and vanishes at sunrise. The story explores the adventures of a character who accidentally finds this city and the secrets it holds.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3290570"/>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Group Sharing!</a:t>
            </a:r>
          </a:p>
        </p:txBody>
      </p:sp>
      <p:sp>
        <p:nvSpPr>
          <p:cNvPr name="TextBox 13" id="13"/>
          <p:cNvSpPr txBox="true"/>
          <p:nvPr/>
        </p:nvSpPr>
        <p:spPr>
          <a:xfrm rot="0">
            <a:off x="1866759" y="6284595"/>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What did you come up with?</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name="TextBox 9" id="9"/>
          <p:cNvSpPr txBox="true"/>
          <p:nvPr/>
        </p:nvSpPr>
        <p:spPr>
          <a:xfrm rot="0">
            <a:off x="5211153" y="3800362"/>
            <a:ext cx="7865694" cy="1343138"/>
          </a:xfrm>
          <a:prstGeom prst="rect">
            <a:avLst/>
          </a:prstGeom>
        </p:spPr>
        <p:txBody>
          <a:bodyPr anchor="t" rtlCol="false" tIns="0" lIns="0" bIns="0" rIns="0">
            <a:spAutoFit/>
          </a:bodyPr>
          <a:lstStyle/>
          <a:p>
            <a:pPr algn="ctr">
              <a:lnSpc>
                <a:spcPts val="10493"/>
              </a:lnSpc>
              <a:spcBef>
                <a:spcPct val="0"/>
              </a:spcBef>
            </a:pPr>
            <a:r>
              <a:rPr lang="en-US" sz="7495">
                <a:solidFill>
                  <a:srgbClr val="FFFFFF"/>
                </a:solidFill>
                <a:latin typeface="Poppins Bold"/>
              </a:rPr>
              <a:t>Well Done!</a:t>
            </a:r>
          </a:p>
        </p:txBody>
      </p:sp>
      <p:sp>
        <p:nvSpPr>
          <p:cNvPr name="TextBox 10" id="10"/>
          <p:cNvSpPr txBox="true"/>
          <p:nvPr/>
        </p:nvSpPr>
        <p:spPr>
          <a:xfrm rot="0">
            <a:off x="15443436" y="367013"/>
            <a:ext cx="1964753" cy="367626"/>
          </a:xfrm>
          <a:prstGeom prst="rect">
            <a:avLst/>
          </a:prstGeom>
        </p:spPr>
        <p:txBody>
          <a:bodyPr anchor="t" rtlCol="false" tIns="0" lIns="0" bIns="0" rIns="0">
            <a:spAutoFit/>
          </a:bodyPr>
          <a:lstStyle/>
          <a:p>
            <a:pPr>
              <a:lnSpc>
                <a:spcPts val="2884"/>
              </a:lnSpc>
              <a:spcBef>
                <a:spcPct val="0"/>
              </a:spcBef>
            </a:pPr>
            <a:r>
              <a:rPr lang="en-US" sz="2060">
                <a:solidFill>
                  <a:srgbClr val="FFFFFF"/>
                </a:solidFill>
                <a:latin typeface="Poppins Light"/>
              </a:rPr>
              <a:t>  Lesson 13.10.03</a:t>
            </a:r>
          </a:p>
        </p:txBody>
      </p:sp>
      <p:sp>
        <p:nvSpPr>
          <p:cNvPr name="AutoShape 11" id="11"/>
          <p:cNvSpPr/>
          <p:nvPr/>
        </p:nvSpPr>
        <p:spPr>
          <a:xfrm>
            <a:off x="1028700" y="574639"/>
            <a:ext cx="14414736" cy="4763"/>
          </a:xfrm>
          <a:prstGeom prst="line">
            <a:avLst/>
          </a:prstGeom>
          <a:ln cap="flat" w="19050">
            <a:solidFill>
              <a:srgbClr val="FFFFFF"/>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C302F"/>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3050936" y="885825"/>
            <a:ext cx="12186128"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Using AI Tools Safely and Responsibly</a:t>
            </a:r>
          </a:p>
        </p:txBody>
      </p:sp>
      <p:sp>
        <p:nvSpPr>
          <p:cNvPr name="TextBox 13" id="13"/>
          <p:cNvSpPr txBox="true"/>
          <p:nvPr/>
        </p:nvSpPr>
        <p:spPr>
          <a:xfrm rot="0">
            <a:off x="3050936" y="2203983"/>
            <a:ext cx="12186128" cy="915036"/>
          </a:xfrm>
          <a:prstGeom prst="rect">
            <a:avLst/>
          </a:prstGeom>
        </p:spPr>
        <p:txBody>
          <a:bodyPr anchor="t" rtlCol="false" tIns="0" lIns="0" bIns="0" rIns="0">
            <a:spAutoFit/>
          </a:bodyPr>
          <a:lstStyle/>
          <a:p>
            <a:pPr algn="ctr">
              <a:lnSpc>
                <a:spcPts val="3639"/>
              </a:lnSpc>
              <a:spcBef>
                <a:spcPct val="0"/>
              </a:spcBef>
            </a:pPr>
            <a:r>
              <a:rPr lang="en-US" sz="2599">
                <a:solidFill>
                  <a:srgbClr val="000000"/>
                </a:solidFill>
                <a:latin typeface="Poppins Italics"/>
              </a:rPr>
              <a:t>Before we get started with the lesson, we must first remember these rules of using generative AI tools safely and responsibly. </a:t>
            </a:r>
          </a:p>
        </p:txBody>
      </p:sp>
      <p:sp>
        <p:nvSpPr>
          <p:cNvPr name="TextBox 14" id="14"/>
          <p:cNvSpPr txBox="true"/>
          <p:nvPr/>
        </p:nvSpPr>
        <p:spPr>
          <a:xfrm rot="0">
            <a:off x="1517963" y="3848018"/>
            <a:ext cx="15252074" cy="4117341"/>
          </a:xfrm>
          <a:prstGeom prst="rect">
            <a:avLst/>
          </a:prstGeom>
        </p:spPr>
        <p:txBody>
          <a:bodyPr anchor="t" rtlCol="false" tIns="0" lIns="0" bIns="0" rIns="0">
            <a:spAutoFit/>
          </a:bodyPr>
          <a:lstStyle/>
          <a:p>
            <a:pPr>
              <a:lnSpc>
                <a:spcPts val="4059"/>
              </a:lnSpc>
            </a:pPr>
            <a:r>
              <a:rPr lang="en-US" sz="2899">
                <a:solidFill>
                  <a:srgbClr val="000000"/>
                </a:solidFill>
                <a:latin typeface="Poppins Bold"/>
              </a:rPr>
              <a:t>1. Never share your personal and sensitive information when interacting with AI. </a:t>
            </a:r>
          </a:p>
          <a:p>
            <a:pPr>
              <a:lnSpc>
                <a:spcPts val="4059"/>
              </a:lnSpc>
            </a:pPr>
          </a:p>
          <a:p>
            <a:pPr>
              <a:lnSpc>
                <a:spcPts val="4059"/>
              </a:lnSpc>
            </a:pPr>
            <a:r>
              <a:rPr lang="en-US" sz="2899">
                <a:solidFill>
                  <a:srgbClr val="000000"/>
                </a:solidFill>
                <a:latin typeface="Poppins Bold"/>
              </a:rPr>
              <a:t>2. </a:t>
            </a:r>
            <a:r>
              <a:rPr lang="en-US" sz="2899">
                <a:solidFill>
                  <a:srgbClr val="000000"/>
                </a:solidFill>
                <a:latin typeface="Poppins Bold"/>
              </a:rPr>
              <a:t>Be aware of AI's limitations and potential biases in its responses.</a:t>
            </a:r>
          </a:p>
          <a:p>
            <a:pPr>
              <a:lnSpc>
                <a:spcPts val="4059"/>
              </a:lnSpc>
            </a:pPr>
          </a:p>
          <a:p>
            <a:pPr>
              <a:lnSpc>
                <a:spcPts val="4059"/>
              </a:lnSpc>
            </a:pPr>
            <a:r>
              <a:rPr lang="en-US" sz="2899">
                <a:solidFill>
                  <a:srgbClr val="000000"/>
                </a:solidFill>
                <a:latin typeface="Poppins Bold"/>
              </a:rPr>
              <a:t>3. </a:t>
            </a:r>
            <a:r>
              <a:rPr lang="en-US" sz="2899">
                <a:solidFill>
                  <a:srgbClr val="000000"/>
                </a:solidFill>
                <a:latin typeface="Poppins Bold"/>
              </a:rPr>
              <a:t>AI has a tendency to fabricate information at times. Always remember to fact-check any AI-generated information before using it. </a:t>
            </a:r>
          </a:p>
          <a:p>
            <a:pPr>
              <a:lnSpc>
                <a:spcPts val="4059"/>
              </a:lnSpc>
            </a:pPr>
          </a:p>
          <a:p>
            <a:pPr>
              <a:lnSpc>
                <a:spcPts val="4059"/>
              </a:lnSpc>
            </a:pPr>
            <a:r>
              <a:rPr lang="en-US" sz="2899">
                <a:solidFill>
                  <a:srgbClr val="000000"/>
                </a:solidFill>
                <a:latin typeface="Poppins Bold"/>
              </a:rPr>
              <a:t>4.</a:t>
            </a:r>
            <a:r>
              <a:rPr lang="en-US" sz="2899">
                <a:solidFill>
                  <a:srgbClr val="000000"/>
                </a:solidFill>
                <a:latin typeface="Poppins Bold"/>
              </a:rPr>
              <a:t>Use AI ethically: respect privacy, avoid harmful content, and think critically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C302F"/>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What You’ll Need</a:t>
            </a:r>
          </a:p>
        </p:txBody>
      </p:sp>
      <p:sp>
        <p:nvSpPr>
          <p:cNvPr name="TextBox 13" id="13"/>
          <p:cNvSpPr txBox="true"/>
          <p:nvPr/>
        </p:nvSpPr>
        <p:spPr>
          <a:xfrm rot="0">
            <a:off x="1028700" y="2232203"/>
            <a:ext cx="15849641" cy="1486536"/>
          </a:xfrm>
          <a:prstGeom prst="rect">
            <a:avLst/>
          </a:prstGeom>
        </p:spPr>
        <p:txBody>
          <a:bodyPr anchor="t" rtlCol="false" tIns="0" lIns="0" bIns="0" rIns="0">
            <a:spAutoFit/>
          </a:bodyPr>
          <a:lstStyle/>
          <a:p>
            <a:pPr marL="669283" indent="-334641" lvl="1">
              <a:lnSpc>
                <a:spcPts val="4339"/>
              </a:lnSpc>
              <a:buFont typeface="Arial"/>
              <a:buChar char="•"/>
            </a:pPr>
            <a:r>
              <a:rPr lang="en-US" sz="3099">
                <a:solidFill>
                  <a:srgbClr val="000000"/>
                </a:solidFill>
                <a:latin typeface="Poppins"/>
              </a:rPr>
              <a:t>Computer with internet access</a:t>
            </a:r>
          </a:p>
          <a:p>
            <a:pPr marL="669283" indent="-334641" lvl="1">
              <a:lnSpc>
                <a:spcPts val="4339"/>
              </a:lnSpc>
              <a:buFont typeface="Arial"/>
              <a:buChar char="•"/>
            </a:pPr>
            <a:r>
              <a:rPr lang="en-US" sz="3099">
                <a:solidFill>
                  <a:srgbClr val="000000"/>
                </a:solidFill>
                <a:latin typeface="Poppins"/>
              </a:rPr>
              <a:t>Access to an LLM, such as ChatGPT (</a:t>
            </a:r>
            <a:r>
              <a:rPr lang="en-US" sz="3099" u="sng">
                <a:solidFill>
                  <a:srgbClr val="EF8247"/>
                </a:solidFill>
                <a:latin typeface="Poppins"/>
                <a:hlinkClick r:id="rId4" tooltip="https://openai.com/chatgpt"/>
              </a:rPr>
              <a:t>link</a:t>
            </a:r>
            <a:r>
              <a:rPr lang="en-US" sz="3099">
                <a:solidFill>
                  <a:srgbClr val="000000"/>
                </a:solidFill>
                <a:latin typeface="Poppins"/>
              </a:rPr>
              <a:t>), Copilot in Bing (</a:t>
            </a:r>
            <a:r>
              <a:rPr lang="en-US" sz="3099" u="sng">
                <a:solidFill>
                  <a:srgbClr val="EF8247"/>
                </a:solidFill>
                <a:latin typeface="Poppins"/>
                <a:hlinkClick r:id="rId5" tooltip="https://www.microsoft.com/en-us/bing"/>
              </a:rPr>
              <a:t>link</a:t>
            </a:r>
            <a:r>
              <a:rPr lang="en-US" sz="3099">
                <a:solidFill>
                  <a:srgbClr val="000000"/>
                </a:solidFill>
                <a:latin typeface="Poppins"/>
              </a:rPr>
              <a:t>), or Bard (</a:t>
            </a:r>
            <a:r>
              <a:rPr lang="en-US" sz="3099" u="sng">
                <a:solidFill>
                  <a:srgbClr val="EF8247"/>
                </a:solidFill>
                <a:latin typeface="Poppins"/>
                <a:hlinkClick r:id="rId6" tooltip="https://bard.google.com/chat"/>
              </a:rPr>
              <a:t>link</a:t>
            </a:r>
            <a:r>
              <a:rPr lang="en-US" sz="3099">
                <a:solidFill>
                  <a:srgbClr val="000000"/>
                </a:solidFill>
                <a:latin typeface="Poppins"/>
              </a:rPr>
              <a:t>)</a:t>
            </a:r>
          </a:p>
          <a:p>
            <a:pPr>
              <a:lnSpc>
                <a:spcPts val="2939"/>
              </a:lnSpc>
            </a:pPr>
          </a:p>
        </p:txBody>
      </p:sp>
      <p:sp>
        <p:nvSpPr>
          <p:cNvPr name="TextBox 14" id="14"/>
          <p:cNvSpPr txBox="true"/>
          <p:nvPr/>
        </p:nvSpPr>
        <p:spPr>
          <a:xfrm rot="0">
            <a:off x="599553" y="7465247"/>
            <a:ext cx="17088895" cy="1490345"/>
          </a:xfrm>
          <a:prstGeom prst="rect">
            <a:avLst/>
          </a:prstGeom>
        </p:spPr>
        <p:txBody>
          <a:bodyPr anchor="t" rtlCol="false" tIns="0" lIns="0" bIns="0" rIns="0">
            <a:spAutoFit/>
          </a:bodyPr>
          <a:lstStyle/>
          <a:p>
            <a:pPr>
              <a:lnSpc>
                <a:spcPts val="2380"/>
              </a:lnSpc>
            </a:pPr>
            <a:r>
              <a:rPr lang="en-US" sz="1700">
                <a:solidFill>
                  <a:srgbClr val="000000"/>
                </a:solidFill>
                <a:latin typeface="Poppins"/>
              </a:rPr>
              <a:t>Disclaimer: </a:t>
            </a:r>
          </a:p>
          <a:p>
            <a:pPr marL="367031" indent="-183515" lvl="1">
              <a:lnSpc>
                <a:spcPts val="2380"/>
              </a:lnSpc>
              <a:buFont typeface="Arial"/>
              <a:buChar char="•"/>
            </a:pPr>
            <a:r>
              <a:rPr lang="en-US" sz="1700">
                <a:solidFill>
                  <a:srgbClr val="000000"/>
                </a:solidFill>
                <a:latin typeface="Poppins"/>
              </a:rPr>
              <a:t>Before using these tools, remember to check with your school and the app or site’s terms of use. Many AI tools require students to be at least 13 years old, and may require parental consent for those under 18 years old.</a:t>
            </a:r>
          </a:p>
          <a:p>
            <a:pPr marL="367031" indent="-183515" lvl="1">
              <a:lnSpc>
                <a:spcPts val="2380"/>
              </a:lnSpc>
              <a:buFont typeface="Arial"/>
              <a:buChar char="•"/>
            </a:pPr>
            <a:r>
              <a:rPr lang="en-US" sz="1700">
                <a:solidFill>
                  <a:srgbClr val="000000"/>
                </a:solidFill>
                <a:latin typeface="Poppins"/>
              </a:rPr>
              <a:t>The outcomes of exercises in this toolkit may differ from provided examples, as they depend on your specific inputs and the AI tools employed.</a:t>
            </a:r>
          </a:p>
          <a:p>
            <a:pPr marL="367031" indent="-183515" lvl="1">
              <a:lnSpc>
                <a:spcPts val="2380"/>
              </a:lnSpc>
              <a:buFont typeface="Arial"/>
              <a:buChar char="•"/>
            </a:pPr>
            <a:r>
              <a:rPr lang="en-US" sz="1700">
                <a:solidFill>
                  <a:srgbClr val="000000"/>
                </a:solidFill>
                <a:latin typeface="Poppins"/>
              </a:rPr>
              <a:t>Generative AI tools may at times produce inaccurate or fabricated information. Please verify and fact-check outputs using discretion and critical thinking.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439185"/>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Refining and Iterating Prompts</a:t>
            </a:r>
          </a:p>
        </p:txBody>
      </p:sp>
      <p:sp>
        <p:nvSpPr>
          <p:cNvPr name="TextBox 13" id="13"/>
          <p:cNvSpPr txBox="true"/>
          <p:nvPr/>
        </p:nvSpPr>
        <p:spPr>
          <a:xfrm rot="0">
            <a:off x="4924062" y="2603039"/>
            <a:ext cx="8439875"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WHAT ARE WE LEARNING TODAY?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840270" y="4473138"/>
            <a:ext cx="8765339" cy="1930063"/>
            <a:chOff x="0" y="0"/>
            <a:chExt cx="11687119" cy="2573417"/>
          </a:xfrm>
        </p:grpSpPr>
        <p:grpSp>
          <p:nvGrpSpPr>
            <p:cNvPr name="Group 13" id="13"/>
            <p:cNvGrpSpPr/>
            <p:nvPr/>
          </p:nvGrpSpPr>
          <p:grpSpPr>
            <a:xfrm rot="0">
              <a:off x="0" y="243781"/>
              <a:ext cx="11687119" cy="2329637"/>
              <a:chOff x="0" y="0"/>
              <a:chExt cx="2425764" cy="483536"/>
            </a:xfrm>
          </p:grpSpPr>
          <p:sp>
            <p:nvSpPr>
              <p:cNvPr name="Freeform 14" id="14"/>
              <p:cNvSpPr/>
              <p:nvPr/>
            </p:nvSpPr>
            <p:spPr>
              <a:xfrm flipH="false" flipV="false" rot="0">
                <a:off x="0" y="0"/>
                <a:ext cx="2425764" cy="483536"/>
              </a:xfrm>
              <a:custGeom>
                <a:avLst/>
                <a:gdLst/>
                <a:ahLst/>
                <a:cxnLst/>
                <a:rect r="r" b="b" t="t" l="l"/>
                <a:pathLst>
                  <a:path h="483536" w="2425764">
                    <a:moveTo>
                      <a:pt x="35330" y="0"/>
                    </a:moveTo>
                    <a:lnTo>
                      <a:pt x="2390434" y="0"/>
                    </a:lnTo>
                    <a:cubicBezTo>
                      <a:pt x="2409946" y="0"/>
                      <a:pt x="2425764" y="15818"/>
                      <a:pt x="2425764" y="35330"/>
                    </a:cubicBezTo>
                    <a:lnTo>
                      <a:pt x="2425764" y="448207"/>
                    </a:lnTo>
                    <a:cubicBezTo>
                      <a:pt x="2425764" y="457577"/>
                      <a:pt x="2422041" y="466563"/>
                      <a:pt x="2415416" y="473189"/>
                    </a:cubicBezTo>
                    <a:cubicBezTo>
                      <a:pt x="2408790" y="479814"/>
                      <a:pt x="2399804" y="483536"/>
                      <a:pt x="2390434" y="483536"/>
                    </a:cubicBezTo>
                    <a:lnTo>
                      <a:pt x="35330" y="483536"/>
                    </a:lnTo>
                    <a:cubicBezTo>
                      <a:pt x="25960" y="483536"/>
                      <a:pt x="16973" y="479814"/>
                      <a:pt x="10348" y="473189"/>
                    </a:cubicBezTo>
                    <a:cubicBezTo>
                      <a:pt x="3722" y="466563"/>
                      <a:pt x="0" y="457577"/>
                      <a:pt x="0" y="448207"/>
                    </a:cubicBezTo>
                    <a:lnTo>
                      <a:pt x="0" y="35330"/>
                    </a:lnTo>
                    <a:cubicBezTo>
                      <a:pt x="0" y="25960"/>
                      <a:pt x="3722" y="16973"/>
                      <a:pt x="10348" y="10348"/>
                    </a:cubicBezTo>
                    <a:cubicBezTo>
                      <a:pt x="16973" y="3722"/>
                      <a:pt x="25960" y="0"/>
                      <a:pt x="35330" y="0"/>
                    </a:cubicBezTo>
                    <a:close/>
                  </a:path>
                </a:pathLst>
              </a:custGeom>
              <a:solidFill>
                <a:srgbClr val="FFFFFF"/>
              </a:solidFill>
              <a:ln w="38100" cap="rnd">
                <a:solidFill>
                  <a:srgbClr val="245D78"/>
                </a:solidFill>
                <a:prstDash val="solid"/>
                <a:round/>
              </a:ln>
            </p:spPr>
          </p:sp>
          <p:sp>
            <p:nvSpPr>
              <p:cNvPr name="TextBox 15" id="15"/>
              <p:cNvSpPr txBox="true"/>
              <p:nvPr/>
            </p:nvSpPr>
            <p:spPr>
              <a:xfrm>
                <a:off x="0" y="-57150"/>
                <a:ext cx="2425764" cy="540686"/>
              </a:xfrm>
              <a:prstGeom prst="rect">
                <a:avLst/>
              </a:prstGeom>
            </p:spPr>
            <p:txBody>
              <a:bodyPr anchor="ctr" rtlCol="false" tIns="48346" lIns="48346" bIns="48346" rIns="48346"/>
              <a:lstStyle/>
              <a:p>
                <a:pPr algn="ctr">
                  <a:lnSpc>
                    <a:spcPts val="2659"/>
                  </a:lnSpc>
                </a:pPr>
              </a:p>
            </p:txBody>
          </p:sp>
        </p:grpSp>
        <p:grpSp>
          <p:nvGrpSpPr>
            <p:cNvPr name="Group 16" id="16"/>
            <p:cNvGrpSpPr/>
            <p:nvPr/>
          </p:nvGrpSpPr>
          <p:grpSpPr>
            <a:xfrm rot="0">
              <a:off x="648597" y="0"/>
              <a:ext cx="4462263" cy="933755"/>
              <a:chOff x="0" y="0"/>
              <a:chExt cx="3859435" cy="807610"/>
            </a:xfrm>
          </p:grpSpPr>
          <p:sp>
            <p:nvSpPr>
              <p:cNvPr name="Freeform 17" id="17"/>
              <p:cNvSpPr/>
              <p:nvPr/>
            </p:nvSpPr>
            <p:spPr>
              <a:xfrm flipH="false" flipV="false" rot="0">
                <a:off x="0" y="0"/>
                <a:ext cx="3859435" cy="807610"/>
              </a:xfrm>
              <a:custGeom>
                <a:avLst/>
                <a:gdLst/>
                <a:ahLst/>
                <a:cxnLst/>
                <a:rect r="r" b="b" t="t" l="l"/>
                <a:pathLst>
                  <a:path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sp>
          <p:sp>
            <p:nvSpPr>
              <p:cNvPr name="TextBox 18" id="18"/>
              <p:cNvSpPr txBox="true"/>
              <p:nvPr/>
            </p:nvSpPr>
            <p:spPr>
              <a:xfrm>
                <a:off x="0" y="-57150"/>
                <a:ext cx="3859435" cy="864760"/>
              </a:xfrm>
              <a:prstGeom prst="rect">
                <a:avLst/>
              </a:prstGeom>
            </p:spPr>
            <p:txBody>
              <a:bodyPr anchor="ctr" rtlCol="false" tIns="48346" lIns="48346" bIns="48346" rIns="48346"/>
              <a:lstStyle/>
              <a:p>
                <a:pPr algn="ctr">
                  <a:lnSpc>
                    <a:spcPts val="3079"/>
                  </a:lnSpc>
                </a:pPr>
              </a:p>
            </p:txBody>
          </p:sp>
        </p:grpSp>
        <p:grpSp>
          <p:nvGrpSpPr>
            <p:cNvPr name="Group 19" id="19"/>
            <p:cNvGrpSpPr/>
            <p:nvPr/>
          </p:nvGrpSpPr>
          <p:grpSpPr>
            <a:xfrm rot="0">
              <a:off x="10428697" y="1141181"/>
              <a:ext cx="897896" cy="890482"/>
              <a:chOff x="0" y="0"/>
              <a:chExt cx="269218" cy="266995"/>
            </a:xfrm>
          </p:grpSpPr>
          <p:sp>
            <p:nvSpPr>
              <p:cNvPr name="Freeform 20" id="20"/>
              <p:cNvSpPr/>
              <p:nvPr/>
            </p:nvSpPr>
            <p:spPr>
              <a:xfrm flipH="false" flipV="false" rot="0">
                <a:off x="0" y="0"/>
                <a:ext cx="269218" cy="266995"/>
              </a:xfrm>
              <a:custGeom>
                <a:avLst/>
                <a:gdLst/>
                <a:ahLst/>
                <a:cxnLst/>
                <a:rect r="r" b="b" t="t" l="l"/>
                <a:pathLst>
                  <a:path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sp>
          <p:sp>
            <p:nvSpPr>
              <p:cNvPr name="TextBox 21" id="21"/>
              <p:cNvSpPr txBox="true"/>
              <p:nvPr/>
            </p:nvSpPr>
            <p:spPr>
              <a:xfrm>
                <a:off x="0" y="-57150"/>
                <a:ext cx="269218" cy="324145"/>
              </a:xfrm>
              <a:prstGeom prst="rect">
                <a:avLst/>
              </a:prstGeom>
            </p:spPr>
            <p:txBody>
              <a:bodyPr anchor="ctr" rtlCol="false" tIns="48346" lIns="48346" bIns="48346" rIns="48346"/>
              <a:lstStyle/>
              <a:p>
                <a:pPr algn="ctr">
                  <a:lnSpc>
                    <a:spcPts val="2659"/>
                  </a:lnSpc>
                </a:pPr>
              </a:p>
            </p:txBody>
          </p:sp>
        </p:grpSp>
        <p:sp>
          <p:nvSpPr>
            <p:cNvPr name="Freeform 22" id="22"/>
            <p:cNvSpPr/>
            <p:nvPr/>
          </p:nvSpPr>
          <p:spPr>
            <a:xfrm flipH="false" flipV="false" rot="0">
              <a:off x="10587156" y="1289246"/>
              <a:ext cx="580979" cy="594352"/>
            </a:xfrm>
            <a:custGeom>
              <a:avLst/>
              <a:gdLst/>
              <a:ahLst/>
              <a:cxnLst/>
              <a:rect r="r" b="b" t="t" l="l"/>
              <a:pathLst>
                <a:path h="594352" w="580979">
                  <a:moveTo>
                    <a:pt x="0" y="0"/>
                  </a:moveTo>
                  <a:lnTo>
                    <a:pt x="580979" y="0"/>
                  </a:lnTo>
                  <a:lnTo>
                    <a:pt x="580979" y="594352"/>
                  </a:lnTo>
                  <a:lnTo>
                    <a:pt x="0" y="5943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3" id="23"/>
            <p:cNvSpPr txBox="true"/>
            <p:nvPr/>
          </p:nvSpPr>
          <p:spPr>
            <a:xfrm rot="0">
              <a:off x="648597" y="1209910"/>
              <a:ext cx="9359686" cy="676823"/>
            </a:xfrm>
            <a:prstGeom prst="rect">
              <a:avLst/>
            </a:prstGeom>
          </p:spPr>
          <p:txBody>
            <a:bodyPr anchor="t" rtlCol="false" tIns="0" lIns="0" bIns="0" rIns="0">
              <a:spAutoFit/>
            </a:bodyPr>
            <a:lstStyle/>
            <a:p>
              <a:pPr>
                <a:lnSpc>
                  <a:spcPts val="4149"/>
                </a:lnSpc>
                <a:spcBef>
                  <a:spcPct val="0"/>
                </a:spcBef>
              </a:pPr>
              <a:r>
                <a:rPr lang="en-US" sz="2964">
                  <a:solidFill>
                    <a:srgbClr val="000000"/>
                  </a:solidFill>
                  <a:latin typeface="Poppins Italics"/>
                </a:rPr>
                <a:t>Come up with something creative.</a:t>
              </a:r>
            </a:p>
          </p:txBody>
        </p:sp>
        <p:sp>
          <p:nvSpPr>
            <p:cNvPr name="TextBox 24" id="24"/>
            <p:cNvSpPr txBox="true"/>
            <p:nvPr/>
          </p:nvSpPr>
          <p:spPr>
            <a:xfrm rot="0">
              <a:off x="811067" y="186631"/>
              <a:ext cx="4137323" cy="503344"/>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Poppins Bold"/>
                </a:rPr>
                <a:t>Unclear Prompt</a:t>
              </a:r>
            </a:p>
          </p:txBody>
        </p:sp>
      </p:grpSp>
      <p:sp>
        <p:nvSpPr>
          <p:cNvPr name="Freeform 25" id="25"/>
          <p:cNvSpPr/>
          <p:nvPr/>
        </p:nvSpPr>
        <p:spPr>
          <a:xfrm flipH="false" flipV="false" rot="0">
            <a:off x="12004568" y="3380770"/>
            <a:ext cx="2443162" cy="4114800"/>
          </a:xfrm>
          <a:custGeom>
            <a:avLst/>
            <a:gdLst/>
            <a:ahLst/>
            <a:cxnLst/>
            <a:rect r="r" b="b" t="t" l="l"/>
            <a:pathLst>
              <a:path h="4114800" w="2443162">
                <a:moveTo>
                  <a:pt x="0" y="0"/>
                </a:moveTo>
                <a:lnTo>
                  <a:pt x="2443162" y="0"/>
                </a:lnTo>
                <a:lnTo>
                  <a:pt x="244316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6" id="26"/>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The Importance of Clear Prompts</a:t>
            </a:r>
          </a:p>
        </p:txBody>
      </p:sp>
      <p:sp>
        <p:nvSpPr>
          <p:cNvPr name="TextBox 27" id="27"/>
          <p:cNvSpPr txBox="true"/>
          <p:nvPr/>
        </p:nvSpPr>
        <p:spPr>
          <a:xfrm rot="0">
            <a:off x="1512035" y="2095923"/>
            <a:ext cx="15263930" cy="103124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Poppins"/>
              </a:rPr>
              <a:t>Always make sure your prompts are clear. That means telling the AI what you expect from its output, and providing appropriate context for to do its job. </a:t>
            </a:r>
          </a:p>
        </p:txBody>
      </p:sp>
      <p:sp>
        <p:nvSpPr>
          <p:cNvPr name="TextBox 28" id="28"/>
          <p:cNvSpPr txBox="true"/>
          <p:nvPr/>
        </p:nvSpPr>
        <p:spPr>
          <a:xfrm rot="0">
            <a:off x="1512035" y="7672975"/>
            <a:ext cx="15263930" cy="1031241"/>
          </a:xfrm>
          <a:prstGeom prst="rect">
            <a:avLst/>
          </a:prstGeom>
        </p:spPr>
        <p:txBody>
          <a:bodyPr anchor="t" rtlCol="false" tIns="0" lIns="0" bIns="0" rIns="0">
            <a:spAutoFit/>
          </a:bodyPr>
          <a:lstStyle/>
          <a:p>
            <a:pPr algn="ctr">
              <a:lnSpc>
                <a:spcPts val="4059"/>
              </a:lnSpc>
              <a:spcBef>
                <a:spcPct val="0"/>
              </a:spcBef>
            </a:pPr>
            <a:r>
              <a:rPr lang="en-US" sz="2899">
                <a:solidFill>
                  <a:srgbClr val="000000"/>
                </a:solidFill>
                <a:latin typeface="Poppins"/>
              </a:rPr>
              <a:t>The clarity of instructions significantly impacts the AI's understanding and output. Vague prompts often lead to unexpected or undesired results.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Why do we need to iterate prompts?</a:t>
            </a:r>
          </a:p>
        </p:txBody>
      </p:sp>
      <p:sp>
        <p:nvSpPr>
          <p:cNvPr name="TextBox 13" id="13"/>
          <p:cNvSpPr txBox="true"/>
          <p:nvPr/>
        </p:nvSpPr>
        <p:spPr>
          <a:xfrm rot="0">
            <a:off x="10695449" y="2915920"/>
            <a:ext cx="6780627" cy="4359911"/>
          </a:xfrm>
          <a:prstGeom prst="rect">
            <a:avLst/>
          </a:prstGeom>
        </p:spPr>
        <p:txBody>
          <a:bodyPr anchor="t" rtlCol="false" tIns="0" lIns="0" bIns="0" rIns="0">
            <a:spAutoFit/>
          </a:bodyPr>
          <a:lstStyle/>
          <a:p>
            <a:pPr>
              <a:lnSpc>
                <a:spcPts val="4339"/>
              </a:lnSpc>
            </a:pPr>
            <a:r>
              <a:rPr lang="en-US" sz="3099">
                <a:solidFill>
                  <a:srgbClr val="000000"/>
                </a:solidFill>
                <a:latin typeface="Poppins"/>
              </a:rPr>
              <a:t>The first attempt at a prompt might not always be successful, which is why we ned to iterate. </a:t>
            </a:r>
          </a:p>
          <a:p>
            <a:pPr>
              <a:lnSpc>
                <a:spcPts val="4339"/>
              </a:lnSpc>
            </a:pPr>
          </a:p>
          <a:p>
            <a:pPr>
              <a:lnSpc>
                <a:spcPts val="4339"/>
              </a:lnSpc>
              <a:spcBef>
                <a:spcPct val="0"/>
              </a:spcBef>
            </a:pPr>
            <a:r>
              <a:rPr lang="en-US" sz="3099">
                <a:solidFill>
                  <a:srgbClr val="000000"/>
                </a:solidFill>
                <a:latin typeface="Poppins Bold"/>
              </a:rPr>
              <a:t>Iteration involves refining prompts</a:t>
            </a:r>
            <a:r>
              <a:rPr lang="en-US" sz="3099">
                <a:solidFill>
                  <a:srgbClr val="000000"/>
                </a:solidFill>
                <a:latin typeface="Poppins"/>
              </a:rPr>
              <a:t> based on the AI's initial output. This means adding more details or clarity to your prompt. </a:t>
            </a:r>
          </a:p>
        </p:txBody>
      </p:sp>
      <p:grpSp>
        <p:nvGrpSpPr>
          <p:cNvPr name="Group 14" id="14"/>
          <p:cNvGrpSpPr/>
          <p:nvPr/>
        </p:nvGrpSpPr>
        <p:grpSpPr>
          <a:xfrm rot="0">
            <a:off x="839842" y="2122925"/>
            <a:ext cx="9316764" cy="6761352"/>
            <a:chOff x="0" y="0"/>
            <a:chExt cx="12422352" cy="9015136"/>
          </a:xfrm>
        </p:grpSpPr>
        <p:grpSp>
          <p:nvGrpSpPr>
            <p:cNvPr name="Group 15" id="15"/>
            <p:cNvGrpSpPr/>
            <p:nvPr/>
          </p:nvGrpSpPr>
          <p:grpSpPr>
            <a:xfrm rot="0">
              <a:off x="4607034" y="0"/>
              <a:ext cx="3208283" cy="3208283"/>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sp>
          <p:sp>
            <p:nvSpPr>
              <p:cNvPr name="TextBox 17" id="17"/>
              <p:cNvSpPr txBox="true"/>
              <p:nvPr/>
            </p:nvSpPr>
            <p:spPr>
              <a:xfrm>
                <a:off x="76200" y="9525"/>
                <a:ext cx="660400" cy="727075"/>
              </a:xfrm>
              <a:prstGeom prst="rect">
                <a:avLst/>
              </a:prstGeom>
            </p:spPr>
            <p:txBody>
              <a:bodyPr anchor="ctr" rtlCol="false" tIns="50800" lIns="50800" bIns="50800" rIns="50800"/>
              <a:lstStyle/>
              <a:p>
                <a:pPr algn="ctr">
                  <a:lnSpc>
                    <a:spcPts val="3359"/>
                  </a:lnSpc>
                </a:pPr>
                <a:r>
                  <a:rPr lang="en-US" sz="2399">
                    <a:solidFill>
                      <a:srgbClr val="000000"/>
                    </a:solidFill>
                    <a:latin typeface="Poppins Bold"/>
                  </a:rPr>
                  <a:t>Your Prompt</a:t>
                </a:r>
              </a:p>
            </p:txBody>
          </p:sp>
        </p:grpSp>
        <p:grpSp>
          <p:nvGrpSpPr>
            <p:cNvPr name="Group 18" id="18"/>
            <p:cNvGrpSpPr/>
            <p:nvPr/>
          </p:nvGrpSpPr>
          <p:grpSpPr>
            <a:xfrm rot="0">
              <a:off x="9214069" y="2972727"/>
              <a:ext cx="3208283" cy="3208283"/>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name="TextBox 20" id="20"/>
              <p:cNvSpPr txBox="true"/>
              <p:nvPr/>
            </p:nvSpPr>
            <p:spPr>
              <a:xfrm>
                <a:off x="76200" y="9525"/>
                <a:ext cx="660400" cy="727075"/>
              </a:xfrm>
              <a:prstGeom prst="rect">
                <a:avLst/>
              </a:prstGeom>
            </p:spPr>
            <p:txBody>
              <a:bodyPr anchor="ctr" rtlCol="false" tIns="50800" lIns="50800" bIns="50800" rIns="50800"/>
              <a:lstStyle/>
              <a:p>
                <a:pPr algn="ctr">
                  <a:lnSpc>
                    <a:spcPts val="3359"/>
                  </a:lnSpc>
                </a:pPr>
                <a:r>
                  <a:rPr lang="en-US" sz="2399">
                    <a:solidFill>
                      <a:srgbClr val="000000"/>
                    </a:solidFill>
                    <a:latin typeface="Poppins Bold"/>
                  </a:rPr>
                  <a:t>AI’s Output</a:t>
                </a:r>
              </a:p>
            </p:txBody>
          </p:sp>
        </p:grpSp>
        <p:grpSp>
          <p:nvGrpSpPr>
            <p:cNvPr name="Group 21" id="21"/>
            <p:cNvGrpSpPr/>
            <p:nvPr/>
          </p:nvGrpSpPr>
          <p:grpSpPr>
            <a:xfrm rot="0">
              <a:off x="4607034" y="5806854"/>
              <a:ext cx="3208283" cy="3208283"/>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A74D"/>
              </a:solidFill>
            </p:spPr>
          </p:sp>
          <p:sp>
            <p:nvSpPr>
              <p:cNvPr name="TextBox 23" id="23"/>
              <p:cNvSpPr txBox="true"/>
              <p:nvPr/>
            </p:nvSpPr>
            <p:spPr>
              <a:xfrm>
                <a:off x="76200" y="9525"/>
                <a:ext cx="660400" cy="727075"/>
              </a:xfrm>
              <a:prstGeom prst="rect">
                <a:avLst/>
              </a:prstGeom>
            </p:spPr>
            <p:txBody>
              <a:bodyPr anchor="ctr" rtlCol="false" tIns="50800" lIns="50800" bIns="50800" rIns="50800"/>
              <a:lstStyle/>
              <a:p>
                <a:pPr algn="ctr">
                  <a:lnSpc>
                    <a:spcPts val="3359"/>
                  </a:lnSpc>
                </a:pPr>
                <a:r>
                  <a:rPr lang="en-US" sz="2399">
                    <a:solidFill>
                      <a:srgbClr val="000000"/>
                    </a:solidFill>
                    <a:latin typeface="Poppins Bold"/>
                  </a:rPr>
                  <a:t>Evaluation</a:t>
                </a:r>
              </a:p>
            </p:txBody>
          </p:sp>
        </p:grpSp>
        <p:grpSp>
          <p:nvGrpSpPr>
            <p:cNvPr name="Group 24" id="24"/>
            <p:cNvGrpSpPr/>
            <p:nvPr/>
          </p:nvGrpSpPr>
          <p:grpSpPr>
            <a:xfrm rot="0">
              <a:off x="0" y="2972727"/>
              <a:ext cx="3208283" cy="3208283"/>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247"/>
              </a:solidFill>
            </p:spPr>
          </p:sp>
          <p:sp>
            <p:nvSpPr>
              <p:cNvPr name="TextBox 26" id="26"/>
              <p:cNvSpPr txBox="true"/>
              <p:nvPr/>
            </p:nvSpPr>
            <p:spPr>
              <a:xfrm>
                <a:off x="76200" y="9525"/>
                <a:ext cx="660400" cy="727075"/>
              </a:xfrm>
              <a:prstGeom prst="rect">
                <a:avLst/>
              </a:prstGeom>
            </p:spPr>
            <p:txBody>
              <a:bodyPr anchor="ctr" rtlCol="false" tIns="50800" lIns="50800" bIns="50800" rIns="50800"/>
              <a:lstStyle/>
              <a:p>
                <a:pPr algn="ctr">
                  <a:lnSpc>
                    <a:spcPts val="3359"/>
                  </a:lnSpc>
                </a:pPr>
                <a:r>
                  <a:rPr lang="en-US" sz="2399">
                    <a:solidFill>
                      <a:srgbClr val="000000"/>
                    </a:solidFill>
                    <a:latin typeface="Poppins Bold"/>
                  </a:rPr>
                  <a:t>Refinement</a:t>
                </a:r>
              </a:p>
            </p:txBody>
          </p:sp>
        </p:grpSp>
        <p:sp>
          <p:nvSpPr>
            <p:cNvPr name="Freeform 27" id="27"/>
            <p:cNvSpPr/>
            <p:nvPr/>
          </p:nvSpPr>
          <p:spPr>
            <a:xfrm flipH="false" flipV="false" rot="2150577">
              <a:off x="8120530" y="1184421"/>
              <a:ext cx="2201715" cy="787113"/>
            </a:xfrm>
            <a:custGeom>
              <a:avLst/>
              <a:gdLst/>
              <a:ahLst/>
              <a:cxnLst/>
              <a:rect r="r" b="b" t="t" l="l"/>
              <a:pathLst>
                <a:path h="787113" w="2201715">
                  <a:moveTo>
                    <a:pt x="0" y="0"/>
                  </a:moveTo>
                  <a:lnTo>
                    <a:pt x="2201715" y="0"/>
                  </a:lnTo>
                  <a:lnTo>
                    <a:pt x="2201715" y="787113"/>
                  </a:lnTo>
                  <a:lnTo>
                    <a:pt x="0" y="7871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8897519">
              <a:off x="8383289" y="7075023"/>
              <a:ext cx="2201715" cy="787113"/>
            </a:xfrm>
            <a:custGeom>
              <a:avLst/>
              <a:gdLst/>
              <a:ahLst/>
              <a:cxnLst/>
              <a:rect r="r" b="b" t="t" l="l"/>
              <a:pathLst>
                <a:path h="787113" w="2201715">
                  <a:moveTo>
                    <a:pt x="0" y="0"/>
                  </a:moveTo>
                  <a:lnTo>
                    <a:pt x="2201715" y="0"/>
                  </a:lnTo>
                  <a:lnTo>
                    <a:pt x="2201715" y="787113"/>
                  </a:lnTo>
                  <a:lnTo>
                    <a:pt x="0" y="7871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8812959">
              <a:off x="1848428" y="7092694"/>
              <a:ext cx="2201715" cy="787113"/>
            </a:xfrm>
            <a:custGeom>
              <a:avLst/>
              <a:gdLst/>
              <a:ahLst/>
              <a:cxnLst/>
              <a:rect r="r" b="b" t="t" l="l"/>
              <a:pathLst>
                <a:path h="787113" w="2201715">
                  <a:moveTo>
                    <a:pt x="0" y="0"/>
                  </a:moveTo>
                  <a:lnTo>
                    <a:pt x="2201715" y="0"/>
                  </a:lnTo>
                  <a:lnTo>
                    <a:pt x="2201715" y="787113"/>
                  </a:lnTo>
                  <a:lnTo>
                    <a:pt x="0" y="7871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0" id="30"/>
            <p:cNvSpPr/>
            <p:nvPr/>
          </p:nvSpPr>
          <p:spPr>
            <a:xfrm flipH="false" flipV="false" rot="-2285472">
              <a:off x="1820578" y="1216138"/>
              <a:ext cx="2201715" cy="787113"/>
            </a:xfrm>
            <a:custGeom>
              <a:avLst/>
              <a:gdLst/>
              <a:ahLst/>
              <a:cxnLst/>
              <a:rect r="r" b="b" t="t" l="l"/>
              <a:pathLst>
                <a:path h="787113" w="2201715">
                  <a:moveTo>
                    <a:pt x="0" y="0"/>
                  </a:moveTo>
                  <a:lnTo>
                    <a:pt x="2201715" y="0"/>
                  </a:lnTo>
                  <a:lnTo>
                    <a:pt x="2201715" y="787113"/>
                  </a:lnTo>
                  <a:lnTo>
                    <a:pt x="0" y="78711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1" id="31"/>
            <p:cNvSpPr txBox="true"/>
            <p:nvPr/>
          </p:nvSpPr>
          <p:spPr>
            <a:xfrm rot="0">
              <a:off x="3615809" y="4196794"/>
              <a:ext cx="5190734" cy="714164"/>
            </a:xfrm>
            <a:prstGeom prst="rect">
              <a:avLst/>
            </a:prstGeom>
          </p:spPr>
          <p:txBody>
            <a:bodyPr anchor="t" rtlCol="false" tIns="0" lIns="0" bIns="0" rIns="0">
              <a:spAutoFit/>
            </a:bodyPr>
            <a:lstStyle/>
            <a:p>
              <a:pPr algn="ctr">
                <a:lnSpc>
                  <a:spcPts val="4339"/>
                </a:lnSpc>
                <a:spcBef>
                  <a:spcPct val="0"/>
                </a:spcBef>
              </a:pPr>
              <a:r>
                <a:rPr lang="en-US" sz="3099">
                  <a:solidFill>
                    <a:srgbClr val="EF8247"/>
                  </a:solidFill>
                  <a:latin typeface="Poppins Bold"/>
                </a:rPr>
                <a:t>The Iterative Cycle</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617738">
            <a:off x="5753474" y="1554655"/>
            <a:ext cx="7494743" cy="5649163"/>
          </a:xfrm>
          <a:custGeom>
            <a:avLst/>
            <a:gdLst/>
            <a:ahLst/>
            <a:cxnLst/>
            <a:rect r="r" b="b" t="t" l="l"/>
            <a:pathLst>
              <a:path h="5649163" w="7494743">
                <a:moveTo>
                  <a:pt x="0" y="0"/>
                </a:moveTo>
                <a:lnTo>
                  <a:pt x="7494744" y="0"/>
                </a:lnTo>
                <a:lnTo>
                  <a:pt x="7494744" y="5649163"/>
                </a:lnTo>
                <a:lnTo>
                  <a:pt x="0" y="5649163"/>
                </a:lnTo>
                <a:lnTo>
                  <a:pt x="0" y="0"/>
                </a:lnTo>
                <a:close/>
              </a:path>
            </a:pathLst>
          </a:custGeom>
          <a:blipFill>
            <a:blip r:embed="rId4"/>
            <a:stretch>
              <a:fillRect l="0" t="0" r="0" b="0"/>
            </a:stretch>
          </a:blipFill>
        </p:spPr>
      </p:sp>
      <p:sp>
        <p:nvSpPr>
          <p:cNvPr name="Freeform 13" id="13"/>
          <p:cNvSpPr/>
          <p:nvPr/>
        </p:nvSpPr>
        <p:spPr>
          <a:xfrm flipH="false" flipV="false" rot="0">
            <a:off x="3371676" y="4238170"/>
            <a:ext cx="2691064" cy="2240311"/>
          </a:xfrm>
          <a:custGeom>
            <a:avLst/>
            <a:gdLst/>
            <a:ahLst/>
            <a:cxnLst/>
            <a:rect r="r" b="b" t="t" l="l"/>
            <a:pathLst>
              <a:path h="2240311" w="2691064">
                <a:moveTo>
                  <a:pt x="0" y="0"/>
                </a:moveTo>
                <a:lnTo>
                  <a:pt x="2691064" y="0"/>
                </a:lnTo>
                <a:lnTo>
                  <a:pt x="2691064" y="2240310"/>
                </a:lnTo>
                <a:lnTo>
                  <a:pt x="0" y="22403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7582670">
            <a:off x="12787143" y="2955283"/>
            <a:ext cx="1208612" cy="1006169"/>
          </a:xfrm>
          <a:custGeom>
            <a:avLst/>
            <a:gdLst/>
            <a:ahLst/>
            <a:cxnLst/>
            <a:rect r="r" b="b" t="t" l="l"/>
            <a:pathLst>
              <a:path h="1006169" w="1208612">
                <a:moveTo>
                  <a:pt x="0" y="0"/>
                </a:moveTo>
                <a:lnTo>
                  <a:pt x="1208612" y="0"/>
                </a:lnTo>
                <a:lnTo>
                  <a:pt x="1208612" y="1006170"/>
                </a:lnTo>
                <a:lnTo>
                  <a:pt x="0" y="10061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Experiment and Have Fun! </a:t>
            </a:r>
          </a:p>
        </p:txBody>
      </p:sp>
      <p:sp>
        <p:nvSpPr>
          <p:cNvPr name="TextBox 16" id="16"/>
          <p:cNvSpPr txBox="true"/>
          <p:nvPr/>
        </p:nvSpPr>
        <p:spPr>
          <a:xfrm rot="0">
            <a:off x="1866759" y="7080474"/>
            <a:ext cx="14554482" cy="164528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AI tools have a lot of untapped knowledge in which you need prompts to uncover. Have fun experimenting with diverse and </a:t>
            </a:r>
            <a:r>
              <a:rPr lang="en-US" sz="3099">
                <a:solidFill>
                  <a:srgbClr val="000000"/>
                </a:solidFill>
                <a:latin typeface="Poppins"/>
              </a:rPr>
              <a:t>unconventional prompts to explore AI's capabilities!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19554"/>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Let’s Explore Together! </a:t>
            </a:r>
          </a:p>
        </p:txBody>
      </p:sp>
      <p:sp>
        <p:nvSpPr>
          <p:cNvPr name="TextBox 13" id="13"/>
          <p:cNvSpPr txBox="true"/>
          <p:nvPr/>
        </p:nvSpPr>
        <p:spPr>
          <a:xfrm rot="0">
            <a:off x="6518896" y="2603039"/>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GROUP EXERCISE</a:t>
            </a:r>
          </a:p>
        </p:txBody>
      </p:sp>
      <p:sp>
        <p:nvSpPr>
          <p:cNvPr name="TextBox 14" id="14"/>
          <p:cNvSpPr txBox="true"/>
          <p:nvPr/>
        </p:nvSpPr>
        <p:spPr>
          <a:xfrm rot="0">
            <a:off x="1866759" y="7013579"/>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Try these examples to see the skills in action.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Storytelling Adventure</a:t>
            </a:r>
          </a:p>
        </p:txBody>
      </p:sp>
      <p:sp>
        <p:nvSpPr>
          <p:cNvPr name="TextBox 13" id="13"/>
          <p:cNvSpPr txBox="true"/>
          <p:nvPr/>
        </p:nvSpPr>
        <p:spPr>
          <a:xfrm rot="0">
            <a:off x="1028700" y="2099232"/>
            <a:ext cx="16230600" cy="1645286"/>
          </a:xfrm>
          <a:prstGeom prst="rect">
            <a:avLst/>
          </a:prstGeom>
        </p:spPr>
        <p:txBody>
          <a:bodyPr anchor="t" rtlCol="false" tIns="0" lIns="0" bIns="0" rIns="0">
            <a:spAutoFit/>
          </a:bodyPr>
          <a:lstStyle/>
          <a:p>
            <a:pPr>
              <a:lnSpc>
                <a:spcPts val="4339"/>
              </a:lnSpc>
              <a:spcBef>
                <a:spcPct val="0"/>
              </a:spcBef>
            </a:pPr>
            <a:r>
              <a:rPr lang="en-US" sz="3099">
                <a:solidFill>
                  <a:srgbClr val="000000"/>
                </a:solidFill>
                <a:latin typeface="Poppins"/>
              </a:rPr>
              <a:t>Let’s write a creative st</a:t>
            </a:r>
            <a:r>
              <a:rPr lang="en-US" sz="3099">
                <a:solidFill>
                  <a:srgbClr val="000000"/>
                </a:solidFill>
                <a:latin typeface="Poppins"/>
              </a:rPr>
              <a:t>ory together! </a:t>
            </a:r>
          </a:p>
          <a:p>
            <a:pPr>
              <a:lnSpc>
                <a:spcPts val="4339"/>
              </a:lnSpc>
              <a:spcBef>
                <a:spcPct val="0"/>
              </a:spcBef>
            </a:pPr>
          </a:p>
          <a:p>
            <a:pPr>
              <a:lnSpc>
                <a:spcPts val="4339"/>
              </a:lnSpc>
              <a:spcBef>
                <a:spcPct val="0"/>
              </a:spcBef>
            </a:pPr>
            <a:r>
              <a:rPr lang="en-US" sz="3099">
                <a:solidFill>
                  <a:srgbClr val="000000"/>
                </a:solidFill>
                <a:latin typeface="Poppins"/>
              </a:rPr>
              <a:t>1. Enter the prompt into the LLM (ChatGPT, Copilot in Bing, or Bard).</a:t>
            </a:r>
          </a:p>
        </p:txBody>
      </p:sp>
      <p:sp>
        <p:nvSpPr>
          <p:cNvPr name="TextBox 14" id="14"/>
          <p:cNvSpPr txBox="true"/>
          <p:nvPr/>
        </p:nvSpPr>
        <p:spPr>
          <a:xfrm rot="0">
            <a:off x="1028700" y="7431769"/>
            <a:ext cx="11743581" cy="559436"/>
          </a:xfrm>
          <a:prstGeom prst="rect">
            <a:avLst/>
          </a:prstGeom>
        </p:spPr>
        <p:txBody>
          <a:bodyPr anchor="t" rtlCol="false" tIns="0" lIns="0" bIns="0" rIns="0">
            <a:spAutoFit/>
          </a:bodyPr>
          <a:lstStyle/>
          <a:p>
            <a:pPr>
              <a:lnSpc>
                <a:spcPts val="4339"/>
              </a:lnSpc>
              <a:spcBef>
                <a:spcPct val="0"/>
              </a:spcBef>
            </a:pPr>
            <a:r>
              <a:rPr lang="en-US" sz="3099">
                <a:solidFill>
                  <a:srgbClr val="000000"/>
                </a:solidFill>
                <a:latin typeface="Poppins"/>
              </a:rPr>
              <a:t>2. Share and analyse your outputs with the rest of the class. </a:t>
            </a:r>
          </a:p>
        </p:txBody>
      </p:sp>
      <p:grpSp>
        <p:nvGrpSpPr>
          <p:cNvPr name="Group 15" id="15"/>
          <p:cNvGrpSpPr/>
          <p:nvPr/>
        </p:nvGrpSpPr>
        <p:grpSpPr>
          <a:xfrm rot="0">
            <a:off x="2386649" y="4182668"/>
            <a:ext cx="13514701" cy="2499140"/>
            <a:chOff x="0" y="0"/>
            <a:chExt cx="18019601" cy="3332187"/>
          </a:xfrm>
        </p:grpSpPr>
        <p:grpSp>
          <p:nvGrpSpPr>
            <p:cNvPr name="Group 16" id="16"/>
            <p:cNvGrpSpPr/>
            <p:nvPr/>
          </p:nvGrpSpPr>
          <p:grpSpPr>
            <a:xfrm rot="0">
              <a:off x="0" y="266826"/>
              <a:ext cx="18019601" cy="3065361"/>
              <a:chOff x="0" y="0"/>
              <a:chExt cx="3740126" cy="636242"/>
            </a:xfrm>
          </p:grpSpPr>
          <p:sp>
            <p:nvSpPr>
              <p:cNvPr name="Freeform 17" id="17"/>
              <p:cNvSpPr/>
              <p:nvPr/>
            </p:nvSpPr>
            <p:spPr>
              <a:xfrm flipH="false" flipV="false" rot="0">
                <a:off x="0" y="0"/>
                <a:ext cx="3740126" cy="636242"/>
              </a:xfrm>
              <a:custGeom>
                <a:avLst/>
                <a:gdLst/>
                <a:ahLst/>
                <a:cxnLst/>
                <a:rect r="r" b="b" t="t" l="l"/>
                <a:pathLst>
                  <a:path h="636242" w="3740126">
                    <a:moveTo>
                      <a:pt x="22914" y="0"/>
                    </a:moveTo>
                    <a:lnTo>
                      <a:pt x="3717211" y="0"/>
                    </a:lnTo>
                    <a:cubicBezTo>
                      <a:pt x="3729867" y="0"/>
                      <a:pt x="3740126" y="10259"/>
                      <a:pt x="3740126" y="22914"/>
                    </a:cubicBezTo>
                    <a:lnTo>
                      <a:pt x="3740126" y="613328"/>
                    </a:lnTo>
                    <a:cubicBezTo>
                      <a:pt x="3740126" y="625983"/>
                      <a:pt x="3729867" y="636242"/>
                      <a:pt x="3717211" y="636242"/>
                    </a:cubicBezTo>
                    <a:lnTo>
                      <a:pt x="22914" y="636242"/>
                    </a:lnTo>
                    <a:cubicBezTo>
                      <a:pt x="10259" y="636242"/>
                      <a:pt x="0" y="625983"/>
                      <a:pt x="0" y="613328"/>
                    </a:cubicBezTo>
                    <a:lnTo>
                      <a:pt x="0" y="22914"/>
                    </a:lnTo>
                    <a:cubicBezTo>
                      <a:pt x="0" y="10259"/>
                      <a:pt x="10259" y="0"/>
                      <a:pt x="22914" y="0"/>
                    </a:cubicBezTo>
                    <a:close/>
                  </a:path>
                </a:pathLst>
              </a:custGeom>
              <a:solidFill>
                <a:srgbClr val="FFFFFF"/>
              </a:solidFill>
              <a:ln w="38100" cap="rnd">
                <a:solidFill>
                  <a:srgbClr val="245D78"/>
                </a:solidFill>
                <a:prstDash val="solid"/>
                <a:round/>
              </a:ln>
            </p:spPr>
          </p:sp>
          <p:sp>
            <p:nvSpPr>
              <p:cNvPr name="TextBox 18" id="18"/>
              <p:cNvSpPr txBox="true"/>
              <p:nvPr/>
            </p:nvSpPr>
            <p:spPr>
              <a:xfrm>
                <a:off x="0" y="-57150"/>
                <a:ext cx="3740126" cy="693392"/>
              </a:xfrm>
              <a:prstGeom prst="rect">
                <a:avLst/>
              </a:prstGeom>
            </p:spPr>
            <p:txBody>
              <a:bodyPr anchor="ctr" rtlCol="false" tIns="48346" lIns="48346" bIns="48346" rIns="48346"/>
              <a:lstStyle/>
              <a:p>
                <a:pPr algn="ctr">
                  <a:lnSpc>
                    <a:spcPts val="2659"/>
                  </a:lnSpc>
                </a:pPr>
              </a:p>
            </p:txBody>
          </p:sp>
        </p:grpSp>
        <p:grpSp>
          <p:nvGrpSpPr>
            <p:cNvPr name="Group 19" id="19"/>
            <p:cNvGrpSpPr/>
            <p:nvPr/>
          </p:nvGrpSpPr>
          <p:grpSpPr>
            <a:xfrm rot="0">
              <a:off x="596045" y="0"/>
              <a:ext cx="4462263" cy="933755"/>
              <a:chOff x="0" y="0"/>
              <a:chExt cx="3859435" cy="807610"/>
            </a:xfrm>
          </p:grpSpPr>
          <p:sp>
            <p:nvSpPr>
              <p:cNvPr name="Freeform 20" id="20"/>
              <p:cNvSpPr/>
              <p:nvPr/>
            </p:nvSpPr>
            <p:spPr>
              <a:xfrm flipH="false" flipV="false" rot="0">
                <a:off x="0" y="0"/>
                <a:ext cx="3859435" cy="807610"/>
              </a:xfrm>
              <a:custGeom>
                <a:avLst/>
                <a:gdLst/>
                <a:ahLst/>
                <a:cxnLst/>
                <a:rect r="r" b="b" t="t" l="l"/>
                <a:pathLst>
                  <a:path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sp>
          <p:sp>
            <p:nvSpPr>
              <p:cNvPr name="TextBox 21" id="21"/>
              <p:cNvSpPr txBox="true"/>
              <p:nvPr/>
            </p:nvSpPr>
            <p:spPr>
              <a:xfrm>
                <a:off x="0" y="-57150"/>
                <a:ext cx="3859435" cy="864760"/>
              </a:xfrm>
              <a:prstGeom prst="rect">
                <a:avLst/>
              </a:prstGeom>
            </p:spPr>
            <p:txBody>
              <a:bodyPr anchor="ctr" rtlCol="false" tIns="48346" lIns="48346" bIns="48346" rIns="48346"/>
              <a:lstStyle/>
              <a:p>
                <a:pPr algn="ctr">
                  <a:lnSpc>
                    <a:spcPts val="3079"/>
                  </a:lnSpc>
                </a:pPr>
              </a:p>
            </p:txBody>
          </p:sp>
        </p:grpSp>
        <p:grpSp>
          <p:nvGrpSpPr>
            <p:cNvPr name="Group 22" id="22"/>
            <p:cNvGrpSpPr/>
            <p:nvPr/>
          </p:nvGrpSpPr>
          <p:grpSpPr>
            <a:xfrm rot="0">
              <a:off x="16400642" y="1491687"/>
              <a:ext cx="897896" cy="890482"/>
              <a:chOff x="0" y="0"/>
              <a:chExt cx="269218" cy="266995"/>
            </a:xfrm>
          </p:grpSpPr>
          <p:sp>
            <p:nvSpPr>
              <p:cNvPr name="Freeform 23" id="23"/>
              <p:cNvSpPr/>
              <p:nvPr/>
            </p:nvSpPr>
            <p:spPr>
              <a:xfrm flipH="false" flipV="false" rot="0">
                <a:off x="0" y="0"/>
                <a:ext cx="269218" cy="266995"/>
              </a:xfrm>
              <a:custGeom>
                <a:avLst/>
                <a:gdLst/>
                <a:ahLst/>
                <a:cxnLst/>
                <a:rect r="r" b="b" t="t" l="l"/>
                <a:pathLst>
                  <a:path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sp>
          <p:sp>
            <p:nvSpPr>
              <p:cNvPr name="TextBox 24" id="24"/>
              <p:cNvSpPr txBox="true"/>
              <p:nvPr/>
            </p:nvSpPr>
            <p:spPr>
              <a:xfrm>
                <a:off x="0" y="-57150"/>
                <a:ext cx="269218" cy="324145"/>
              </a:xfrm>
              <a:prstGeom prst="rect">
                <a:avLst/>
              </a:prstGeom>
            </p:spPr>
            <p:txBody>
              <a:bodyPr anchor="ctr" rtlCol="false" tIns="48346" lIns="48346" bIns="48346" rIns="48346"/>
              <a:lstStyle/>
              <a:p>
                <a:pPr algn="ctr">
                  <a:lnSpc>
                    <a:spcPts val="2659"/>
                  </a:lnSpc>
                </a:pPr>
              </a:p>
            </p:txBody>
          </p:sp>
        </p:grpSp>
        <p:sp>
          <p:nvSpPr>
            <p:cNvPr name="Freeform 25" id="25"/>
            <p:cNvSpPr/>
            <p:nvPr/>
          </p:nvSpPr>
          <p:spPr>
            <a:xfrm flipH="false" flipV="false" rot="0">
              <a:off x="16559101" y="1639752"/>
              <a:ext cx="580979" cy="594352"/>
            </a:xfrm>
            <a:custGeom>
              <a:avLst/>
              <a:gdLst/>
              <a:ahLst/>
              <a:cxnLst/>
              <a:rect r="r" b="b" t="t" l="l"/>
              <a:pathLst>
                <a:path h="594352" w="580979">
                  <a:moveTo>
                    <a:pt x="0" y="0"/>
                  </a:moveTo>
                  <a:lnTo>
                    <a:pt x="580979" y="0"/>
                  </a:lnTo>
                  <a:lnTo>
                    <a:pt x="580979" y="594352"/>
                  </a:lnTo>
                  <a:lnTo>
                    <a:pt x="0" y="5943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6" id="26"/>
            <p:cNvSpPr txBox="true"/>
            <p:nvPr/>
          </p:nvSpPr>
          <p:spPr>
            <a:xfrm rot="0">
              <a:off x="596045" y="1209910"/>
              <a:ext cx="14364260" cy="1377835"/>
            </a:xfrm>
            <a:prstGeom prst="rect">
              <a:avLst/>
            </a:prstGeom>
          </p:spPr>
          <p:txBody>
            <a:bodyPr anchor="t" rtlCol="false" tIns="0" lIns="0" bIns="0" rIns="0">
              <a:spAutoFit/>
            </a:bodyPr>
            <a:lstStyle/>
            <a:p>
              <a:pPr>
                <a:lnSpc>
                  <a:spcPts val="4149"/>
                </a:lnSpc>
                <a:spcBef>
                  <a:spcPct val="0"/>
                </a:spcBef>
              </a:pPr>
              <a:r>
                <a:rPr lang="en-US" sz="2964">
                  <a:solidFill>
                    <a:srgbClr val="000000"/>
                  </a:solidFill>
                  <a:latin typeface="Poppins Italics"/>
                </a:rPr>
                <a:t>In a world where gravity doesn't exist, write a story about a day in the life of a character named Priya.</a:t>
              </a:r>
            </a:p>
          </p:txBody>
        </p:sp>
        <p:sp>
          <p:nvSpPr>
            <p:cNvPr name="TextBox 27" id="27"/>
            <p:cNvSpPr txBox="true"/>
            <p:nvPr/>
          </p:nvSpPr>
          <p:spPr>
            <a:xfrm rot="0">
              <a:off x="758516" y="186631"/>
              <a:ext cx="4137323" cy="503344"/>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Poppins Bold"/>
                </a:rPr>
                <a:t>Try This Prompt!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DAF0g7mwxgY</dc:identifier>
  <dcterms:modified xsi:type="dcterms:W3CDTF">2011-08-01T06:04:30Z</dcterms:modified>
  <cp:revision>1</cp:revision>
  <dc:title>13.10.03 - Refining and Iterating Prompts</dc:title>
</cp:coreProperties>
</file>