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  <p:sldId id="257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69" r:id="rId41"/>
    <p:sldId id="270" r:id="rId42"/>
    <p:sldId id="271" r:id="rId43"/>
    <p:sldId id="272" r:id="rId44"/>
    <p:sldId id="273" r:id="rId45"/>
    <p:sldId id="274" r:id="rId4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oppins" charset="1" panose="00000500000000000000"/>
      <p:regular r:id="rId10"/>
    </p:embeddedFont>
    <p:embeddedFont>
      <p:font typeface="Poppins Bold" charset="1" panose="00000800000000000000"/>
      <p:regular r:id="rId11"/>
    </p:embeddedFont>
    <p:embeddedFont>
      <p:font typeface="Poppins Italics" charset="1" panose="00000500000000000000"/>
      <p:regular r:id="rId12"/>
    </p:embeddedFont>
    <p:embeddedFont>
      <p:font typeface="Poppins Bold Italics" charset="1" panose="00000800000000000000"/>
      <p:regular r:id="rId13"/>
    </p:embeddedFont>
    <p:embeddedFont>
      <p:font typeface="Poppins Thin" charset="1" panose="00000300000000000000"/>
      <p:regular r:id="rId14"/>
    </p:embeddedFont>
    <p:embeddedFont>
      <p:font typeface="Poppins Thin Italics" charset="1" panose="00000300000000000000"/>
      <p:regular r:id="rId15"/>
    </p:embeddedFont>
    <p:embeddedFont>
      <p:font typeface="Poppins Extra-Light" charset="1" panose="00000300000000000000"/>
      <p:regular r:id="rId16"/>
    </p:embeddedFont>
    <p:embeddedFont>
      <p:font typeface="Poppins Extra-Light Italics" charset="1" panose="00000300000000000000"/>
      <p:regular r:id="rId17"/>
    </p:embeddedFont>
    <p:embeddedFont>
      <p:font typeface="Poppins Light" charset="1" panose="00000400000000000000"/>
      <p:regular r:id="rId18"/>
    </p:embeddedFont>
    <p:embeddedFont>
      <p:font typeface="Poppins Light Italics" charset="1" panose="00000400000000000000"/>
      <p:regular r:id="rId19"/>
    </p:embeddedFont>
    <p:embeddedFont>
      <p:font typeface="Poppins Medium" charset="1" panose="00000600000000000000"/>
      <p:regular r:id="rId20"/>
    </p:embeddedFont>
    <p:embeddedFont>
      <p:font typeface="Poppins Medium Italics" charset="1" panose="00000600000000000000"/>
      <p:regular r:id="rId21"/>
    </p:embeddedFont>
    <p:embeddedFont>
      <p:font typeface="Poppins Semi-Bold" charset="1" panose="00000700000000000000"/>
      <p:regular r:id="rId22"/>
    </p:embeddedFont>
    <p:embeddedFont>
      <p:font typeface="Poppins Semi-Bold Italics" charset="1" panose="00000700000000000000"/>
      <p:regular r:id="rId23"/>
    </p:embeddedFont>
    <p:embeddedFont>
      <p:font typeface="Poppins Ultra-Bold" charset="1" panose="00000900000000000000"/>
      <p:regular r:id="rId24"/>
    </p:embeddedFont>
    <p:embeddedFont>
      <p:font typeface="Poppins Ultra-Bold Italics" charset="1" panose="00000900000000000000"/>
      <p:regular r:id="rId25"/>
    </p:embeddedFont>
    <p:embeddedFont>
      <p:font typeface="Poppins Heavy" charset="1" panose="00000A00000000000000"/>
      <p:regular r:id="rId26"/>
    </p:embeddedFont>
    <p:embeddedFont>
      <p:font typeface="Poppins Heavy Italics" charset="1" panose="00000A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29" Target="slides/slide2.xml" Type="http://schemas.openxmlformats.org/officeDocument/2006/relationships/slide"/><Relationship Id="rId3" Target="viewProps.xml" Type="http://schemas.openxmlformats.org/officeDocument/2006/relationships/viewProps"/><Relationship Id="rId30" Target="slides/slide3.xml" Type="http://schemas.openxmlformats.org/officeDocument/2006/relationships/slide"/><Relationship Id="rId31" Target="slides/slide4.xml" Type="http://schemas.openxmlformats.org/officeDocument/2006/relationships/slide"/><Relationship Id="rId32" Target="slides/slide5.xml" Type="http://schemas.openxmlformats.org/officeDocument/2006/relationships/slide"/><Relationship Id="rId33" Target="slides/slide6.xml" Type="http://schemas.openxmlformats.org/officeDocument/2006/relationships/slide"/><Relationship Id="rId34" Target="slides/slide7.xml" Type="http://schemas.openxmlformats.org/officeDocument/2006/relationships/slide"/><Relationship Id="rId35" Target="slides/slide8.xml" Type="http://schemas.openxmlformats.org/officeDocument/2006/relationships/slide"/><Relationship Id="rId36" Target="slides/slide9.xml" Type="http://schemas.openxmlformats.org/officeDocument/2006/relationships/slide"/><Relationship Id="rId37" Target="slides/slide10.xml" Type="http://schemas.openxmlformats.org/officeDocument/2006/relationships/slide"/><Relationship Id="rId38" Target="slides/slide11.xml" Type="http://schemas.openxmlformats.org/officeDocument/2006/relationships/slide"/><Relationship Id="rId39" Target="slides/slide12.xml" Type="http://schemas.openxmlformats.org/officeDocument/2006/relationships/slide"/><Relationship Id="rId4" Target="theme/theme1.xml" Type="http://schemas.openxmlformats.org/officeDocument/2006/relationships/theme"/><Relationship Id="rId40" Target="slides/slide13.xml" Type="http://schemas.openxmlformats.org/officeDocument/2006/relationships/slide"/><Relationship Id="rId41" Target="slides/slide14.xml" Type="http://schemas.openxmlformats.org/officeDocument/2006/relationships/slide"/><Relationship Id="rId42" Target="slides/slide15.xml" Type="http://schemas.openxmlformats.org/officeDocument/2006/relationships/slide"/><Relationship Id="rId43" Target="slides/slide16.xml" Type="http://schemas.openxmlformats.org/officeDocument/2006/relationships/slide"/><Relationship Id="rId44" Target="slides/slide17.xml" Type="http://schemas.openxmlformats.org/officeDocument/2006/relationships/slide"/><Relationship Id="rId45" Target="slides/slide18.xml" Type="http://schemas.openxmlformats.org/officeDocument/2006/relationships/slide"/><Relationship Id="rId46" Target="slides/slide19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694" y="3237620"/>
            <a:ext cx="7021011" cy="2667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493"/>
              </a:lnSpc>
              <a:spcBef>
                <a:spcPct val="0"/>
              </a:spcBef>
            </a:pPr>
            <a:r>
              <a:rPr lang="en-US" sz="7495">
                <a:solidFill>
                  <a:srgbClr val="FFFFFF"/>
                </a:solidFill>
                <a:latin typeface="Poppins Bold"/>
              </a:rPr>
              <a:t>Being Influenced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2078723"/>
            <a:ext cx="2935263" cy="52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FFFFFF"/>
                </a:solidFill>
                <a:latin typeface="Poppins Light"/>
              </a:rPr>
              <a:t>DIGITAL IDENTITY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6672462"/>
            <a:ext cx="7021004" cy="52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FFFFFF"/>
                </a:solidFill>
                <a:latin typeface="Poppins Medium"/>
              </a:rPr>
              <a:t>Who is influencing you online?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443430" y="371775"/>
            <a:ext cx="1895439" cy="367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84"/>
              </a:lnSpc>
              <a:spcBef>
                <a:spcPct val="0"/>
              </a:spcBef>
            </a:pPr>
            <a:r>
              <a:rPr lang="en-US" sz="2060">
                <a:solidFill>
                  <a:srgbClr val="FFFFFF"/>
                </a:solidFill>
                <a:latin typeface="Poppins Light"/>
              </a:rPr>
              <a:t>  Lesson 14.01.01</a:t>
            </a:r>
          </a:p>
        </p:txBody>
      </p:sp>
      <p:sp>
        <p:nvSpPr>
          <p:cNvPr name="AutoShape 13" id="13"/>
          <p:cNvSpPr/>
          <p:nvPr/>
        </p:nvSpPr>
        <p:spPr>
          <a:xfrm>
            <a:off x="1028700" y="574639"/>
            <a:ext cx="14414730" cy="9525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8049704" y="2154923"/>
            <a:ext cx="9787290" cy="6227163"/>
          </a:xfrm>
          <a:custGeom>
            <a:avLst/>
            <a:gdLst/>
            <a:ahLst/>
            <a:cxnLst/>
            <a:rect r="r" b="b" t="t" l="l"/>
            <a:pathLst>
              <a:path h="6227163" w="9787290">
                <a:moveTo>
                  <a:pt x="0" y="0"/>
                </a:moveTo>
                <a:lnTo>
                  <a:pt x="9787291" y="0"/>
                </a:lnTo>
                <a:lnTo>
                  <a:pt x="9787291" y="6227164"/>
                </a:lnTo>
                <a:lnTo>
                  <a:pt x="0" y="62271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7295204" y="885825"/>
            <a:ext cx="9126037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#Sponsored Content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295204" y="2600488"/>
            <a:ext cx="9729879" cy="4359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Influencers often partner with brands and may promote products or services in sponsored posts.</a:t>
            </a:r>
          </a:p>
          <a:p>
            <a:pPr>
              <a:lnSpc>
                <a:spcPts val="4339"/>
              </a:lnSpc>
            </a:pPr>
          </a:p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Be aware that sponsored content </a:t>
            </a:r>
            <a:r>
              <a:rPr lang="en-US" sz="3099">
                <a:solidFill>
                  <a:srgbClr val="000000"/>
                </a:solidFill>
                <a:latin typeface="Poppins Bold"/>
              </a:rPr>
              <a:t>may not always be entirely in the interest of followers.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 This is because the influencer has a lot of financial motivation to get their followers to purchase from the brand they’re promoting. 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550461" y="713268"/>
            <a:ext cx="4824603" cy="8229600"/>
          </a:xfrm>
          <a:custGeom>
            <a:avLst/>
            <a:gdLst/>
            <a:ahLst/>
            <a:cxnLst/>
            <a:rect r="r" b="b" t="t" l="l"/>
            <a:pathLst>
              <a:path h="8229600" w="4824603">
                <a:moveTo>
                  <a:pt x="0" y="0"/>
                </a:moveTo>
                <a:lnTo>
                  <a:pt x="4824603" y="0"/>
                </a:lnTo>
                <a:lnTo>
                  <a:pt x="482460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26750" y="2461331"/>
            <a:ext cx="4183767" cy="6166343"/>
            <a:chOff x="0" y="0"/>
            <a:chExt cx="5578356" cy="8221791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2153074"/>
              <a:ext cx="5578356" cy="6068717"/>
              <a:chOff x="0" y="0"/>
              <a:chExt cx="1101897" cy="1198759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01897" cy="1198759"/>
              </a:xfrm>
              <a:custGeom>
                <a:avLst/>
                <a:gdLst/>
                <a:ahLst/>
                <a:cxnLst/>
                <a:rect r="r" b="b" t="t" l="l"/>
                <a:pathLst>
                  <a:path h="1198759" w="1101897">
                    <a:moveTo>
                      <a:pt x="37009" y="0"/>
                    </a:moveTo>
                    <a:lnTo>
                      <a:pt x="1064888" y="0"/>
                    </a:lnTo>
                    <a:cubicBezTo>
                      <a:pt x="1085328" y="0"/>
                      <a:pt x="1101897" y="16570"/>
                      <a:pt x="1101897" y="37009"/>
                    </a:cubicBezTo>
                    <a:lnTo>
                      <a:pt x="1101897" y="1161750"/>
                    </a:lnTo>
                    <a:cubicBezTo>
                      <a:pt x="1101897" y="1182189"/>
                      <a:pt x="1085328" y="1198759"/>
                      <a:pt x="1064888" y="1198759"/>
                    </a:cubicBezTo>
                    <a:lnTo>
                      <a:pt x="37009" y="1198759"/>
                    </a:lnTo>
                    <a:cubicBezTo>
                      <a:pt x="16570" y="1198759"/>
                      <a:pt x="0" y="1182189"/>
                      <a:pt x="0" y="1161750"/>
                    </a:cubicBezTo>
                    <a:lnTo>
                      <a:pt x="0" y="37009"/>
                    </a:lnTo>
                    <a:cubicBezTo>
                      <a:pt x="0" y="16570"/>
                      <a:pt x="16570" y="0"/>
                      <a:pt x="370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CC302F"/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1101897" cy="125590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6" id="16"/>
            <p:cNvSpPr/>
            <p:nvPr/>
          </p:nvSpPr>
          <p:spPr>
            <a:xfrm flipH="false" flipV="false" rot="0">
              <a:off x="1065901" y="2826174"/>
              <a:ext cx="3446554" cy="5298242"/>
            </a:xfrm>
            <a:custGeom>
              <a:avLst/>
              <a:gdLst/>
              <a:ahLst/>
              <a:cxnLst/>
              <a:rect r="r" b="b" t="t" l="l"/>
              <a:pathLst>
                <a:path h="5298242" w="3446554">
                  <a:moveTo>
                    <a:pt x="0" y="0"/>
                  </a:moveTo>
                  <a:lnTo>
                    <a:pt x="3446554" y="0"/>
                  </a:lnTo>
                  <a:lnTo>
                    <a:pt x="3446554" y="5298242"/>
                  </a:lnTo>
                  <a:lnTo>
                    <a:pt x="0" y="5298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7079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0" y="-85725"/>
              <a:ext cx="5578356" cy="19720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00000"/>
                  </a:solidFill>
                  <a:latin typeface="Poppins"/>
                </a:rPr>
                <a:t>Does this influencer’s content align with my personal value?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2577483" y="2461331"/>
            <a:ext cx="4183767" cy="6166343"/>
            <a:chOff x="0" y="0"/>
            <a:chExt cx="5578356" cy="8221791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2153074"/>
              <a:ext cx="5578356" cy="6068717"/>
              <a:chOff x="0" y="0"/>
              <a:chExt cx="1101897" cy="1198759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101897" cy="1198759"/>
              </a:xfrm>
              <a:custGeom>
                <a:avLst/>
                <a:gdLst/>
                <a:ahLst/>
                <a:cxnLst/>
                <a:rect r="r" b="b" t="t" l="l"/>
                <a:pathLst>
                  <a:path h="1198759" w="1101897">
                    <a:moveTo>
                      <a:pt x="37009" y="0"/>
                    </a:moveTo>
                    <a:lnTo>
                      <a:pt x="1064888" y="0"/>
                    </a:lnTo>
                    <a:cubicBezTo>
                      <a:pt x="1085328" y="0"/>
                      <a:pt x="1101897" y="16570"/>
                      <a:pt x="1101897" y="37009"/>
                    </a:cubicBezTo>
                    <a:lnTo>
                      <a:pt x="1101897" y="1161750"/>
                    </a:lnTo>
                    <a:cubicBezTo>
                      <a:pt x="1101897" y="1182189"/>
                      <a:pt x="1085328" y="1198759"/>
                      <a:pt x="1064888" y="1198759"/>
                    </a:cubicBezTo>
                    <a:lnTo>
                      <a:pt x="37009" y="1198759"/>
                    </a:lnTo>
                    <a:cubicBezTo>
                      <a:pt x="16570" y="1198759"/>
                      <a:pt x="0" y="1182189"/>
                      <a:pt x="0" y="1161750"/>
                    </a:cubicBezTo>
                    <a:lnTo>
                      <a:pt x="0" y="37009"/>
                    </a:lnTo>
                    <a:cubicBezTo>
                      <a:pt x="0" y="16570"/>
                      <a:pt x="16570" y="0"/>
                      <a:pt x="370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F8D853"/>
                </a:solidFill>
                <a:prstDash val="solid"/>
                <a:miter/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57150"/>
                <a:ext cx="1101897" cy="125590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22" id="22"/>
            <p:cNvSpPr/>
            <p:nvPr/>
          </p:nvSpPr>
          <p:spPr>
            <a:xfrm flipH="false" flipV="false" rot="0">
              <a:off x="211767" y="3117321"/>
              <a:ext cx="5366588" cy="5053167"/>
            </a:xfrm>
            <a:custGeom>
              <a:avLst/>
              <a:gdLst/>
              <a:ahLst/>
              <a:cxnLst/>
              <a:rect r="r" b="b" t="t" l="l"/>
              <a:pathLst>
                <a:path h="5053167" w="5366588">
                  <a:moveTo>
                    <a:pt x="0" y="0"/>
                  </a:moveTo>
                  <a:lnTo>
                    <a:pt x="5366589" y="0"/>
                  </a:lnTo>
                  <a:lnTo>
                    <a:pt x="5366589" y="5053167"/>
                  </a:lnTo>
                  <a:lnTo>
                    <a:pt x="0" y="5053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6069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 rot="0">
              <a:off x="0" y="-38100"/>
              <a:ext cx="5578356" cy="17085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Poppins"/>
                </a:rPr>
                <a:t>Remember influencers are not the most reliable or accurate sources. 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866759" y="885825"/>
            <a:ext cx="14554482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What should you consider before following?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7050691" y="2708981"/>
            <a:ext cx="4185192" cy="5918693"/>
            <a:chOff x="0" y="0"/>
            <a:chExt cx="5580256" cy="7891591"/>
          </a:xfrm>
        </p:grpSpPr>
        <p:grpSp>
          <p:nvGrpSpPr>
            <p:cNvPr name="Group 26" id="26"/>
            <p:cNvGrpSpPr/>
            <p:nvPr/>
          </p:nvGrpSpPr>
          <p:grpSpPr>
            <a:xfrm rot="0">
              <a:off x="0" y="1822874"/>
              <a:ext cx="5578356" cy="6068717"/>
              <a:chOff x="0" y="0"/>
              <a:chExt cx="1101897" cy="1198759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1101897" cy="1198759"/>
              </a:xfrm>
              <a:custGeom>
                <a:avLst/>
                <a:gdLst/>
                <a:ahLst/>
                <a:cxnLst/>
                <a:rect r="r" b="b" t="t" l="l"/>
                <a:pathLst>
                  <a:path h="1198759" w="1101897">
                    <a:moveTo>
                      <a:pt x="37009" y="0"/>
                    </a:moveTo>
                    <a:lnTo>
                      <a:pt x="1064888" y="0"/>
                    </a:lnTo>
                    <a:cubicBezTo>
                      <a:pt x="1085328" y="0"/>
                      <a:pt x="1101897" y="16570"/>
                      <a:pt x="1101897" y="37009"/>
                    </a:cubicBezTo>
                    <a:lnTo>
                      <a:pt x="1101897" y="1161750"/>
                    </a:lnTo>
                    <a:cubicBezTo>
                      <a:pt x="1101897" y="1182189"/>
                      <a:pt x="1085328" y="1198759"/>
                      <a:pt x="1064888" y="1198759"/>
                    </a:cubicBezTo>
                    <a:lnTo>
                      <a:pt x="37009" y="1198759"/>
                    </a:lnTo>
                    <a:cubicBezTo>
                      <a:pt x="16570" y="1198759"/>
                      <a:pt x="0" y="1182189"/>
                      <a:pt x="0" y="1161750"/>
                    </a:cubicBezTo>
                    <a:lnTo>
                      <a:pt x="0" y="37009"/>
                    </a:lnTo>
                    <a:cubicBezTo>
                      <a:pt x="0" y="16570"/>
                      <a:pt x="16570" y="0"/>
                      <a:pt x="370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88D852"/>
                </a:solidFill>
                <a:prstDash val="solid"/>
                <a:miter/>
              </a:ln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57150"/>
                <a:ext cx="1101897" cy="125590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29" id="29"/>
            <p:cNvSpPr/>
            <p:nvPr/>
          </p:nvSpPr>
          <p:spPr>
            <a:xfrm flipH="false" flipV="false" rot="0">
              <a:off x="121175" y="2825450"/>
              <a:ext cx="5339806" cy="5066141"/>
            </a:xfrm>
            <a:custGeom>
              <a:avLst/>
              <a:gdLst/>
              <a:ahLst/>
              <a:cxnLst/>
              <a:rect r="r" b="b" t="t" l="l"/>
              <a:pathLst>
                <a:path h="5066141" w="5339806">
                  <a:moveTo>
                    <a:pt x="0" y="0"/>
                  </a:moveTo>
                  <a:lnTo>
                    <a:pt x="5339806" y="0"/>
                  </a:lnTo>
                  <a:lnTo>
                    <a:pt x="5339806" y="5066141"/>
                  </a:lnTo>
                  <a:lnTo>
                    <a:pt x="0" y="5066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30" id="30"/>
            <p:cNvSpPr txBox="true"/>
            <p:nvPr/>
          </p:nvSpPr>
          <p:spPr>
            <a:xfrm rot="0">
              <a:off x="1900" y="-85725"/>
              <a:ext cx="5578356" cy="13116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00000"/>
                  </a:solidFill>
                  <a:latin typeface="Poppins"/>
                </a:rPr>
                <a:t>Is their content positive and kind? 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6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0" y="331161"/>
            <a:ext cx="18288000" cy="9352697"/>
            <a:chOff x="0" y="0"/>
            <a:chExt cx="688644" cy="35218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88644" cy="352181"/>
            </a:xfrm>
            <a:custGeom>
              <a:avLst/>
              <a:gdLst/>
              <a:ahLst/>
              <a:cxnLst/>
              <a:rect r="r" b="b" t="t" l="l"/>
              <a:pathLst>
                <a:path h="352181" w="688644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866759" y="4019554"/>
            <a:ext cx="14554482" cy="98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Influencers: Pros and Cons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518896" y="2603039"/>
            <a:ext cx="5250208" cy="52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ACTIVITY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66759" y="7013579"/>
            <a:ext cx="14554482" cy="559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A debate on the impact of social media influencers.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6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885825"/>
            <a:ext cx="8812509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Instructions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175408"/>
            <a:ext cx="15951188" cy="4359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Split into two groups. Each team will either support or oppose the given statement.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Each team is responsible for researching their side of the debate. This includes finding facts, examples, and arguments to support their stance. Make sure you use credible and trustworthy sources! </a:t>
            </a:r>
          </a:p>
          <a:p>
            <a:pPr marL="669283" indent="-334641" lvl="1">
              <a:lnSpc>
                <a:spcPts val="4339"/>
              </a:lnSpc>
              <a:spcBef>
                <a:spcPct val="0"/>
              </a:spcBef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Each team should outline their main points and develop clear, concise arguments. Prepare an opening statement, key points, and a closing statement.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6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885825"/>
            <a:ext cx="8812509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Instructions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175408"/>
            <a:ext cx="16230600" cy="7074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Within each team, assign specific roles.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 Bold"/>
              </a:rPr>
              <a:t>Lead Speaker: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 Presents the opening and closing statements.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 Bold"/>
              </a:rPr>
              <a:t>Argument Presenters: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 Each handles a specific point of the debate.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 Bold"/>
              </a:rPr>
              <a:t>Rebuttal Lead: 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Prepares to respond to the opposing team's arguments.</a:t>
            </a:r>
          </a:p>
          <a:p>
            <a:pPr>
              <a:lnSpc>
                <a:spcPts val="4339"/>
              </a:lnSpc>
            </a:pP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The debate will follow this format: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 Bold"/>
              </a:rPr>
              <a:t>Opening Statements: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 Each team presents their initial arguments.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 Bold"/>
              </a:rPr>
              <a:t>Presentation of Arguments: 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Teams alternate presenting their main points.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 Bold"/>
              </a:rPr>
              <a:t>Rebuttals: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 Teams respond to each other’s arguments.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 Bold"/>
              </a:rPr>
              <a:t>Closing Statements: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 Each team summarises their position.</a:t>
            </a:r>
          </a:p>
          <a:p>
            <a:pPr>
              <a:lnSpc>
                <a:spcPts val="4339"/>
              </a:lnSpc>
            </a:pP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Each speaker will have a set time limit (e.g., 2-3 minutes per segment).</a:t>
            </a:r>
          </a:p>
          <a:p>
            <a:pPr>
              <a:lnSpc>
                <a:spcPts val="4339"/>
              </a:lnSpc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6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885825"/>
            <a:ext cx="8812509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Etiquettes of Debating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175408"/>
            <a:ext cx="16230600" cy="2731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Before we begin the debate, we must remember the etiquettes of debating. </a:t>
            </a:r>
          </a:p>
          <a:p>
            <a:pPr>
              <a:lnSpc>
                <a:spcPts val="4339"/>
              </a:lnSpc>
            </a:pP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Listen respectfully when someone is presenting. 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Don’t interrupt the other team.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Present your arguments in a constructive and polite manner.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6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027871" y="3244464"/>
            <a:ext cx="13904935" cy="1972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72"/>
              </a:lnSpc>
              <a:spcBef>
                <a:spcPct val="0"/>
              </a:spcBef>
            </a:pPr>
            <a:r>
              <a:rPr lang="en-US" sz="5551">
                <a:solidFill>
                  <a:srgbClr val="000000"/>
                </a:solidFill>
                <a:latin typeface="Poppins Bold"/>
              </a:rPr>
              <a:t>“Social media influencers have a positive impact on youth.”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518896" y="1644827"/>
            <a:ext cx="5250208" cy="52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THE STATEMENT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296402" y="6369931"/>
            <a:ext cx="11695196" cy="52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Research and present your arguments.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7EA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0" y="331161"/>
            <a:ext cx="18288000" cy="9352697"/>
            <a:chOff x="0" y="0"/>
            <a:chExt cx="688644" cy="35218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88644" cy="352181"/>
            </a:xfrm>
            <a:custGeom>
              <a:avLst/>
              <a:gdLst/>
              <a:ahLst/>
              <a:cxnLst/>
              <a:rect r="r" b="b" t="t" l="l"/>
              <a:pathLst>
                <a:path h="352181" w="688644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866759" y="4019554"/>
            <a:ext cx="14554482" cy="98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What have you learned today?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518896" y="2603039"/>
            <a:ext cx="5250208" cy="52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WRAP UP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66759" y="7013579"/>
            <a:ext cx="14554482" cy="559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Let’s reflect on today’s lesson.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7EA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885825"/>
            <a:ext cx="16230600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Remember This!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175408"/>
            <a:ext cx="16230600" cy="3274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Influencers can be inspiring and entertaining, but they are not the most reliable sources of information.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Influencers may have different motivations than you. They are often posting content for financial gains. 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Think critically about the motivations behind sponsored posts. 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Be discerning about who you follow and who you allow to influence you.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5211153" y="3800362"/>
            <a:ext cx="7865694" cy="1343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3"/>
              </a:lnSpc>
              <a:spcBef>
                <a:spcPct val="0"/>
              </a:spcBef>
            </a:pPr>
            <a:r>
              <a:rPr lang="en-US" sz="7495">
                <a:solidFill>
                  <a:srgbClr val="FFFFFF"/>
                </a:solidFill>
                <a:latin typeface="Poppins Bold"/>
              </a:rPr>
              <a:t>Well Done!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443436" y="367013"/>
            <a:ext cx="1895439" cy="367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84"/>
              </a:lnSpc>
              <a:spcBef>
                <a:spcPct val="0"/>
              </a:spcBef>
            </a:pPr>
            <a:r>
              <a:rPr lang="en-US" sz="2060">
                <a:solidFill>
                  <a:srgbClr val="FFFFFF"/>
                </a:solidFill>
                <a:latin typeface="Poppins Light"/>
              </a:rPr>
              <a:t>  Lesson 14.01.01</a:t>
            </a:r>
          </a:p>
        </p:txBody>
      </p:sp>
      <p:sp>
        <p:nvSpPr>
          <p:cNvPr name="AutoShape 11" id="11"/>
          <p:cNvSpPr/>
          <p:nvPr/>
        </p:nvSpPr>
        <p:spPr>
          <a:xfrm>
            <a:off x="1028700" y="574639"/>
            <a:ext cx="14414736" cy="4763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564361" y="1612982"/>
            <a:ext cx="6907902" cy="1707745"/>
            <a:chOff x="0" y="0"/>
            <a:chExt cx="1819365" cy="44977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819365" cy="449777"/>
            </a:xfrm>
            <a:custGeom>
              <a:avLst/>
              <a:gdLst/>
              <a:ahLst/>
              <a:cxnLst/>
              <a:rect r="r" b="b" t="t" l="l"/>
              <a:pathLst>
                <a:path h="449777" w="1819365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996E2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</a:rPr>
                <a:t>The role of social media influencers on audience behaviours and beliefs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564361" y="3680514"/>
            <a:ext cx="6907902" cy="1707745"/>
            <a:chOff x="0" y="0"/>
            <a:chExt cx="1819365" cy="44977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819365" cy="449777"/>
            </a:xfrm>
            <a:custGeom>
              <a:avLst/>
              <a:gdLst/>
              <a:ahLst/>
              <a:cxnLst/>
              <a:rect r="r" b="b" t="t" l="l"/>
              <a:pathLst>
                <a:path h="449777" w="1819365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996E2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</a:rPr>
                <a:t>How to be a discerning follower of influencers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564361" y="5750210"/>
            <a:ext cx="6907902" cy="1707745"/>
            <a:chOff x="0" y="0"/>
            <a:chExt cx="1819365" cy="44977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819365" cy="449777"/>
            </a:xfrm>
            <a:custGeom>
              <a:avLst/>
              <a:gdLst/>
              <a:ahLst/>
              <a:cxnLst/>
              <a:rect r="r" b="b" t="t" l="l"/>
              <a:pathLst>
                <a:path h="449777" w="1819365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996E2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</a:rPr>
                <a:t>The impact of likes and followers on social media</a:t>
              </a: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815738" y="3346302"/>
            <a:ext cx="6597616" cy="2204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679"/>
              </a:lnSpc>
              <a:spcBef>
                <a:spcPct val="0"/>
              </a:spcBef>
            </a:pPr>
            <a:r>
              <a:rPr lang="en-US" sz="6199">
                <a:solidFill>
                  <a:srgbClr val="000000"/>
                </a:solidFill>
                <a:latin typeface="Poppins Bold"/>
              </a:rPr>
              <a:t>What are we learning today?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8D8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0" y="331161"/>
            <a:ext cx="18288000" cy="9352697"/>
            <a:chOff x="0" y="0"/>
            <a:chExt cx="688644" cy="35218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88644" cy="352181"/>
            </a:xfrm>
            <a:custGeom>
              <a:avLst/>
              <a:gdLst/>
              <a:ahLst/>
              <a:cxnLst/>
              <a:rect r="r" b="b" t="t" l="l"/>
              <a:pathLst>
                <a:path h="352181" w="688644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747787" y="4023260"/>
            <a:ext cx="12792426" cy="292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Which social media influencer(s) do you follow online? Why did you choose to follow them?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518896" y="2606745"/>
            <a:ext cx="5250208" cy="52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WARM UP QUESTION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716886" y="1295393"/>
            <a:ext cx="5364149" cy="7065351"/>
          </a:xfrm>
          <a:custGeom>
            <a:avLst/>
            <a:gdLst/>
            <a:ahLst/>
            <a:cxnLst/>
            <a:rect r="r" b="b" t="t" l="l"/>
            <a:pathLst>
              <a:path h="7065351" w="5364149">
                <a:moveTo>
                  <a:pt x="0" y="0"/>
                </a:moveTo>
                <a:lnTo>
                  <a:pt x="5364150" y="0"/>
                </a:lnTo>
                <a:lnTo>
                  <a:pt x="5364150" y="7065351"/>
                </a:lnTo>
                <a:lnTo>
                  <a:pt x="0" y="70653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642120" y="1469965"/>
            <a:ext cx="8928994" cy="98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Influencer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642120" y="2648369"/>
            <a:ext cx="8928994" cy="1912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Poppins"/>
              </a:rPr>
              <a:t>An influencer is someone who has a significant following on social media and can affect the opinions and behaviours of their audience, often through sponsored content and endorsements.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716886" y="1295393"/>
            <a:ext cx="5364149" cy="7065351"/>
          </a:xfrm>
          <a:custGeom>
            <a:avLst/>
            <a:gdLst/>
            <a:ahLst/>
            <a:cxnLst/>
            <a:rect r="r" b="b" t="t" l="l"/>
            <a:pathLst>
              <a:path h="7065351" w="5364149">
                <a:moveTo>
                  <a:pt x="0" y="0"/>
                </a:moveTo>
                <a:lnTo>
                  <a:pt x="5364150" y="0"/>
                </a:lnTo>
                <a:lnTo>
                  <a:pt x="5364150" y="7065351"/>
                </a:lnTo>
                <a:lnTo>
                  <a:pt x="0" y="70653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642120" y="1469965"/>
            <a:ext cx="8928994" cy="98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Followers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642120" y="2648369"/>
            <a:ext cx="8928994" cy="1436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Poppins"/>
              </a:rPr>
              <a:t>"Followers" on social media are individuals who subscribe to and receive updates from a social media profile or account.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028700" y="4587049"/>
            <a:ext cx="16230600" cy="4747450"/>
          </a:xfrm>
          <a:custGeom>
            <a:avLst/>
            <a:gdLst/>
            <a:ahLst/>
            <a:cxnLst/>
            <a:rect r="r" b="b" t="t" l="l"/>
            <a:pathLst>
              <a:path h="4747450" w="16230600">
                <a:moveTo>
                  <a:pt x="0" y="0"/>
                </a:moveTo>
                <a:lnTo>
                  <a:pt x="16230600" y="0"/>
                </a:lnTo>
                <a:lnTo>
                  <a:pt x="16230600" y="4747451"/>
                </a:lnTo>
                <a:lnTo>
                  <a:pt x="0" y="47474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66759" y="885825"/>
            <a:ext cx="14554482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What is an Influencer?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66759" y="2175408"/>
            <a:ext cx="14554482" cy="1645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An infl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uencer is someone with a strong online presence who can impact the opinions, choices, and interests of their followers. They often share content about a specific topic, such as fashion, gaming, or lifestyle.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028700" y="2438512"/>
            <a:ext cx="7150685" cy="6551815"/>
          </a:xfrm>
          <a:custGeom>
            <a:avLst/>
            <a:gdLst/>
            <a:ahLst/>
            <a:cxnLst/>
            <a:rect r="r" b="b" t="t" l="l"/>
            <a:pathLst>
              <a:path h="6551815" w="7150685">
                <a:moveTo>
                  <a:pt x="0" y="0"/>
                </a:moveTo>
                <a:lnTo>
                  <a:pt x="7150685" y="0"/>
                </a:lnTo>
                <a:lnTo>
                  <a:pt x="7150685" y="6551815"/>
                </a:lnTo>
                <a:lnTo>
                  <a:pt x="0" y="65518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66759" y="885825"/>
            <a:ext cx="14554482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Why do people become influencers?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762755" y="3292615"/>
            <a:ext cx="8780108" cy="4359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People become influencers because they are passionate about a particular subject and want to share their knowledge and experiences.</a:t>
            </a:r>
          </a:p>
          <a:p>
            <a:pPr>
              <a:lnSpc>
                <a:spcPts val="4339"/>
              </a:lnSpc>
            </a:pPr>
          </a:p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Some influencers enjoy connecting with their followers and may earn a living through sponsorships and partnerships.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4003019" y="3069216"/>
            <a:ext cx="8715445" cy="5817560"/>
          </a:xfrm>
          <a:custGeom>
            <a:avLst/>
            <a:gdLst/>
            <a:ahLst/>
            <a:cxnLst/>
            <a:rect r="r" b="b" t="t" l="l"/>
            <a:pathLst>
              <a:path h="5817560" w="8715445">
                <a:moveTo>
                  <a:pt x="0" y="0"/>
                </a:moveTo>
                <a:lnTo>
                  <a:pt x="8715445" y="0"/>
                </a:lnTo>
                <a:lnTo>
                  <a:pt x="8715445" y="5817559"/>
                </a:lnTo>
                <a:lnTo>
                  <a:pt x="0" y="58175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21432">
            <a:off x="4079038" y="6663113"/>
            <a:ext cx="1088968" cy="1088968"/>
          </a:xfrm>
          <a:custGeom>
            <a:avLst/>
            <a:gdLst/>
            <a:ahLst/>
            <a:cxnLst/>
            <a:rect r="r" b="b" t="t" l="l"/>
            <a:pathLst>
              <a:path h="1088968" w="1088968">
                <a:moveTo>
                  <a:pt x="0" y="0"/>
                </a:moveTo>
                <a:lnTo>
                  <a:pt x="1088968" y="0"/>
                </a:lnTo>
                <a:lnTo>
                  <a:pt x="1088968" y="1088968"/>
                </a:lnTo>
                <a:lnTo>
                  <a:pt x="0" y="10889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21432">
            <a:off x="3408896" y="2228153"/>
            <a:ext cx="555354" cy="555354"/>
          </a:xfrm>
          <a:custGeom>
            <a:avLst/>
            <a:gdLst/>
            <a:ahLst/>
            <a:cxnLst/>
            <a:rect r="r" b="b" t="t" l="l"/>
            <a:pathLst>
              <a:path h="555354" w="555354">
                <a:moveTo>
                  <a:pt x="0" y="0"/>
                </a:moveTo>
                <a:lnTo>
                  <a:pt x="555355" y="0"/>
                </a:lnTo>
                <a:lnTo>
                  <a:pt x="555355" y="555354"/>
                </a:lnTo>
                <a:lnTo>
                  <a:pt x="0" y="5553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21432">
            <a:off x="870726" y="5399344"/>
            <a:ext cx="825569" cy="825569"/>
          </a:xfrm>
          <a:custGeom>
            <a:avLst/>
            <a:gdLst/>
            <a:ahLst/>
            <a:cxnLst/>
            <a:rect r="r" b="b" t="t" l="l"/>
            <a:pathLst>
              <a:path h="825569" w="825569">
                <a:moveTo>
                  <a:pt x="0" y="0"/>
                </a:moveTo>
                <a:lnTo>
                  <a:pt x="825570" y="0"/>
                </a:lnTo>
                <a:lnTo>
                  <a:pt x="825570" y="825569"/>
                </a:lnTo>
                <a:lnTo>
                  <a:pt x="0" y="8255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609144">
            <a:off x="6078485" y="2360424"/>
            <a:ext cx="1084958" cy="1084958"/>
          </a:xfrm>
          <a:custGeom>
            <a:avLst/>
            <a:gdLst/>
            <a:ahLst/>
            <a:cxnLst/>
            <a:rect r="r" b="b" t="t" l="l"/>
            <a:pathLst>
              <a:path h="1084958" w="1084958">
                <a:moveTo>
                  <a:pt x="0" y="0"/>
                </a:moveTo>
                <a:lnTo>
                  <a:pt x="1084958" y="0"/>
                </a:lnTo>
                <a:lnTo>
                  <a:pt x="1084958" y="1084958"/>
                </a:lnTo>
                <a:lnTo>
                  <a:pt x="0" y="10849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236675">
            <a:off x="1156529" y="1177965"/>
            <a:ext cx="660811" cy="660811"/>
          </a:xfrm>
          <a:custGeom>
            <a:avLst/>
            <a:gdLst/>
            <a:ahLst/>
            <a:cxnLst/>
            <a:rect r="r" b="b" t="t" l="l"/>
            <a:pathLst>
              <a:path h="660811" w="660811">
                <a:moveTo>
                  <a:pt x="0" y="0"/>
                </a:moveTo>
                <a:lnTo>
                  <a:pt x="660811" y="0"/>
                </a:lnTo>
                <a:lnTo>
                  <a:pt x="660811" y="660811"/>
                </a:lnTo>
                <a:lnTo>
                  <a:pt x="0" y="6608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453335">
            <a:off x="2784085" y="6011305"/>
            <a:ext cx="542479" cy="542479"/>
          </a:xfrm>
          <a:custGeom>
            <a:avLst/>
            <a:gdLst/>
            <a:ahLst/>
            <a:cxnLst/>
            <a:rect r="r" b="b" t="t" l="l"/>
            <a:pathLst>
              <a:path h="542479" w="542479">
                <a:moveTo>
                  <a:pt x="0" y="0"/>
                </a:moveTo>
                <a:lnTo>
                  <a:pt x="542479" y="0"/>
                </a:lnTo>
                <a:lnTo>
                  <a:pt x="542479" y="542479"/>
                </a:lnTo>
                <a:lnTo>
                  <a:pt x="0" y="5424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3520422" y="3289580"/>
            <a:ext cx="2729728" cy="1641249"/>
          </a:xfrm>
          <a:custGeom>
            <a:avLst/>
            <a:gdLst/>
            <a:ahLst/>
            <a:cxnLst/>
            <a:rect r="r" b="b" t="t" l="l"/>
            <a:pathLst>
              <a:path h="1641249" w="2729728">
                <a:moveTo>
                  <a:pt x="0" y="0"/>
                </a:moveTo>
                <a:lnTo>
                  <a:pt x="2729728" y="0"/>
                </a:lnTo>
                <a:lnTo>
                  <a:pt x="2729728" y="1641249"/>
                </a:lnTo>
                <a:lnTo>
                  <a:pt x="0" y="16412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866759" y="885825"/>
            <a:ext cx="14554482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The Role of Likes and Followers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13095" y="3194330"/>
            <a:ext cx="5807869" cy="2188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Likes and followers are indicators of an influencer's popularity and reach on social media platforms.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226247" y="5048250"/>
            <a:ext cx="5318078" cy="2188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They can boost an influencer's credibility and opportunities for collaborations.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5058618" y="3526745"/>
            <a:ext cx="8170764" cy="4044528"/>
          </a:xfrm>
          <a:custGeom>
            <a:avLst/>
            <a:gdLst/>
            <a:ahLst/>
            <a:cxnLst/>
            <a:rect r="r" b="b" t="t" l="l"/>
            <a:pathLst>
              <a:path h="4044528" w="8170764">
                <a:moveTo>
                  <a:pt x="0" y="0"/>
                </a:moveTo>
                <a:lnTo>
                  <a:pt x="8170764" y="0"/>
                </a:lnTo>
                <a:lnTo>
                  <a:pt x="8170764" y="4044528"/>
                </a:lnTo>
                <a:lnTo>
                  <a:pt x="0" y="40445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66759" y="885825"/>
            <a:ext cx="14554482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The Importance of Being a Discerning Follower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66759" y="2175408"/>
            <a:ext cx="14554482" cy="1102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Influencers may have different motivations than you for being on social media. They often have a financial motivation for the content they post.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866759" y="7725000"/>
            <a:ext cx="14554482" cy="1102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As a follower, it's important to be discerning and not base your opinions solely on an influencer's popularity.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DAF0DJeLhcw</dc:identifier>
  <dcterms:modified xsi:type="dcterms:W3CDTF">2011-08-01T06:04:30Z</dcterms:modified>
  <cp:revision>1</cp:revision>
  <dc:title>14.01.01 - Being Influenced - Cyberlite.org</dc:title>
</cp:coreProperties>
</file>