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oppins"/>
      <p:regular r:id="rId22"/>
      <p:bold r:id="rId23"/>
      <p:italic r:id="rId24"/>
      <p:boldItalic r:id="rId25"/>
    </p:embeddedFont>
    <p:embeddedFont>
      <p:font typeface="Poppins Light"/>
      <p:regular r:id="rId26"/>
      <p:bold r:id="rId27"/>
      <p:italic r:id="rId28"/>
      <p:boldItalic r:id="rId29"/>
    </p:embeddedFont>
    <p:embeddedFont>
      <p:font typeface="Poppins Medium"/>
      <p:regular r:id="rId30"/>
      <p:bold r:id="rId31"/>
      <p:italic r:id="rId32"/>
      <p:boldItalic r:id="rId33"/>
    </p:embeddedFont>
    <p:embeddedFont>
      <p:font typeface="Poppins Black"/>
      <p:bold r:id="rId34"/>
      <p:boldItalic r:id="rId35"/>
    </p:embeddedFont>
    <p:embeddedFont>
      <p:font typeface="Barlow Medium"/>
      <p:regular r:id="rId36"/>
      <p:bold r:id="rId37"/>
      <p:italic r:id="rId38"/>
      <p:boldItalic r:id="rId39"/>
    </p:embeddedFont>
    <p:embeddedFont>
      <p:font typeface="Barlow ExtraBold"/>
      <p:bold r:id="rId40"/>
      <p:boldItalic r:id="rId41"/>
    </p:embeddedFont>
    <p:embeddedFont>
      <p:font typeface="Poppins SemiBold"/>
      <p:regular r:id="rId42"/>
      <p:bold r:id="rId43"/>
      <p:italic r:id="rId44"/>
      <p:boldItalic r:id="rId45"/>
    </p:embeddedFont>
    <p:embeddedFont>
      <p:font typeface="Barlow SemiBold"/>
      <p:regular r:id="rId46"/>
      <p:bold r:id="rId47"/>
      <p:italic r:id="rId48"/>
      <p:boldItalic r:id="rId49"/>
    </p:embeddedFont>
    <p:embeddedFont>
      <p:font typeface="Poppins ExtraBold"/>
      <p:bold r:id="rId50"/>
      <p:boldItalic r:id="rId51"/>
    </p:embeddedFont>
    <p:embeddedFont>
      <p:font typeface="Courier Prime"/>
      <p:regular r:id="rId52"/>
      <p:bold r:id="rId53"/>
      <p:italic r:id="rId54"/>
      <p:boldItalic r:id="rId55"/>
    </p:embeddedFont>
    <p:embeddedFont>
      <p:font typeface="Barlow"/>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fntdata"/><Relationship Id="rId42" Type="http://schemas.openxmlformats.org/officeDocument/2006/relationships/font" Target="fonts/PoppinsSemiBold-regular.fntdata"/><Relationship Id="rId41" Type="http://schemas.openxmlformats.org/officeDocument/2006/relationships/font" Target="fonts/BarlowExtraBold-boldItalic.fntdata"/><Relationship Id="rId44" Type="http://schemas.openxmlformats.org/officeDocument/2006/relationships/font" Target="fonts/PoppinsSemiBold-italic.fntdata"/><Relationship Id="rId43" Type="http://schemas.openxmlformats.org/officeDocument/2006/relationships/font" Target="fonts/PoppinsSemiBold-bold.fntdata"/><Relationship Id="rId46" Type="http://schemas.openxmlformats.org/officeDocument/2006/relationships/font" Target="fonts/BarlowSemiBold-regular.fntdata"/><Relationship Id="rId45" Type="http://schemas.openxmlformats.org/officeDocument/2006/relationships/font" Target="fonts/Poppi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italic.fntdata"/><Relationship Id="rId47" Type="http://schemas.openxmlformats.org/officeDocument/2006/relationships/font" Target="fonts/BarlowSemiBold-bold.fntdata"/><Relationship Id="rId49" Type="http://schemas.openxmlformats.org/officeDocument/2006/relationships/font" Target="fonts/Barlow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fntdata"/><Relationship Id="rId30" Type="http://schemas.openxmlformats.org/officeDocument/2006/relationships/font" Target="fonts/PoppinsMedium-regular.fntdata"/><Relationship Id="rId33" Type="http://schemas.openxmlformats.org/officeDocument/2006/relationships/font" Target="fonts/PoppinsMedium-boldItalic.fntdata"/><Relationship Id="rId32" Type="http://schemas.openxmlformats.org/officeDocument/2006/relationships/font" Target="fonts/PoppinsMedium-italic.fntdata"/><Relationship Id="rId35" Type="http://schemas.openxmlformats.org/officeDocument/2006/relationships/font" Target="fonts/PoppinsBlack-boldItalic.fntdata"/><Relationship Id="rId34" Type="http://schemas.openxmlformats.org/officeDocument/2006/relationships/font" Target="fonts/PoppinsBlack-bold.fntdata"/><Relationship Id="rId37" Type="http://schemas.openxmlformats.org/officeDocument/2006/relationships/font" Target="fonts/BarlowMedium-bold.fntdata"/><Relationship Id="rId36" Type="http://schemas.openxmlformats.org/officeDocument/2006/relationships/font" Target="fonts/BarlowMedium-regular.fntdata"/><Relationship Id="rId39" Type="http://schemas.openxmlformats.org/officeDocument/2006/relationships/font" Target="fonts/BarlowMedium-boldItalic.fntdata"/><Relationship Id="rId38" Type="http://schemas.openxmlformats.org/officeDocument/2006/relationships/font" Target="fonts/BarlowMedium-italic.fntdata"/><Relationship Id="rId20" Type="http://schemas.openxmlformats.org/officeDocument/2006/relationships/slide" Target="slides/slide15.xml"/><Relationship Id="rId22" Type="http://schemas.openxmlformats.org/officeDocument/2006/relationships/font" Target="fonts/Poppins-regular.fntdata"/><Relationship Id="rId21" Type="http://schemas.openxmlformats.org/officeDocument/2006/relationships/slide" Target="slides/slide16.xml"/><Relationship Id="rId24" Type="http://schemas.openxmlformats.org/officeDocument/2006/relationships/font" Target="fonts/Poppins-italic.fntdata"/><Relationship Id="rId23" Type="http://schemas.openxmlformats.org/officeDocument/2006/relationships/font" Target="fonts/Poppins-bold.fntdata"/><Relationship Id="rId26" Type="http://schemas.openxmlformats.org/officeDocument/2006/relationships/font" Target="fonts/PoppinsLight-regular.fntdata"/><Relationship Id="rId25" Type="http://schemas.openxmlformats.org/officeDocument/2006/relationships/font" Target="fonts/Poppins-boldItalic.fntdata"/><Relationship Id="rId28" Type="http://schemas.openxmlformats.org/officeDocument/2006/relationships/font" Target="fonts/PoppinsLight-italic.fntdata"/><Relationship Id="rId27" Type="http://schemas.openxmlformats.org/officeDocument/2006/relationships/font" Target="fonts/PoppinsLight-bold.fntdata"/><Relationship Id="rId29" Type="http://schemas.openxmlformats.org/officeDocument/2006/relationships/font" Target="fonts/PoppinsLight-boldItalic.fntdata"/><Relationship Id="rId51" Type="http://schemas.openxmlformats.org/officeDocument/2006/relationships/font" Target="fonts/PoppinsExtraBold-boldItalic.fntdata"/><Relationship Id="rId50" Type="http://schemas.openxmlformats.org/officeDocument/2006/relationships/font" Target="fonts/PoppinsExtraBold-bold.fntdata"/><Relationship Id="rId53" Type="http://schemas.openxmlformats.org/officeDocument/2006/relationships/font" Target="fonts/CourierPrime-bold.fntdata"/><Relationship Id="rId52" Type="http://schemas.openxmlformats.org/officeDocument/2006/relationships/font" Target="fonts/CourierPrime-regular.fntdata"/><Relationship Id="rId11" Type="http://schemas.openxmlformats.org/officeDocument/2006/relationships/slide" Target="slides/slide6.xml"/><Relationship Id="rId55" Type="http://schemas.openxmlformats.org/officeDocument/2006/relationships/font" Target="fonts/CourierPrime-boldItalic.fntdata"/><Relationship Id="rId10" Type="http://schemas.openxmlformats.org/officeDocument/2006/relationships/slide" Target="slides/slide5.xml"/><Relationship Id="rId54" Type="http://schemas.openxmlformats.org/officeDocument/2006/relationships/font" Target="fonts/CourierPrime-italic.fntdata"/><Relationship Id="rId13" Type="http://schemas.openxmlformats.org/officeDocument/2006/relationships/slide" Target="slides/slide8.xml"/><Relationship Id="rId57" Type="http://schemas.openxmlformats.org/officeDocument/2006/relationships/font" Target="fonts/Barlow-boldItalic.fntdata"/><Relationship Id="rId12" Type="http://schemas.openxmlformats.org/officeDocument/2006/relationships/slide" Target="slides/slide7.xml"/><Relationship Id="rId56" Type="http://schemas.openxmlformats.org/officeDocument/2006/relationships/font" Target="fonts/Barlow-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ff9ad3e3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ff9ad3e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ff9ad3e3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1ff9ad3e3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ff9ad3e3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1ff9ad3e3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ff9ad3e3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ff9ad3e3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ff9ad3e3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ff9ad3e3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8a184138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8a184138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d94b5ccd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dd94b5ccd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ff9ad3e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ff9ad3e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cdb661a2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cdb661a2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PHISHING &amp; SCAMS</a:t>
            </a:r>
            <a:endParaRPr>
              <a:solidFill>
                <a:schemeClr val="dk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Tempting Offers</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EXERCISE-IN-A-BOX</a:t>
            </a:r>
            <a:endParaRPr>
              <a:solidFill>
                <a:schemeClr val="dk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3.4</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 </a:t>
            </a:r>
            <a:r>
              <a:rPr lang="en" sz="900"/>
              <a:t>Curiosity Baiting</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 To steal your login credentials</a:t>
            </a:r>
            <a:endParaRPr sz="900"/>
          </a:p>
          <a:p>
            <a:pPr indent="0" lvl="0" marL="0" rtl="0" algn="l">
              <a:spcBef>
                <a:spcPts val="800"/>
              </a:spcBef>
              <a:spcAft>
                <a:spcPts val="0"/>
              </a:spcAft>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None/>
            </a:pPr>
            <a:r>
              <a:rPr lang="en" sz="900"/>
              <a:t>1. </a:t>
            </a:r>
            <a:r>
              <a:rPr lang="en" sz="900"/>
              <a:t>Unknown sender. This message was sent by an unknown sender who you are not following. Don’t click on any links for people you don’t know. </a:t>
            </a:r>
            <a:endParaRPr sz="900"/>
          </a:p>
          <a:p>
            <a:pPr indent="0" lvl="0" marL="0" rtl="0" algn="l">
              <a:spcBef>
                <a:spcPts val="800"/>
              </a:spcBef>
              <a:spcAft>
                <a:spcPts val="0"/>
              </a:spcAft>
              <a:buClr>
                <a:schemeClr val="dk1"/>
              </a:buClr>
              <a:buSzPts val="1100"/>
              <a:buFont typeface="Arial"/>
              <a:buNone/>
            </a:pPr>
            <a:r>
              <a:rPr lang="en" sz="900"/>
              <a:t>2. HTTP, not HTTPS. Always make sure any link you click starts with “HTTPS”. </a:t>
            </a:r>
            <a:endParaRPr sz="900"/>
          </a:p>
          <a:p>
            <a:pPr indent="0" lvl="0" marL="0" rtl="0" algn="l">
              <a:spcBef>
                <a:spcPts val="800"/>
              </a:spcBef>
              <a:spcAft>
                <a:spcPts val="0"/>
              </a:spcAft>
              <a:buClr>
                <a:schemeClr val="dk1"/>
              </a:buClr>
              <a:buSzPts val="1100"/>
              <a:buFont typeface="Arial"/>
              <a:buNone/>
            </a:pPr>
            <a:r>
              <a:rPr lang="en" sz="900"/>
              <a:t>3. Fake website and wrong URL. You should never enter your login credentials into websites or apps that’s not the official ones. </a:t>
            </a:r>
            <a:endParaRPr sz="900"/>
          </a:p>
          <a:p>
            <a:pPr indent="0" lvl="0" marL="0" rtl="0" algn="l">
              <a:spcBef>
                <a:spcPts val="800"/>
              </a:spcBef>
              <a:spcAft>
                <a:spcPts val="0"/>
              </a:spcAft>
              <a:buClr>
                <a:schemeClr val="dk1"/>
              </a:buClr>
              <a:buSzPts val="1100"/>
              <a:buFont typeface="Arial"/>
              <a:buNone/>
            </a:pPr>
            <a:r>
              <a:t/>
            </a:r>
            <a:endParaRPr sz="900"/>
          </a:p>
          <a:p>
            <a:pPr indent="0" lvl="0" marL="0" rtl="0" algn="l">
              <a:spcBef>
                <a:spcPts val="800"/>
              </a:spcBef>
              <a:spcAft>
                <a:spcPts val="800"/>
              </a:spcAft>
              <a:buNone/>
            </a:pPr>
            <a:r>
              <a:t/>
            </a:r>
            <a:endParaRPr sz="900"/>
          </a:p>
        </p:txBody>
      </p:sp>
      <p:pic>
        <p:nvPicPr>
          <p:cNvPr id="214" name="Google Shape;214;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15" name="Google Shape;215;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Curiosity baiting</a:t>
            </a:r>
            <a:endParaRPr/>
          </a:p>
          <a:p>
            <a:pPr indent="-292100" lvl="0" marL="457200" rtl="0" algn="l">
              <a:spcBef>
                <a:spcPts val="800"/>
              </a:spcBef>
              <a:spcAft>
                <a:spcPts val="0"/>
              </a:spcAft>
              <a:buSzPts val="1000"/>
              <a:buAutoNum type="arabicPeriod"/>
            </a:pPr>
            <a:r>
              <a:rPr lang="en"/>
              <a:t>Tempting offer</a:t>
            </a:r>
            <a:endParaRPr/>
          </a:p>
          <a:p>
            <a:pPr indent="-292100" lvl="0" marL="457200" rtl="0" algn="l">
              <a:spcBef>
                <a:spcPts val="800"/>
              </a:spcBef>
              <a:spcAft>
                <a:spcPts val="0"/>
              </a:spcAft>
              <a:buSzPts val="1000"/>
              <a:buAutoNum type="arabicPeriod"/>
            </a:pPr>
            <a:r>
              <a:rPr lang="en"/>
              <a:t>Scarcity </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b="1">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1200"/>
              </a:spcAft>
              <a:buNone/>
            </a:pPr>
            <a:r>
              <a:t/>
            </a:r>
            <a:endParaRPr/>
          </a:p>
        </p:txBody>
      </p:sp>
      <p:pic>
        <p:nvPicPr>
          <p:cNvPr id="224" name="Google Shape;224;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25" name="Google Shape;225;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26" name="Google Shape;226;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7" name="Google Shape;227;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a:t>
            </a:r>
            <a:r>
              <a:rPr lang="en" sz="900"/>
              <a:t> Scarcity and tempting offer</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Scammers don’t want you to spend a long time thinking, they want you to act fast. </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None/>
            </a:pPr>
            <a:r>
              <a:rPr lang="en" sz="900"/>
              <a:t>1. </a:t>
            </a:r>
            <a:r>
              <a:rPr lang="en" sz="900"/>
              <a:t>Sold on an online marketplace. Sites like this allow anyone from anywhere to sell their things, which makes it difficult to verify if the seller is legitimate. </a:t>
            </a:r>
            <a:endParaRPr sz="900"/>
          </a:p>
          <a:p>
            <a:pPr indent="0" lvl="0" marL="0" rtl="0" algn="l">
              <a:spcBef>
                <a:spcPts val="800"/>
              </a:spcBef>
              <a:spcAft>
                <a:spcPts val="0"/>
              </a:spcAft>
              <a:buClr>
                <a:schemeClr val="dk1"/>
              </a:buClr>
              <a:buSzPts val="1100"/>
              <a:buFont typeface="Arial"/>
              <a:buNone/>
            </a:pPr>
            <a:r>
              <a:rPr lang="en" sz="900"/>
              <a:t>2. Persuasive language. This enhances the idea of scarcity and creates a sense of urgency. </a:t>
            </a:r>
            <a:endParaRPr sz="900"/>
          </a:p>
          <a:p>
            <a:pPr indent="0" lvl="0" marL="0" rtl="0" algn="l">
              <a:spcBef>
                <a:spcPts val="800"/>
              </a:spcBef>
              <a:spcAft>
                <a:spcPts val="0"/>
              </a:spcAft>
              <a:buClr>
                <a:schemeClr val="dk1"/>
              </a:buClr>
              <a:buSzPts val="1100"/>
              <a:buFont typeface="Arial"/>
              <a:buNone/>
            </a:pPr>
            <a:r>
              <a:rPr lang="en" sz="900"/>
              <a:t>3. No ratings. It’s a good idea to only make purchases with sellers who have high ratings on these platforms. </a:t>
            </a:r>
            <a:endParaRPr sz="900"/>
          </a:p>
          <a:p>
            <a:pPr indent="0" lvl="0" marL="0" rtl="0" algn="l">
              <a:spcBef>
                <a:spcPts val="800"/>
              </a:spcBef>
              <a:spcAft>
                <a:spcPts val="800"/>
              </a:spcAft>
              <a:buClr>
                <a:schemeClr val="dk1"/>
              </a:buClr>
              <a:buSzPts val="1100"/>
              <a:buFont typeface="Arial"/>
              <a:buNone/>
            </a:pPr>
            <a:r>
              <a:rPr lang="en" sz="900"/>
              <a:t>4. No negotiations or refunds. The seller wants you to make the purchase as quickly as possible without thinking. </a:t>
            </a:r>
            <a:endParaRPr sz="900"/>
          </a:p>
        </p:txBody>
      </p:sp>
      <p:pic>
        <p:nvPicPr>
          <p:cNvPr id="233" name="Google Shape;233;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34" name="Google Shape;234;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5" name="Google Shape;235;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
        <p:nvSpPr>
          <p:cNvPr id="236" name="Google Shape;236;p31"/>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Curiosity baiting</a:t>
            </a:r>
            <a:endParaRPr/>
          </a:p>
          <a:p>
            <a:pPr indent="-292100" lvl="0" marL="457200" rtl="0" algn="l">
              <a:spcBef>
                <a:spcPts val="800"/>
              </a:spcBef>
              <a:spcAft>
                <a:spcPts val="0"/>
              </a:spcAft>
              <a:buSzPts val="1000"/>
              <a:buAutoNum type="arabicPeriod"/>
            </a:pPr>
            <a:r>
              <a:rPr lang="en"/>
              <a:t>Tempting offer</a:t>
            </a:r>
            <a:endParaRPr/>
          </a:p>
          <a:p>
            <a:pPr indent="-292100" lvl="0" marL="457200" rtl="0" algn="l">
              <a:spcBef>
                <a:spcPts val="800"/>
              </a:spcBef>
              <a:spcAft>
                <a:spcPts val="0"/>
              </a:spcAft>
              <a:buSzPts val="1000"/>
              <a:buAutoNum type="arabicPeriod"/>
            </a:pPr>
            <a:r>
              <a:rPr lang="en"/>
              <a:t>Scarcity </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b="1">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1200"/>
              </a:spcAft>
              <a:buNone/>
            </a:pPr>
            <a:r>
              <a:t/>
            </a:r>
            <a:endParaRPr/>
          </a:p>
        </p:txBody>
      </p:sp>
      <p:pic>
        <p:nvPicPr>
          <p:cNvPr id="244" name="Google Shape;244;p32"/>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45" name="Google Shape;245;p32"/>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a:t>
            </a:r>
            <a:r>
              <a:rPr lang="en" sz="900"/>
              <a:t> Tempting offer</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To steal your login credentials and infect your device with malware</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None/>
            </a:pPr>
            <a:r>
              <a:rPr lang="en" sz="900"/>
              <a:t>1. </a:t>
            </a:r>
            <a:r>
              <a:rPr lang="en" sz="900"/>
              <a:t>“Too good to be true” offer. Don’t fall for this tempting offer! </a:t>
            </a:r>
            <a:endParaRPr sz="900"/>
          </a:p>
          <a:p>
            <a:pPr indent="0" lvl="0" marL="0" rtl="0" algn="l">
              <a:spcBef>
                <a:spcPts val="800"/>
              </a:spcBef>
              <a:spcAft>
                <a:spcPts val="0"/>
              </a:spcAft>
              <a:buClr>
                <a:schemeClr val="dk1"/>
              </a:buClr>
              <a:buSzPts val="1100"/>
              <a:buFont typeface="Arial"/>
              <a:buNone/>
            </a:pPr>
            <a:r>
              <a:rPr lang="en" sz="900"/>
              <a:t>2. Unknown link from an unknown user. Do not click on any links that don’t look right. </a:t>
            </a:r>
            <a:endParaRPr sz="900"/>
          </a:p>
          <a:p>
            <a:pPr indent="0" lvl="0" marL="0" rtl="0" algn="l">
              <a:spcBef>
                <a:spcPts val="800"/>
              </a:spcBef>
              <a:spcAft>
                <a:spcPts val="0"/>
              </a:spcAft>
              <a:buClr>
                <a:schemeClr val="dk1"/>
              </a:buClr>
              <a:buSzPts val="1100"/>
              <a:buFont typeface="Arial"/>
              <a:buNone/>
            </a:pPr>
            <a:r>
              <a:rPr lang="en" sz="900"/>
              <a:t>3. Asking to connect your account. Only enter your information to official websites. </a:t>
            </a:r>
            <a:endParaRPr sz="900"/>
          </a:p>
          <a:p>
            <a:pPr indent="0" lvl="0" marL="0" rtl="0" algn="l">
              <a:spcBef>
                <a:spcPts val="800"/>
              </a:spcBef>
              <a:spcAft>
                <a:spcPts val="800"/>
              </a:spcAft>
              <a:buNone/>
            </a:pPr>
            <a:r>
              <a:rPr lang="en" sz="900"/>
              <a:t>4. Download this virus. Never download and install anything to your device from suspicious websites.  </a:t>
            </a:r>
            <a:endParaRPr sz="900"/>
          </a:p>
        </p:txBody>
      </p:sp>
      <p:pic>
        <p:nvPicPr>
          <p:cNvPr id="253" name="Google Shape;253;p33"/>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54" name="Google Shape;254;p33"/>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55" name="Google Shape;255;p33"/>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
        <p:nvSpPr>
          <p:cNvPr id="256" name="Google Shape;256;p33"/>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33"/>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p34"/>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63" name="Google Shape;263;p34"/>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64" name="Google Shape;264;p34"/>
          <p:cNvSpPr txBox="1"/>
          <p:nvPr/>
        </p:nvSpPr>
        <p:spPr>
          <a:xfrm>
            <a:off x="406800" y="1590650"/>
            <a:ext cx="8330400" cy="3252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Cybercriminals and bad actors create tempting scams to trick you into giving them your personal information, login credentials, or money.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Think before you click. Never click or download anything that was sent to you by an unknown or unverified user.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Use your critical judgement and don’t fall for “too good to be true” offers. </a:t>
            </a:r>
            <a:endParaRPr sz="13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8" name="Shape 268"/>
        <p:cNvGrpSpPr/>
        <p:nvPr/>
      </p:nvGrpSpPr>
      <p:grpSpPr>
        <a:xfrm>
          <a:off x="0" y="0"/>
          <a:ext cx="0" cy="0"/>
          <a:chOff x="0" y="0"/>
          <a:chExt cx="0" cy="0"/>
        </a:xfrm>
      </p:grpSpPr>
      <p:sp>
        <p:nvSpPr>
          <p:cNvPr id="269" name="Google Shape;269;p3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3.4</a:t>
            </a:r>
            <a:endParaRPr>
              <a:solidFill>
                <a:schemeClr val="lt1"/>
              </a:solidFill>
            </a:endParaRPr>
          </a:p>
        </p:txBody>
      </p:sp>
      <p:sp>
        <p:nvSpPr>
          <p:cNvPr id="270" name="Google Shape;270;p3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chemeClr val="dk1"/>
                </a:solidFill>
              </a:rPr>
              <a:t>Do you know what phishing means? </a:t>
            </a:r>
            <a:endParaRPr>
              <a:solidFill>
                <a:schemeClr val="dk1"/>
              </a:solidFill>
            </a:endParaRPr>
          </a:p>
          <a:p>
            <a:pPr indent="0" lvl="0" marL="457200" rtl="0" algn="ctr">
              <a:spcBef>
                <a:spcPts val="0"/>
              </a:spcBef>
              <a:spcAft>
                <a:spcPts val="0"/>
              </a:spcAft>
              <a:buNone/>
            </a:pPr>
            <a:r>
              <a:rPr lang="en">
                <a:solidFill>
                  <a:schemeClr val="dk1"/>
                </a:solidFill>
              </a:rPr>
              <a:t>Why do cybercriminals and bad actors do it?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Do you know any examples of online scams?</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Curiosity Baiting</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0827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This is when scammers use something interesting or mysterious to grab your attention and get you to click on a link or download a file.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Tempting Offer</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1739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Also known as “Too Good to be True” offers. Scammers might make you an offer that sounds too good to be true in order to trick you into giving them your personal information or money. </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Scarcity</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1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Scammers might use the idea of scarcity to make you feel like you need to act fast in order to get a good deal or avoid missing out on something important.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 are a few pieces of evidence of how phishing and scams work online. Investigate the evidence carefully and identify the different tactics that scammers have used.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EVIDENCE</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Curiosity baiting</a:t>
            </a:r>
            <a:endParaRPr/>
          </a:p>
          <a:p>
            <a:pPr indent="-292100" lvl="0" marL="457200" rtl="0" algn="l">
              <a:spcBef>
                <a:spcPts val="800"/>
              </a:spcBef>
              <a:spcAft>
                <a:spcPts val="0"/>
              </a:spcAft>
              <a:buSzPts val="1000"/>
              <a:buAutoNum type="arabicPeriod"/>
            </a:pPr>
            <a:r>
              <a:rPr lang="en"/>
              <a:t>Tempting offer</a:t>
            </a:r>
            <a:endParaRPr/>
          </a:p>
          <a:p>
            <a:pPr indent="-292100" lvl="0" marL="457200" rtl="0" algn="l">
              <a:spcBef>
                <a:spcPts val="800"/>
              </a:spcBef>
              <a:spcAft>
                <a:spcPts val="0"/>
              </a:spcAft>
              <a:buSzPts val="1000"/>
              <a:buAutoNum type="arabicPeriod"/>
            </a:pPr>
            <a:r>
              <a:rPr lang="en"/>
              <a:t>Scarcity </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b="1">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800"/>
              </a:spcAft>
              <a:buNone/>
            </a:pPr>
            <a:r>
              <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