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Poppins" pitchFamily="2" charset="77"/>
      <p:regular r:id="rId23"/>
      <p:bold r:id="rId24"/>
      <p:italic r:id="rId25"/>
      <p:boldItalic r:id="rId26"/>
    </p:embeddedFont>
    <p:embeddedFont>
      <p:font typeface="Poppins Bold" pitchFamily="2" charset="77"/>
      <p:regular r:id="rId27"/>
      <p:bold r:id="rId28"/>
      <p:italic r:id="rId29"/>
      <p:boldItalic r:id="rId30"/>
    </p:embeddedFont>
    <p:embeddedFont>
      <p:font typeface="Poppins Italics" pitchFamily="2" charset="77"/>
      <p:regular r:id="rId31"/>
      <p:bold r:id="rId32"/>
      <p:italic r:id="rId33"/>
      <p:boldItalic r:id="rId34"/>
    </p:embeddedFont>
    <p:embeddedFont>
      <p:font typeface="Poppins Light" pitchFamily="2" charset="77"/>
      <p:regular r:id="rId35"/>
      <p:italic r:id="rId36"/>
    </p:embeddedFont>
    <p:embeddedFont>
      <p:font typeface="Poppins Medium" pitchFamily="2" charset="77"/>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20" autoAdjust="0"/>
  </p:normalViewPr>
  <p:slideViewPr>
    <p:cSldViewPr>
      <p:cViewPr varScale="1">
        <p:scale>
          <a:sx n="76" d="100"/>
          <a:sy n="76" d="100"/>
        </p:scale>
        <p:origin x="7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bard.google.com/chat" TargetMode="External"/><Relationship Id="rId5" Type="http://schemas.openxmlformats.org/officeDocument/2006/relationships/hyperlink" Target="https://www.microsoft.com/en-us/bing" TargetMode="External"/><Relationship Id="rId4" Type="http://schemas.openxmlformats.org/officeDocument/2006/relationships/hyperlink" Target="https://openai.com/chatgp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5D78"/>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id="9" name="TextBox 9"/>
          <p:cNvSpPr txBox="1"/>
          <p:nvPr/>
        </p:nvSpPr>
        <p:spPr>
          <a:xfrm>
            <a:off x="15443430" y="371775"/>
            <a:ext cx="1961352" cy="367626"/>
          </a:xfrm>
          <a:prstGeom prst="rect">
            <a:avLst/>
          </a:prstGeom>
        </p:spPr>
        <p:txBody>
          <a:bodyPr lIns="0" tIns="0" rIns="0" bIns="0" rtlCol="0" anchor="t">
            <a:spAutoFit/>
          </a:bodyPr>
          <a:lstStyle/>
          <a:p>
            <a:pPr>
              <a:lnSpc>
                <a:spcPts val="2884"/>
              </a:lnSpc>
              <a:spcBef>
                <a:spcPct val="0"/>
              </a:spcBef>
            </a:pPr>
            <a:r>
              <a:rPr lang="en-US" sz="2060">
                <a:solidFill>
                  <a:srgbClr val="FFFFFF"/>
                </a:solidFill>
                <a:latin typeface="Poppins Light"/>
              </a:rPr>
              <a:t>  Lesson 13.10.02</a:t>
            </a:r>
          </a:p>
        </p:txBody>
      </p:sp>
      <p:sp>
        <p:nvSpPr>
          <p:cNvPr id="10" name="AutoShape 10"/>
          <p:cNvSpPr/>
          <p:nvPr/>
        </p:nvSpPr>
        <p:spPr>
          <a:xfrm>
            <a:off x="1028700" y="574639"/>
            <a:ext cx="14414730" cy="9525"/>
          </a:xfrm>
          <a:prstGeom prst="line">
            <a:avLst/>
          </a:prstGeom>
          <a:ln w="19050" cap="flat">
            <a:solidFill>
              <a:srgbClr val="FFFFFF"/>
            </a:solidFill>
            <a:prstDash val="solid"/>
            <a:headEnd type="none" w="sm" len="sm"/>
            <a:tailEnd type="none" w="sm" len="sm"/>
          </a:ln>
        </p:spPr>
        <p:txBody>
          <a:bodyPr/>
          <a:lstStyle/>
          <a:p>
            <a:endParaRPr lang="en-US"/>
          </a:p>
        </p:txBody>
      </p:sp>
      <p:sp>
        <p:nvSpPr>
          <p:cNvPr id="11" name="Freeform 11"/>
          <p:cNvSpPr/>
          <p:nvPr/>
        </p:nvSpPr>
        <p:spPr>
          <a:xfrm>
            <a:off x="9455773" y="1963072"/>
            <a:ext cx="8427745" cy="6341878"/>
          </a:xfrm>
          <a:custGeom>
            <a:avLst/>
            <a:gdLst/>
            <a:ahLst/>
            <a:cxnLst/>
            <a:rect l="l" t="t" r="r" b="b"/>
            <a:pathLst>
              <a:path w="8427745" h="6341878">
                <a:moveTo>
                  <a:pt x="0" y="0"/>
                </a:moveTo>
                <a:lnTo>
                  <a:pt x="8427745" y="0"/>
                </a:lnTo>
                <a:lnTo>
                  <a:pt x="8427745" y="6341878"/>
                </a:lnTo>
                <a:lnTo>
                  <a:pt x="0" y="634187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028700" y="3237620"/>
            <a:ext cx="7865694" cy="2667113"/>
          </a:xfrm>
          <a:prstGeom prst="rect">
            <a:avLst/>
          </a:prstGeom>
        </p:spPr>
        <p:txBody>
          <a:bodyPr lIns="0" tIns="0" rIns="0" bIns="0" rtlCol="0" anchor="t">
            <a:spAutoFit/>
          </a:bodyPr>
          <a:lstStyle/>
          <a:p>
            <a:pPr>
              <a:lnSpc>
                <a:spcPts val="10493"/>
              </a:lnSpc>
              <a:spcBef>
                <a:spcPct val="0"/>
              </a:spcBef>
            </a:pPr>
            <a:r>
              <a:rPr lang="en-US" sz="7495">
                <a:solidFill>
                  <a:srgbClr val="FFFFFF"/>
                </a:solidFill>
                <a:latin typeface="Poppins Bold"/>
              </a:rPr>
              <a:t>Boundaries and Specificity</a:t>
            </a:r>
          </a:p>
        </p:txBody>
      </p:sp>
      <p:sp>
        <p:nvSpPr>
          <p:cNvPr id="13" name="TextBox 13"/>
          <p:cNvSpPr txBox="1"/>
          <p:nvPr/>
        </p:nvSpPr>
        <p:spPr>
          <a:xfrm>
            <a:off x="1028700" y="2078723"/>
            <a:ext cx="2560886" cy="524517"/>
          </a:xfrm>
          <a:prstGeom prst="rect">
            <a:avLst/>
          </a:prstGeom>
        </p:spPr>
        <p:txBody>
          <a:bodyPr lIns="0" tIns="0" rIns="0" bIns="0" rtlCol="0" anchor="t">
            <a:spAutoFit/>
          </a:bodyPr>
          <a:lstStyle/>
          <a:p>
            <a:pPr>
              <a:lnSpc>
                <a:spcPts val="4164"/>
              </a:lnSpc>
              <a:spcBef>
                <a:spcPct val="0"/>
              </a:spcBef>
            </a:pPr>
            <a:r>
              <a:rPr lang="en-US" sz="2974">
                <a:solidFill>
                  <a:srgbClr val="FFFFFF"/>
                </a:solidFill>
                <a:latin typeface="Poppins Light"/>
              </a:rPr>
              <a:t>GENERATIVE AI</a:t>
            </a:r>
          </a:p>
        </p:txBody>
      </p:sp>
      <p:sp>
        <p:nvSpPr>
          <p:cNvPr id="14" name="TextBox 14"/>
          <p:cNvSpPr txBox="1"/>
          <p:nvPr/>
        </p:nvSpPr>
        <p:spPr>
          <a:xfrm>
            <a:off x="1028700" y="6672462"/>
            <a:ext cx="7865694" cy="524517"/>
          </a:xfrm>
          <a:prstGeom prst="rect">
            <a:avLst/>
          </a:prstGeom>
        </p:spPr>
        <p:txBody>
          <a:bodyPr lIns="0" tIns="0" rIns="0" bIns="0" rtlCol="0" anchor="t">
            <a:spAutoFit/>
          </a:bodyPr>
          <a:lstStyle/>
          <a:p>
            <a:pPr>
              <a:lnSpc>
                <a:spcPts val="4164"/>
              </a:lnSpc>
              <a:spcBef>
                <a:spcPct val="0"/>
              </a:spcBef>
            </a:pPr>
            <a:r>
              <a:rPr lang="en-US" sz="2974">
                <a:solidFill>
                  <a:srgbClr val="FFFFFF"/>
                </a:solidFill>
                <a:latin typeface="Poppins Medium"/>
              </a:rPr>
              <a:t>Prompt Engineering Lab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15997662"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Refining Prompts Exercise #1</a:t>
            </a:r>
          </a:p>
        </p:txBody>
      </p:sp>
      <p:sp>
        <p:nvSpPr>
          <p:cNvPr id="13" name="TextBox 13"/>
          <p:cNvSpPr txBox="1"/>
          <p:nvPr/>
        </p:nvSpPr>
        <p:spPr>
          <a:xfrm>
            <a:off x="1028700" y="2175408"/>
            <a:ext cx="16230600" cy="1102361"/>
          </a:xfrm>
          <a:prstGeom prst="rect">
            <a:avLst/>
          </a:prstGeom>
        </p:spPr>
        <p:txBody>
          <a:bodyPr lIns="0" tIns="0" rIns="0" bIns="0" rtlCol="0" anchor="t">
            <a:spAutoFit/>
          </a:bodyPr>
          <a:lstStyle/>
          <a:p>
            <a:pPr>
              <a:lnSpc>
                <a:spcPts val="4339"/>
              </a:lnSpc>
            </a:pPr>
            <a:r>
              <a:rPr lang="en-US" sz="3099">
                <a:solidFill>
                  <a:srgbClr val="000000"/>
                </a:solidFill>
                <a:latin typeface="Poppins"/>
              </a:rPr>
              <a:t>You want to learn about Newton’s Second Law of Motion, using real life examples. How would you improve this prompt?</a:t>
            </a:r>
          </a:p>
        </p:txBody>
      </p:sp>
      <p:sp>
        <p:nvSpPr>
          <p:cNvPr id="14" name="TextBox 14"/>
          <p:cNvSpPr txBox="1"/>
          <p:nvPr/>
        </p:nvSpPr>
        <p:spPr>
          <a:xfrm>
            <a:off x="1028700" y="5902656"/>
            <a:ext cx="16230600" cy="559436"/>
          </a:xfrm>
          <a:prstGeom prst="rect">
            <a:avLst/>
          </a:prstGeom>
        </p:spPr>
        <p:txBody>
          <a:bodyPr lIns="0" tIns="0" rIns="0" bIns="0" rtlCol="0" anchor="t">
            <a:spAutoFit/>
          </a:bodyPr>
          <a:lstStyle/>
          <a:p>
            <a:pPr>
              <a:lnSpc>
                <a:spcPts val="4339"/>
              </a:lnSpc>
              <a:spcBef>
                <a:spcPct val="0"/>
              </a:spcBef>
            </a:pPr>
            <a:r>
              <a:rPr lang="en-US" sz="3099">
                <a:solidFill>
                  <a:srgbClr val="000000"/>
                </a:solidFill>
                <a:latin typeface="Poppins"/>
              </a:rPr>
              <a:t>Discuss in pairs or as a class what details you would add. </a:t>
            </a:r>
          </a:p>
        </p:txBody>
      </p:sp>
      <p:grpSp>
        <p:nvGrpSpPr>
          <p:cNvPr id="15" name="Group 15"/>
          <p:cNvGrpSpPr/>
          <p:nvPr/>
        </p:nvGrpSpPr>
        <p:grpSpPr>
          <a:xfrm>
            <a:off x="2386649" y="3536209"/>
            <a:ext cx="13514701" cy="1947347"/>
            <a:chOff x="0" y="0"/>
            <a:chExt cx="18019601" cy="2596463"/>
          </a:xfrm>
        </p:grpSpPr>
        <p:grpSp>
          <p:nvGrpSpPr>
            <p:cNvPr id="16" name="Group 16"/>
            <p:cNvGrpSpPr/>
            <p:nvPr/>
          </p:nvGrpSpPr>
          <p:grpSpPr>
            <a:xfrm>
              <a:off x="0" y="266826"/>
              <a:ext cx="18019601" cy="2329637"/>
              <a:chOff x="0" y="0"/>
              <a:chExt cx="3740126" cy="483536"/>
            </a:xfrm>
          </p:grpSpPr>
          <p:sp>
            <p:nvSpPr>
              <p:cNvPr id="17" name="Freeform 17"/>
              <p:cNvSpPr/>
              <p:nvPr/>
            </p:nvSpPr>
            <p:spPr>
              <a:xfrm>
                <a:off x="0" y="0"/>
                <a:ext cx="3740126" cy="483536"/>
              </a:xfrm>
              <a:custGeom>
                <a:avLst/>
                <a:gdLst/>
                <a:ahLst/>
                <a:cxnLst/>
                <a:rect l="l" t="t" r="r" b="b"/>
                <a:pathLst>
                  <a:path w="3740126" h="483536">
                    <a:moveTo>
                      <a:pt x="22914" y="0"/>
                    </a:moveTo>
                    <a:lnTo>
                      <a:pt x="3717211" y="0"/>
                    </a:lnTo>
                    <a:cubicBezTo>
                      <a:pt x="3729867" y="0"/>
                      <a:pt x="3740126" y="10259"/>
                      <a:pt x="3740126" y="22914"/>
                    </a:cubicBezTo>
                    <a:lnTo>
                      <a:pt x="3740126" y="460622"/>
                    </a:lnTo>
                    <a:cubicBezTo>
                      <a:pt x="3740126" y="473277"/>
                      <a:pt x="3729867" y="483536"/>
                      <a:pt x="3717211" y="483536"/>
                    </a:cubicBezTo>
                    <a:lnTo>
                      <a:pt x="22914" y="483536"/>
                    </a:lnTo>
                    <a:cubicBezTo>
                      <a:pt x="10259" y="483536"/>
                      <a:pt x="0" y="473277"/>
                      <a:pt x="0" y="460622"/>
                    </a:cubicBezTo>
                    <a:lnTo>
                      <a:pt x="0" y="22914"/>
                    </a:lnTo>
                    <a:cubicBezTo>
                      <a:pt x="0" y="10259"/>
                      <a:pt x="10259" y="0"/>
                      <a:pt x="22914" y="0"/>
                    </a:cubicBezTo>
                    <a:close/>
                  </a:path>
                </a:pathLst>
              </a:custGeom>
              <a:solidFill>
                <a:srgbClr val="FFFFFF"/>
              </a:solidFill>
              <a:ln w="38100" cap="rnd">
                <a:solidFill>
                  <a:srgbClr val="245D78"/>
                </a:solidFill>
                <a:prstDash val="solid"/>
                <a:round/>
              </a:ln>
            </p:spPr>
            <p:txBody>
              <a:bodyPr/>
              <a:lstStyle/>
              <a:p>
                <a:endParaRPr lang="en-US"/>
              </a:p>
            </p:txBody>
          </p:sp>
          <p:sp>
            <p:nvSpPr>
              <p:cNvPr id="18" name="TextBox 18"/>
              <p:cNvSpPr txBox="1"/>
              <p:nvPr/>
            </p:nvSpPr>
            <p:spPr>
              <a:xfrm>
                <a:off x="0" y="-57150"/>
                <a:ext cx="3740126" cy="540686"/>
              </a:xfrm>
              <a:prstGeom prst="rect">
                <a:avLst/>
              </a:prstGeom>
            </p:spPr>
            <p:txBody>
              <a:bodyPr lIns="48346" tIns="48346" rIns="48346" bIns="48346" rtlCol="0" anchor="ctr"/>
              <a:lstStyle/>
              <a:p>
                <a:pPr algn="ctr">
                  <a:lnSpc>
                    <a:spcPts val="2659"/>
                  </a:lnSpc>
                </a:pPr>
                <a:endParaRPr/>
              </a:p>
            </p:txBody>
          </p:sp>
        </p:grpSp>
        <p:grpSp>
          <p:nvGrpSpPr>
            <p:cNvPr id="19" name="Group 19"/>
            <p:cNvGrpSpPr/>
            <p:nvPr/>
          </p:nvGrpSpPr>
          <p:grpSpPr>
            <a:xfrm>
              <a:off x="596045" y="0"/>
              <a:ext cx="4462263" cy="933755"/>
              <a:chOff x="0" y="0"/>
              <a:chExt cx="3859435" cy="807610"/>
            </a:xfrm>
          </p:grpSpPr>
          <p:sp>
            <p:nvSpPr>
              <p:cNvPr id="20" name="Freeform 20"/>
              <p:cNvSpPr/>
              <p:nvPr/>
            </p:nvSpPr>
            <p:spPr>
              <a:xfrm>
                <a:off x="0" y="0"/>
                <a:ext cx="3859435" cy="807610"/>
              </a:xfrm>
              <a:custGeom>
                <a:avLst/>
                <a:gdLst/>
                <a:ahLst/>
                <a:cxnLst/>
                <a:rect l="l" t="t" r="r" b="b"/>
                <a:pathLst>
                  <a:path w="3859435" h="807610">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txBody>
              <a:bodyPr/>
              <a:lstStyle/>
              <a:p>
                <a:endParaRPr lang="en-US"/>
              </a:p>
            </p:txBody>
          </p:sp>
          <p:sp>
            <p:nvSpPr>
              <p:cNvPr id="21" name="TextBox 21"/>
              <p:cNvSpPr txBox="1"/>
              <p:nvPr/>
            </p:nvSpPr>
            <p:spPr>
              <a:xfrm>
                <a:off x="0" y="-57150"/>
                <a:ext cx="3859435" cy="864760"/>
              </a:xfrm>
              <a:prstGeom prst="rect">
                <a:avLst/>
              </a:prstGeom>
            </p:spPr>
            <p:txBody>
              <a:bodyPr lIns="48346" tIns="48346" rIns="48346" bIns="48346" rtlCol="0" anchor="ctr"/>
              <a:lstStyle/>
              <a:p>
                <a:pPr algn="ctr">
                  <a:lnSpc>
                    <a:spcPts val="3079"/>
                  </a:lnSpc>
                </a:pPr>
                <a:r>
                  <a:rPr lang="en-US" sz="2199">
                    <a:solidFill>
                      <a:srgbClr val="000000"/>
                    </a:solidFill>
                    <a:latin typeface="Poppins Bold"/>
                  </a:rPr>
                  <a:t>Improve This Prompt!</a:t>
                </a:r>
              </a:p>
            </p:txBody>
          </p:sp>
        </p:grpSp>
        <p:grpSp>
          <p:nvGrpSpPr>
            <p:cNvPr id="22" name="Group 22"/>
            <p:cNvGrpSpPr/>
            <p:nvPr/>
          </p:nvGrpSpPr>
          <p:grpSpPr>
            <a:xfrm>
              <a:off x="16400642" y="1101511"/>
              <a:ext cx="897896" cy="890482"/>
              <a:chOff x="0" y="0"/>
              <a:chExt cx="269218" cy="266995"/>
            </a:xfrm>
          </p:grpSpPr>
          <p:sp>
            <p:nvSpPr>
              <p:cNvPr id="23" name="Freeform 23"/>
              <p:cNvSpPr/>
              <p:nvPr/>
            </p:nvSpPr>
            <p:spPr>
              <a:xfrm>
                <a:off x="0" y="0"/>
                <a:ext cx="269218" cy="266995"/>
              </a:xfrm>
              <a:custGeom>
                <a:avLst/>
                <a:gdLst/>
                <a:ahLst/>
                <a:cxnLst/>
                <a:rect l="l" t="t" r="r" b="b"/>
                <a:pathLst>
                  <a:path w="269218" h="266995">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txBody>
              <a:bodyPr/>
              <a:lstStyle/>
              <a:p>
                <a:endParaRPr lang="en-US"/>
              </a:p>
            </p:txBody>
          </p:sp>
          <p:sp>
            <p:nvSpPr>
              <p:cNvPr id="24" name="TextBox 24"/>
              <p:cNvSpPr txBox="1"/>
              <p:nvPr/>
            </p:nvSpPr>
            <p:spPr>
              <a:xfrm>
                <a:off x="0" y="-57150"/>
                <a:ext cx="269218" cy="324145"/>
              </a:xfrm>
              <a:prstGeom prst="rect">
                <a:avLst/>
              </a:prstGeom>
            </p:spPr>
            <p:txBody>
              <a:bodyPr lIns="48346" tIns="48346" rIns="48346" bIns="48346" rtlCol="0" anchor="ctr"/>
              <a:lstStyle/>
              <a:p>
                <a:pPr algn="ctr">
                  <a:lnSpc>
                    <a:spcPts val="2659"/>
                  </a:lnSpc>
                </a:pPr>
                <a:endParaRPr/>
              </a:p>
            </p:txBody>
          </p:sp>
        </p:grpSp>
        <p:sp>
          <p:nvSpPr>
            <p:cNvPr id="25" name="Freeform 25"/>
            <p:cNvSpPr/>
            <p:nvPr/>
          </p:nvSpPr>
          <p:spPr>
            <a:xfrm>
              <a:off x="16559101" y="1249576"/>
              <a:ext cx="580979" cy="594352"/>
            </a:xfrm>
            <a:custGeom>
              <a:avLst/>
              <a:gdLst/>
              <a:ahLst/>
              <a:cxnLst/>
              <a:rect l="l" t="t" r="r" b="b"/>
              <a:pathLst>
                <a:path w="580979" h="594352">
                  <a:moveTo>
                    <a:pt x="0" y="0"/>
                  </a:moveTo>
                  <a:lnTo>
                    <a:pt x="580979" y="0"/>
                  </a:lnTo>
                  <a:lnTo>
                    <a:pt x="580979"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TextBox 26"/>
            <p:cNvSpPr txBox="1"/>
            <p:nvPr/>
          </p:nvSpPr>
          <p:spPr>
            <a:xfrm>
              <a:off x="596045" y="1209910"/>
              <a:ext cx="14364260" cy="676823"/>
            </a:xfrm>
            <a:prstGeom prst="rect">
              <a:avLst/>
            </a:prstGeom>
          </p:spPr>
          <p:txBody>
            <a:bodyPr lIns="0" tIns="0" rIns="0" bIns="0" rtlCol="0" anchor="t">
              <a:spAutoFit/>
            </a:bodyPr>
            <a:lstStyle/>
            <a:p>
              <a:pPr>
                <a:lnSpc>
                  <a:spcPts val="4149"/>
                </a:lnSpc>
                <a:spcBef>
                  <a:spcPct val="0"/>
                </a:spcBef>
              </a:pPr>
              <a:r>
                <a:rPr lang="en-US" sz="2964">
                  <a:solidFill>
                    <a:srgbClr val="000000"/>
                  </a:solidFill>
                  <a:latin typeface="Poppins Italics"/>
                </a:rPr>
                <a:t>Help me with science homework.</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15997662"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Refining Prompts Exercise #1</a:t>
            </a:r>
          </a:p>
        </p:txBody>
      </p:sp>
      <p:sp>
        <p:nvSpPr>
          <p:cNvPr id="13" name="TextBox 13"/>
          <p:cNvSpPr txBox="1"/>
          <p:nvPr/>
        </p:nvSpPr>
        <p:spPr>
          <a:xfrm>
            <a:off x="1028700" y="2175408"/>
            <a:ext cx="16230600" cy="559436"/>
          </a:xfrm>
          <a:prstGeom prst="rect">
            <a:avLst/>
          </a:prstGeom>
        </p:spPr>
        <p:txBody>
          <a:bodyPr lIns="0" tIns="0" rIns="0" bIns="0" rtlCol="0" anchor="t">
            <a:spAutoFit/>
          </a:bodyPr>
          <a:lstStyle/>
          <a:p>
            <a:pPr>
              <a:lnSpc>
                <a:spcPts val="4339"/>
              </a:lnSpc>
            </a:pPr>
            <a:r>
              <a:rPr lang="en-US" sz="3099">
                <a:solidFill>
                  <a:srgbClr val="000000"/>
                </a:solidFill>
                <a:latin typeface="Poppins"/>
              </a:rPr>
              <a:t>Here’s a suggestion of how you can improve on the prompt:</a:t>
            </a:r>
          </a:p>
        </p:txBody>
      </p:sp>
      <p:grpSp>
        <p:nvGrpSpPr>
          <p:cNvPr id="14" name="Group 14"/>
          <p:cNvGrpSpPr/>
          <p:nvPr/>
        </p:nvGrpSpPr>
        <p:grpSpPr>
          <a:xfrm>
            <a:off x="2386649" y="3536209"/>
            <a:ext cx="13514701" cy="1947347"/>
            <a:chOff x="0" y="0"/>
            <a:chExt cx="18019601" cy="2596463"/>
          </a:xfrm>
        </p:grpSpPr>
        <p:grpSp>
          <p:nvGrpSpPr>
            <p:cNvPr id="15" name="Group 15"/>
            <p:cNvGrpSpPr/>
            <p:nvPr/>
          </p:nvGrpSpPr>
          <p:grpSpPr>
            <a:xfrm>
              <a:off x="0" y="266826"/>
              <a:ext cx="18019601" cy="2329637"/>
              <a:chOff x="0" y="0"/>
              <a:chExt cx="3740126" cy="483536"/>
            </a:xfrm>
          </p:grpSpPr>
          <p:sp>
            <p:nvSpPr>
              <p:cNvPr id="16" name="Freeform 16"/>
              <p:cNvSpPr/>
              <p:nvPr/>
            </p:nvSpPr>
            <p:spPr>
              <a:xfrm>
                <a:off x="0" y="0"/>
                <a:ext cx="3740126" cy="483536"/>
              </a:xfrm>
              <a:custGeom>
                <a:avLst/>
                <a:gdLst/>
                <a:ahLst/>
                <a:cxnLst/>
                <a:rect l="l" t="t" r="r" b="b"/>
                <a:pathLst>
                  <a:path w="3740126" h="483536">
                    <a:moveTo>
                      <a:pt x="22914" y="0"/>
                    </a:moveTo>
                    <a:lnTo>
                      <a:pt x="3717211" y="0"/>
                    </a:lnTo>
                    <a:cubicBezTo>
                      <a:pt x="3729867" y="0"/>
                      <a:pt x="3740126" y="10259"/>
                      <a:pt x="3740126" y="22914"/>
                    </a:cubicBezTo>
                    <a:lnTo>
                      <a:pt x="3740126" y="460622"/>
                    </a:lnTo>
                    <a:cubicBezTo>
                      <a:pt x="3740126" y="473277"/>
                      <a:pt x="3729867" y="483536"/>
                      <a:pt x="3717211" y="483536"/>
                    </a:cubicBezTo>
                    <a:lnTo>
                      <a:pt x="22914" y="483536"/>
                    </a:lnTo>
                    <a:cubicBezTo>
                      <a:pt x="10259" y="483536"/>
                      <a:pt x="0" y="473277"/>
                      <a:pt x="0" y="460622"/>
                    </a:cubicBezTo>
                    <a:lnTo>
                      <a:pt x="0" y="22914"/>
                    </a:lnTo>
                    <a:cubicBezTo>
                      <a:pt x="0" y="10259"/>
                      <a:pt x="10259" y="0"/>
                      <a:pt x="22914" y="0"/>
                    </a:cubicBezTo>
                    <a:close/>
                  </a:path>
                </a:pathLst>
              </a:custGeom>
              <a:solidFill>
                <a:srgbClr val="FFFFFF"/>
              </a:solidFill>
              <a:ln w="38100" cap="rnd">
                <a:solidFill>
                  <a:srgbClr val="245D78"/>
                </a:solidFill>
                <a:prstDash val="solid"/>
                <a:round/>
              </a:ln>
            </p:spPr>
            <p:txBody>
              <a:bodyPr/>
              <a:lstStyle/>
              <a:p>
                <a:endParaRPr lang="en-US"/>
              </a:p>
            </p:txBody>
          </p:sp>
          <p:sp>
            <p:nvSpPr>
              <p:cNvPr id="17" name="TextBox 17"/>
              <p:cNvSpPr txBox="1"/>
              <p:nvPr/>
            </p:nvSpPr>
            <p:spPr>
              <a:xfrm>
                <a:off x="0" y="-57150"/>
                <a:ext cx="3740126" cy="540686"/>
              </a:xfrm>
              <a:prstGeom prst="rect">
                <a:avLst/>
              </a:prstGeom>
            </p:spPr>
            <p:txBody>
              <a:bodyPr lIns="48346" tIns="48346" rIns="48346" bIns="48346" rtlCol="0" anchor="ctr"/>
              <a:lstStyle/>
              <a:p>
                <a:pPr algn="ctr">
                  <a:lnSpc>
                    <a:spcPts val="2659"/>
                  </a:lnSpc>
                </a:pPr>
                <a:endParaRPr/>
              </a:p>
            </p:txBody>
          </p:sp>
        </p:grpSp>
        <p:grpSp>
          <p:nvGrpSpPr>
            <p:cNvPr id="18" name="Group 18"/>
            <p:cNvGrpSpPr/>
            <p:nvPr/>
          </p:nvGrpSpPr>
          <p:grpSpPr>
            <a:xfrm>
              <a:off x="596045" y="0"/>
              <a:ext cx="4462263" cy="933755"/>
              <a:chOff x="0" y="0"/>
              <a:chExt cx="3859435" cy="807610"/>
            </a:xfrm>
          </p:grpSpPr>
          <p:sp>
            <p:nvSpPr>
              <p:cNvPr id="19" name="Freeform 19"/>
              <p:cNvSpPr/>
              <p:nvPr/>
            </p:nvSpPr>
            <p:spPr>
              <a:xfrm>
                <a:off x="0" y="0"/>
                <a:ext cx="3859435" cy="807610"/>
              </a:xfrm>
              <a:custGeom>
                <a:avLst/>
                <a:gdLst/>
                <a:ahLst/>
                <a:cxnLst/>
                <a:rect l="l" t="t" r="r" b="b"/>
                <a:pathLst>
                  <a:path w="3859435" h="807610">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txBody>
              <a:bodyPr/>
              <a:lstStyle/>
              <a:p>
                <a:endParaRPr lang="en-US"/>
              </a:p>
            </p:txBody>
          </p:sp>
          <p:sp>
            <p:nvSpPr>
              <p:cNvPr id="20" name="TextBox 20"/>
              <p:cNvSpPr txBox="1"/>
              <p:nvPr/>
            </p:nvSpPr>
            <p:spPr>
              <a:xfrm>
                <a:off x="0" y="-57150"/>
                <a:ext cx="3859435" cy="864760"/>
              </a:xfrm>
              <a:prstGeom prst="rect">
                <a:avLst/>
              </a:prstGeom>
            </p:spPr>
            <p:txBody>
              <a:bodyPr lIns="48346" tIns="48346" rIns="48346" bIns="48346" rtlCol="0" anchor="ctr"/>
              <a:lstStyle/>
              <a:p>
                <a:pPr algn="ctr">
                  <a:lnSpc>
                    <a:spcPts val="3079"/>
                  </a:lnSpc>
                </a:pPr>
                <a:r>
                  <a:rPr lang="en-US" sz="2199">
                    <a:solidFill>
                      <a:srgbClr val="000000"/>
                    </a:solidFill>
                    <a:latin typeface="Poppins Bold"/>
                  </a:rPr>
                  <a:t>Improve This Prompt!</a:t>
                </a:r>
              </a:p>
            </p:txBody>
          </p:sp>
        </p:grpSp>
        <p:grpSp>
          <p:nvGrpSpPr>
            <p:cNvPr id="21" name="Group 21"/>
            <p:cNvGrpSpPr/>
            <p:nvPr/>
          </p:nvGrpSpPr>
          <p:grpSpPr>
            <a:xfrm>
              <a:off x="16400642" y="1101511"/>
              <a:ext cx="897896" cy="890482"/>
              <a:chOff x="0" y="0"/>
              <a:chExt cx="269218" cy="266995"/>
            </a:xfrm>
          </p:grpSpPr>
          <p:sp>
            <p:nvSpPr>
              <p:cNvPr id="22" name="Freeform 22"/>
              <p:cNvSpPr/>
              <p:nvPr/>
            </p:nvSpPr>
            <p:spPr>
              <a:xfrm>
                <a:off x="0" y="0"/>
                <a:ext cx="269218" cy="266995"/>
              </a:xfrm>
              <a:custGeom>
                <a:avLst/>
                <a:gdLst/>
                <a:ahLst/>
                <a:cxnLst/>
                <a:rect l="l" t="t" r="r" b="b"/>
                <a:pathLst>
                  <a:path w="269218" h="266995">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txBody>
              <a:bodyPr/>
              <a:lstStyle/>
              <a:p>
                <a:endParaRPr lang="en-US"/>
              </a:p>
            </p:txBody>
          </p:sp>
          <p:sp>
            <p:nvSpPr>
              <p:cNvPr id="23" name="TextBox 23"/>
              <p:cNvSpPr txBox="1"/>
              <p:nvPr/>
            </p:nvSpPr>
            <p:spPr>
              <a:xfrm>
                <a:off x="0" y="-57150"/>
                <a:ext cx="269218" cy="324145"/>
              </a:xfrm>
              <a:prstGeom prst="rect">
                <a:avLst/>
              </a:prstGeom>
            </p:spPr>
            <p:txBody>
              <a:bodyPr lIns="48346" tIns="48346" rIns="48346" bIns="48346" rtlCol="0" anchor="ctr"/>
              <a:lstStyle/>
              <a:p>
                <a:pPr algn="ctr">
                  <a:lnSpc>
                    <a:spcPts val="2659"/>
                  </a:lnSpc>
                </a:pPr>
                <a:endParaRPr/>
              </a:p>
            </p:txBody>
          </p:sp>
        </p:grpSp>
        <p:sp>
          <p:nvSpPr>
            <p:cNvPr id="24" name="Freeform 24"/>
            <p:cNvSpPr/>
            <p:nvPr/>
          </p:nvSpPr>
          <p:spPr>
            <a:xfrm>
              <a:off x="16559101" y="1249576"/>
              <a:ext cx="580979" cy="594352"/>
            </a:xfrm>
            <a:custGeom>
              <a:avLst/>
              <a:gdLst/>
              <a:ahLst/>
              <a:cxnLst/>
              <a:rect l="l" t="t" r="r" b="b"/>
              <a:pathLst>
                <a:path w="580979" h="594352">
                  <a:moveTo>
                    <a:pt x="0" y="0"/>
                  </a:moveTo>
                  <a:lnTo>
                    <a:pt x="580979" y="0"/>
                  </a:lnTo>
                  <a:lnTo>
                    <a:pt x="580979"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596045" y="1209910"/>
              <a:ext cx="14364260" cy="676823"/>
            </a:xfrm>
            <a:prstGeom prst="rect">
              <a:avLst/>
            </a:prstGeom>
          </p:spPr>
          <p:txBody>
            <a:bodyPr lIns="0" tIns="0" rIns="0" bIns="0" rtlCol="0" anchor="t">
              <a:spAutoFit/>
            </a:bodyPr>
            <a:lstStyle/>
            <a:p>
              <a:pPr>
                <a:lnSpc>
                  <a:spcPts val="4149"/>
                </a:lnSpc>
                <a:spcBef>
                  <a:spcPct val="0"/>
                </a:spcBef>
              </a:pPr>
              <a:r>
                <a:rPr lang="en-US" sz="2964">
                  <a:solidFill>
                    <a:srgbClr val="000000"/>
                  </a:solidFill>
                  <a:latin typeface="Poppins Italics"/>
                </a:rPr>
                <a:t>Help me with science homework.</a:t>
              </a:r>
            </a:p>
          </p:txBody>
        </p:sp>
      </p:grpSp>
      <p:grpSp>
        <p:nvGrpSpPr>
          <p:cNvPr id="26" name="Group 26"/>
          <p:cNvGrpSpPr/>
          <p:nvPr/>
        </p:nvGrpSpPr>
        <p:grpSpPr>
          <a:xfrm>
            <a:off x="2386649" y="5940851"/>
            <a:ext cx="13514701" cy="2101564"/>
            <a:chOff x="0" y="0"/>
            <a:chExt cx="3740126" cy="581597"/>
          </a:xfrm>
        </p:grpSpPr>
        <p:sp>
          <p:nvSpPr>
            <p:cNvPr id="27" name="Freeform 27"/>
            <p:cNvSpPr/>
            <p:nvPr/>
          </p:nvSpPr>
          <p:spPr>
            <a:xfrm>
              <a:off x="0" y="0"/>
              <a:ext cx="3740126" cy="581597"/>
            </a:xfrm>
            <a:custGeom>
              <a:avLst/>
              <a:gdLst/>
              <a:ahLst/>
              <a:cxnLst/>
              <a:rect l="l" t="t" r="r" b="b"/>
              <a:pathLst>
                <a:path w="3740126" h="581597">
                  <a:moveTo>
                    <a:pt x="22914" y="0"/>
                  </a:moveTo>
                  <a:lnTo>
                    <a:pt x="3717211" y="0"/>
                  </a:lnTo>
                  <a:cubicBezTo>
                    <a:pt x="3729867" y="0"/>
                    <a:pt x="3740126" y="10259"/>
                    <a:pt x="3740126" y="22914"/>
                  </a:cubicBezTo>
                  <a:lnTo>
                    <a:pt x="3740126" y="558683"/>
                  </a:lnTo>
                  <a:cubicBezTo>
                    <a:pt x="3740126" y="571338"/>
                    <a:pt x="3729867" y="581597"/>
                    <a:pt x="3717211" y="581597"/>
                  </a:cubicBezTo>
                  <a:lnTo>
                    <a:pt x="22914" y="581597"/>
                  </a:lnTo>
                  <a:cubicBezTo>
                    <a:pt x="10259" y="581597"/>
                    <a:pt x="0" y="571338"/>
                    <a:pt x="0" y="558683"/>
                  </a:cubicBezTo>
                  <a:lnTo>
                    <a:pt x="0" y="22914"/>
                  </a:lnTo>
                  <a:cubicBezTo>
                    <a:pt x="0" y="10259"/>
                    <a:pt x="10259" y="0"/>
                    <a:pt x="22914" y="0"/>
                  </a:cubicBezTo>
                  <a:close/>
                </a:path>
              </a:pathLst>
            </a:custGeom>
            <a:solidFill>
              <a:srgbClr val="FFFFFF"/>
            </a:solidFill>
            <a:ln w="38100" cap="rnd">
              <a:solidFill>
                <a:srgbClr val="245D78"/>
              </a:solidFill>
              <a:prstDash val="solid"/>
              <a:round/>
            </a:ln>
          </p:spPr>
          <p:txBody>
            <a:bodyPr/>
            <a:lstStyle/>
            <a:p>
              <a:endParaRPr lang="en-US"/>
            </a:p>
          </p:txBody>
        </p:sp>
        <p:sp>
          <p:nvSpPr>
            <p:cNvPr id="28" name="TextBox 28"/>
            <p:cNvSpPr txBox="1"/>
            <p:nvPr/>
          </p:nvSpPr>
          <p:spPr>
            <a:xfrm>
              <a:off x="0" y="-57150"/>
              <a:ext cx="3740126" cy="638747"/>
            </a:xfrm>
            <a:prstGeom prst="rect">
              <a:avLst/>
            </a:prstGeom>
          </p:spPr>
          <p:txBody>
            <a:bodyPr lIns="48346" tIns="48346" rIns="48346" bIns="48346" rtlCol="0" anchor="ctr"/>
            <a:lstStyle/>
            <a:p>
              <a:pPr algn="ctr">
                <a:lnSpc>
                  <a:spcPts val="2659"/>
                </a:lnSpc>
              </a:pPr>
              <a:endParaRPr/>
            </a:p>
          </p:txBody>
        </p:sp>
      </p:grpSp>
      <p:grpSp>
        <p:nvGrpSpPr>
          <p:cNvPr id="29" name="Group 29"/>
          <p:cNvGrpSpPr/>
          <p:nvPr/>
        </p:nvGrpSpPr>
        <p:grpSpPr>
          <a:xfrm>
            <a:off x="2833683" y="5740731"/>
            <a:ext cx="3346697" cy="700316"/>
            <a:chOff x="0" y="0"/>
            <a:chExt cx="3859435" cy="807610"/>
          </a:xfrm>
        </p:grpSpPr>
        <p:sp>
          <p:nvSpPr>
            <p:cNvPr id="30" name="Freeform 30"/>
            <p:cNvSpPr/>
            <p:nvPr/>
          </p:nvSpPr>
          <p:spPr>
            <a:xfrm>
              <a:off x="0" y="0"/>
              <a:ext cx="3859435" cy="807610"/>
            </a:xfrm>
            <a:custGeom>
              <a:avLst/>
              <a:gdLst/>
              <a:ahLst/>
              <a:cxnLst/>
              <a:rect l="l" t="t" r="r" b="b"/>
              <a:pathLst>
                <a:path w="3859435" h="807610">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txBody>
            <a:bodyPr/>
            <a:lstStyle/>
            <a:p>
              <a:endParaRPr lang="en-US"/>
            </a:p>
          </p:txBody>
        </p:sp>
        <p:sp>
          <p:nvSpPr>
            <p:cNvPr id="31" name="TextBox 31"/>
            <p:cNvSpPr txBox="1"/>
            <p:nvPr/>
          </p:nvSpPr>
          <p:spPr>
            <a:xfrm>
              <a:off x="0" y="-57150"/>
              <a:ext cx="3859435" cy="864760"/>
            </a:xfrm>
            <a:prstGeom prst="rect">
              <a:avLst/>
            </a:prstGeom>
          </p:spPr>
          <p:txBody>
            <a:bodyPr lIns="48346" tIns="48346" rIns="48346" bIns="48346" rtlCol="0" anchor="ctr"/>
            <a:lstStyle/>
            <a:p>
              <a:pPr algn="ctr">
                <a:lnSpc>
                  <a:spcPts val="3079"/>
                </a:lnSpc>
              </a:pPr>
              <a:r>
                <a:rPr lang="en-US" sz="2199">
                  <a:solidFill>
                    <a:srgbClr val="000000"/>
                  </a:solidFill>
                  <a:latin typeface="Poppins Bold"/>
                </a:rPr>
                <a:t>Suggestion</a:t>
              </a:r>
            </a:p>
          </p:txBody>
        </p:sp>
      </p:grpSp>
      <p:grpSp>
        <p:nvGrpSpPr>
          <p:cNvPr id="32" name="Group 32"/>
          <p:cNvGrpSpPr/>
          <p:nvPr/>
        </p:nvGrpSpPr>
        <p:grpSpPr>
          <a:xfrm>
            <a:off x="14687131" y="6657702"/>
            <a:ext cx="673422" cy="667862"/>
            <a:chOff x="0" y="0"/>
            <a:chExt cx="897896" cy="890482"/>
          </a:xfrm>
        </p:grpSpPr>
        <p:grpSp>
          <p:nvGrpSpPr>
            <p:cNvPr id="33" name="Group 33"/>
            <p:cNvGrpSpPr/>
            <p:nvPr/>
          </p:nvGrpSpPr>
          <p:grpSpPr>
            <a:xfrm>
              <a:off x="0" y="0"/>
              <a:ext cx="897896" cy="890482"/>
              <a:chOff x="0" y="0"/>
              <a:chExt cx="269218" cy="266995"/>
            </a:xfrm>
          </p:grpSpPr>
          <p:sp>
            <p:nvSpPr>
              <p:cNvPr id="34" name="Freeform 34"/>
              <p:cNvSpPr/>
              <p:nvPr/>
            </p:nvSpPr>
            <p:spPr>
              <a:xfrm>
                <a:off x="0" y="0"/>
                <a:ext cx="269218" cy="266995"/>
              </a:xfrm>
              <a:custGeom>
                <a:avLst/>
                <a:gdLst/>
                <a:ahLst/>
                <a:cxnLst/>
                <a:rect l="l" t="t" r="r" b="b"/>
                <a:pathLst>
                  <a:path w="269218" h="266995">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txBody>
              <a:bodyPr/>
              <a:lstStyle/>
              <a:p>
                <a:endParaRPr lang="en-US"/>
              </a:p>
            </p:txBody>
          </p:sp>
          <p:sp>
            <p:nvSpPr>
              <p:cNvPr id="35" name="TextBox 35"/>
              <p:cNvSpPr txBox="1"/>
              <p:nvPr/>
            </p:nvSpPr>
            <p:spPr>
              <a:xfrm>
                <a:off x="0" y="-57150"/>
                <a:ext cx="269218" cy="324145"/>
              </a:xfrm>
              <a:prstGeom prst="rect">
                <a:avLst/>
              </a:prstGeom>
            </p:spPr>
            <p:txBody>
              <a:bodyPr lIns="48346" tIns="48346" rIns="48346" bIns="48346" rtlCol="0" anchor="ctr"/>
              <a:lstStyle/>
              <a:p>
                <a:pPr algn="ctr">
                  <a:lnSpc>
                    <a:spcPts val="2659"/>
                  </a:lnSpc>
                </a:pPr>
                <a:endParaRPr/>
              </a:p>
            </p:txBody>
          </p:sp>
        </p:grpSp>
        <p:sp>
          <p:nvSpPr>
            <p:cNvPr id="36" name="Freeform 36"/>
            <p:cNvSpPr/>
            <p:nvPr/>
          </p:nvSpPr>
          <p:spPr>
            <a:xfrm>
              <a:off x="158459" y="148065"/>
              <a:ext cx="580979" cy="594352"/>
            </a:xfrm>
            <a:custGeom>
              <a:avLst/>
              <a:gdLst/>
              <a:ahLst/>
              <a:cxnLst/>
              <a:rect l="l" t="t" r="r" b="b"/>
              <a:pathLst>
                <a:path w="580979" h="594352">
                  <a:moveTo>
                    <a:pt x="0" y="0"/>
                  </a:moveTo>
                  <a:lnTo>
                    <a:pt x="580978" y="0"/>
                  </a:lnTo>
                  <a:lnTo>
                    <a:pt x="580978"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37" name="TextBox 37"/>
          <p:cNvSpPr txBox="1"/>
          <p:nvPr/>
        </p:nvSpPr>
        <p:spPr>
          <a:xfrm>
            <a:off x="2833683" y="6629114"/>
            <a:ext cx="10773195" cy="1052426"/>
          </a:xfrm>
          <a:prstGeom prst="rect">
            <a:avLst/>
          </a:prstGeom>
        </p:spPr>
        <p:txBody>
          <a:bodyPr lIns="0" tIns="0" rIns="0" bIns="0" rtlCol="0" anchor="t">
            <a:spAutoFit/>
          </a:bodyPr>
          <a:lstStyle/>
          <a:p>
            <a:pPr>
              <a:lnSpc>
                <a:spcPts val="4149"/>
              </a:lnSpc>
              <a:spcBef>
                <a:spcPct val="0"/>
              </a:spcBef>
            </a:pPr>
            <a:r>
              <a:rPr lang="en-US" sz="2964">
                <a:solidFill>
                  <a:srgbClr val="000000"/>
                </a:solidFill>
                <a:latin typeface="Poppins Italics"/>
              </a:rPr>
              <a:t>Explain Newton's Second Law of Motion using real-life examples suitable for a 9th-grade physics student.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15997662"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Refining Prompts Exercise #2</a:t>
            </a:r>
          </a:p>
        </p:txBody>
      </p:sp>
      <p:sp>
        <p:nvSpPr>
          <p:cNvPr id="13" name="TextBox 13"/>
          <p:cNvSpPr txBox="1"/>
          <p:nvPr/>
        </p:nvSpPr>
        <p:spPr>
          <a:xfrm>
            <a:off x="1028700" y="2175408"/>
            <a:ext cx="16230600" cy="1102361"/>
          </a:xfrm>
          <a:prstGeom prst="rect">
            <a:avLst/>
          </a:prstGeom>
        </p:spPr>
        <p:txBody>
          <a:bodyPr lIns="0" tIns="0" rIns="0" bIns="0" rtlCol="0" anchor="t">
            <a:spAutoFit/>
          </a:bodyPr>
          <a:lstStyle/>
          <a:p>
            <a:pPr>
              <a:lnSpc>
                <a:spcPts val="4339"/>
              </a:lnSpc>
            </a:pPr>
            <a:r>
              <a:rPr lang="en-US" sz="3099">
                <a:solidFill>
                  <a:srgbClr val="000000"/>
                </a:solidFill>
                <a:latin typeface="Poppins"/>
              </a:rPr>
              <a:t>You need to write a report on the differences between Bengal Tigers and African Elephants. How would you improve this prompt?</a:t>
            </a:r>
          </a:p>
        </p:txBody>
      </p:sp>
      <p:sp>
        <p:nvSpPr>
          <p:cNvPr id="14" name="TextBox 14"/>
          <p:cNvSpPr txBox="1"/>
          <p:nvPr/>
        </p:nvSpPr>
        <p:spPr>
          <a:xfrm>
            <a:off x="1028700" y="5902656"/>
            <a:ext cx="16230600" cy="559436"/>
          </a:xfrm>
          <a:prstGeom prst="rect">
            <a:avLst/>
          </a:prstGeom>
        </p:spPr>
        <p:txBody>
          <a:bodyPr lIns="0" tIns="0" rIns="0" bIns="0" rtlCol="0" anchor="t">
            <a:spAutoFit/>
          </a:bodyPr>
          <a:lstStyle/>
          <a:p>
            <a:pPr>
              <a:lnSpc>
                <a:spcPts val="4339"/>
              </a:lnSpc>
              <a:spcBef>
                <a:spcPct val="0"/>
              </a:spcBef>
            </a:pPr>
            <a:r>
              <a:rPr lang="en-US" sz="3099">
                <a:solidFill>
                  <a:srgbClr val="000000"/>
                </a:solidFill>
                <a:latin typeface="Poppins"/>
              </a:rPr>
              <a:t>Discuss in pairs or as a class what details you would add. </a:t>
            </a:r>
          </a:p>
        </p:txBody>
      </p:sp>
      <p:grpSp>
        <p:nvGrpSpPr>
          <p:cNvPr id="15" name="Group 15"/>
          <p:cNvGrpSpPr/>
          <p:nvPr/>
        </p:nvGrpSpPr>
        <p:grpSpPr>
          <a:xfrm>
            <a:off x="2386649" y="3536209"/>
            <a:ext cx="13514701" cy="1947347"/>
            <a:chOff x="0" y="0"/>
            <a:chExt cx="18019601" cy="2596463"/>
          </a:xfrm>
        </p:grpSpPr>
        <p:grpSp>
          <p:nvGrpSpPr>
            <p:cNvPr id="16" name="Group 16"/>
            <p:cNvGrpSpPr/>
            <p:nvPr/>
          </p:nvGrpSpPr>
          <p:grpSpPr>
            <a:xfrm>
              <a:off x="0" y="266826"/>
              <a:ext cx="18019601" cy="2329637"/>
              <a:chOff x="0" y="0"/>
              <a:chExt cx="3740126" cy="483536"/>
            </a:xfrm>
          </p:grpSpPr>
          <p:sp>
            <p:nvSpPr>
              <p:cNvPr id="17" name="Freeform 17"/>
              <p:cNvSpPr/>
              <p:nvPr/>
            </p:nvSpPr>
            <p:spPr>
              <a:xfrm>
                <a:off x="0" y="0"/>
                <a:ext cx="3740126" cy="483536"/>
              </a:xfrm>
              <a:custGeom>
                <a:avLst/>
                <a:gdLst/>
                <a:ahLst/>
                <a:cxnLst/>
                <a:rect l="l" t="t" r="r" b="b"/>
                <a:pathLst>
                  <a:path w="3740126" h="483536">
                    <a:moveTo>
                      <a:pt x="22914" y="0"/>
                    </a:moveTo>
                    <a:lnTo>
                      <a:pt x="3717211" y="0"/>
                    </a:lnTo>
                    <a:cubicBezTo>
                      <a:pt x="3729867" y="0"/>
                      <a:pt x="3740126" y="10259"/>
                      <a:pt x="3740126" y="22914"/>
                    </a:cubicBezTo>
                    <a:lnTo>
                      <a:pt x="3740126" y="460622"/>
                    </a:lnTo>
                    <a:cubicBezTo>
                      <a:pt x="3740126" y="473277"/>
                      <a:pt x="3729867" y="483536"/>
                      <a:pt x="3717211" y="483536"/>
                    </a:cubicBezTo>
                    <a:lnTo>
                      <a:pt x="22914" y="483536"/>
                    </a:lnTo>
                    <a:cubicBezTo>
                      <a:pt x="10259" y="483536"/>
                      <a:pt x="0" y="473277"/>
                      <a:pt x="0" y="460622"/>
                    </a:cubicBezTo>
                    <a:lnTo>
                      <a:pt x="0" y="22914"/>
                    </a:lnTo>
                    <a:cubicBezTo>
                      <a:pt x="0" y="10259"/>
                      <a:pt x="10259" y="0"/>
                      <a:pt x="22914" y="0"/>
                    </a:cubicBezTo>
                    <a:close/>
                  </a:path>
                </a:pathLst>
              </a:custGeom>
              <a:solidFill>
                <a:srgbClr val="FFFFFF"/>
              </a:solidFill>
              <a:ln w="38100" cap="rnd">
                <a:solidFill>
                  <a:srgbClr val="245D78"/>
                </a:solidFill>
                <a:prstDash val="solid"/>
                <a:round/>
              </a:ln>
            </p:spPr>
            <p:txBody>
              <a:bodyPr/>
              <a:lstStyle/>
              <a:p>
                <a:endParaRPr lang="en-US"/>
              </a:p>
            </p:txBody>
          </p:sp>
          <p:sp>
            <p:nvSpPr>
              <p:cNvPr id="18" name="TextBox 18"/>
              <p:cNvSpPr txBox="1"/>
              <p:nvPr/>
            </p:nvSpPr>
            <p:spPr>
              <a:xfrm>
                <a:off x="0" y="-57150"/>
                <a:ext cx="3740126" cy="540686"/>
              </a:xfrm>
              <a:prstGeom prst="rect">
                <a:avLst/>
              </a:prstGeom>
            </p:spPr>
            <p:txBody>
              <a:bodyPr lIns="48346" tIns="48346" rIns="48346" bIns="48346" rtlCol="0" anchor="ctr"/>
              <a:lstStyle/>
              <a:p>
                <a:pPr algn="ctr">
                  <a:lnSpc>
                    <a:spcPts val="2659"/>
                  </a:lnSpc>
                </a:pPr>
                <a:endParaRPr/>
              </a:p>
            </p:txBody>
          </p:sp>
        </p:grpSp>
        <p:grpSp>
          <p:nvGrpSpPr>
            <p:cNvPr id="19" name="Group 19"/>
            <p:cNvGrpSpPr/>
            <p:nvPr/>
          </p:nvGrpSpPr>
          <p:grpSpPr>
            <a:xfrm>
              <a:off x="596045" y="0"/>
              <a:ext cx="4462263" cy="933755"/>
              <a:chOff x="0" y="0"/>
              <a:chExt cx="3859435" cy="807610"/>
            </a:xfrm>
          </p:grpSpPr>
          <p:sp>
            <p:nvSpPr>
              <p:cNvPr id="20" name="Freeform 20"/>
              <p:cNvSpPr/>
              <p:nvPr/>
            </p:nvSpPr>
            <p:spPr>
              <a:xfrm>
                <a:off x="0" y="0"/>
                <a:ext cx="3859435" cy="807610"/>
              </a:xfrm>
              <a:custGeom>
                <a:avLst/>
                <a:gdLst/>
                <a:ahLst/>
                <a:cxnLst/>
                <a:rect l="l" t="t" r="r" b="b"/>
                <a:pathLst>
                  <a:path w="3859435" h="807610">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txBody>
              <a:bodyPr/>
              <a:lstStyle/>
              <a:p>
                <a:endParaRPr lang="en-US"/>
              </a:p>
            </p:txBody>
          </p:sp>
          <p:sp>
            <p:nvSpPr>
              <p:cNvPr id="21" name="TextBox 21"/>
              <p:cNvSpPr txBox="1"/>
              <p:nvPr/>
            </p:nvSpPr>
            <p:spPr>
              <a:xfrm>
                <a:off x="0" y="-57150"/>
                <a:ext cx="3859435" cy="864760"/>
              </a:xfrm>
              <a:prstGeom prst="rect">
                <a:avLst/>
              </a:prstGeom>
            </p:spPr>
            <p:txBody>
              <a:bodyPr lIns="48346" tIns="48346" rIns="48346" bIns="48346" rtlCol="0" anchor="ctr"/>
              <a:lstStyle/>
              <a:p>
                <a:pPr algn="ctr">
                  <a:lnSpc>
                    <a:spcPts val="3079"/>
                  </a:lnSpc>
                </a:pPr>
                <a:r>
                  <a:rPr lang="en-US" sz="2199">
                    <a:solidFill>
                      <a:srgbClr val="000000"/>
                    </a:solidFill>
                    <a:latin typeface="Poppins Bold"/>
                  </a:rPr>
                  <a:t>Improve This Prompt!</a:t>
                </a:r>
              </a:p>
            </p:txBody>
          </p:sp>
        </p:grpSp>
        <p:grpSp>
          <p:nvGrpSpPr>
            <p:cNvPr id="22" name="Group 22"/>
            <p:cNvGrpSpPr/>
            <p:nvPr/>
          </p:nvGrpSpPr>
          <p:grpSpPr>
            <a:xfrm>
              <a:off x="16400642" y="1101511"/>
              <a:ext cx="897896" cy="890482"/>
              <a:chOff x="0" y="0"/>
              <a:chExt cx="269218" cy="266995"/>
            </a:xfrm>
          </p:grpSpPr>
          <p:sp>
            <p:nvSpPr>
              <p:cNvPr id="23" name="Freeform 23"/>
              <p:cNvSpPr/>
              <p:nvPr/>
            </p:nvSpPr>
            <p:spPr>
              <a:xfrm>
                <a:off x="0" y="0"/>
                <a:ext cx="269218" cy="266995"/>
              </a:xfrm>
              <a:custGeom>
                <a:avLst/>
                <a:gdLst/>
                <a:ahLst/>
                <a:cxnLst/>
                <a:rect l="l" t="t" r="r" b="b"/>
                <a:pathLst>
                  <a:path w="269218" h="266995">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txBody>
              <a:bodyPr/>
              <a:lstStyle/>
              <a:p>
                <a:endParaRPr lang="en-US"/>
              </a:p>
            </p:txBody>
          </p:sp>
          <p:sp>
            <p:nvSpPr>
              <p:cNvPr id="24" name="TextBox 24"/>
              <p:cNvSpPr txBox="1"/>
              <p:nvPr/>
            </p:nvSpPr>
            <p:spPr>
              <a:xfrm>
                <a:off x="0" y="-57150"/>
                <a:ext cx="269218" cy="324145"/>
              </a:xfrm>
              <a:prstGeom prst="rect">
                <a:avLst/>
              </a:prstGeom>
            </p:spPr>
            <p:txBody>
              <a:bodyPr lIns="48346" tIns="48346" rIns="48346" bIns="48346" rtlCol="0" anchor="ctr"/>
              <a:lstStyle/>
              <a:p>
                <a:pPr algn="ctr">
                  <a:lnSpc>
                    <a:spcPts val="2659"/>
                  </a:lnSpc>
                </a:pPr>
                <a:endParaRPr/>
              </a:p>
            </p:txBody>
          </p:sp>
        </p:grpSp>
        <p:sp>
          <p:nvSpPr>
            <p:cNvPr id="25" name="Freeform 25"/>
            <p:cNvSpPr/>
            <p:nvPr/>
          </p:nvSpPr>
          <p:spPr>
            <a:xfrm>
              <a:off x="16559101" y="1249576"/>
              <a:ext cx="580979" cy="594352"/>
            </a:xfrm>
            <a:custGeom>
              <a:avLst/>
              <a:gdLst/>
              <a:ahLst/>
              <a:cxnLst/>
              <a:rect l="l" t="t" r="r" b="b"/>
              <a:pathLst>
                <a:path w="580979" h="594352">
                  <a:moveTo>
                    <a:pt x="0" y="0"/>
                  </a:moveTo>
                  <a:lnTo>
                    <a:pt x="580979" y="0"/>
                  </a:lnTo>
                  <a:lnTo>
                    <a:pt x="580979"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TextBox 26"/>
            <p:cNvSpPr txBox="1"/>
            <p:nvPr/>
          </p:nvSpPr>
          <p:spPr>
            <a:xfrm>
              <a:off x="596045" y="1209910"/>
              <a:ext cx="14364260" cy="676823"/>
            </a:xfrm>
            <a:prstGeom prst="rect">
              <a:avLst/>
            </a:prstGeom>
          </p:spPr>
          <p:txBody>
            <a:bodyPr lIns="0" tIns="0" rIns="0" bIns="0" rtlCol="0" anchor="t">
              <a:spAutoFit/>
            </a:bodyPr>
            <a:lstStyle/>
            <a:p>
              <a:pPr>
                <a:lnSpc>
                  <a:spcPts val="4149"/>
                </a:lnSpc>
                <a:spcBef>
                  <a:spcPct val="0"/>
                </a:spcBef>
              </a:pPr>
              <a:r>
                <a:rPr lang="en-US" sz="2964">
                  <a:solidFill>
                    <a:srgbClr val="000000"/>
                  </a:solidFill>
                  <a:latin typeface="Poppins Italics"/>
                </a:rPr>
                <a:t>Tell me about elephants and tigers.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15997662"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Refining Prompts Exercise #2</a:t>
            </a:r>
          </a:p>
        </p:txBody>
      </p:sp>
      <p:sp>
        <p:nvSpPr>
          <p:cNvPr id="13" name="TextBox 13"/>
          <p:cNvSpPr txBox="1"/>
          <p:nvPr/>
        </p:nvSpPr>
        <p:spPr>
          <a:xfrm>
            <a:off x="1028700" y="2175408"/>
            <a:ext cx="16230600" cy="559436"/>
          </a:xfrm>
          <a:prstGeom prst="rect">
            <a:avLst/>
          </a:prstGeom>
        </p:spPr>
        <p:txBody>
          <a:bodyPr lIns="0" tIns="0" rIns="0" bIns="0" rtlCol="0" anchor="t">
            <a:spAutoFit/>
          </a:bodyPr>
          <a:lstStyle/>
          <a:p>
            <a:pPr>
              <a:lnSpc>
                <a:spcPts val="4339"/>
              </a:lnSpc>
            </a:pPr>
            <a:r>
              <a:rPr lang="en-US" sz="3099">
                <a:solidFill>
                  <a:srgbClr val="000000"/>
                </a:solidFill>
                <a:latin typeface="Poppins"/>
              </a:rPr>
              <a:t>Here’s a suggestion of how you can improve on the prompt:</a:t>
            </a:r>
          </a:p>
        </p:txBody>
      </p:sp>
      <p:grpSp>
        <p:nvGrpSpPr>
          <p:cNvPr id="14" name="Group 14"/>
          <p:cNvGrpSpPr/>
          <p:nvPr/>
        </p:nvGrpSpPr>
        <p:grpSpPr>
          <a:xfrm>
            <a:off x="2386649" y="3536209"/>
            <a:ext cx="13514701" cy="1947347"/>
            <a:chOff x="0" y="0"/>
            <a:chExt cx="18019601" cy="2596463"/>
          </a:xfrm>
        </p:grpSpPr>
        <p:grpSp>
          <p:nvGrpSpPr>
            <p:cNvPr id="15" name="Group 15"/>
            <p:cNvGrpSpPr/>
            <p:nvPr/>
          </p:nvGrpSpPr>
          <p:grpSpPr>
            <a:xfrm>
              <a:off x="0" y="266826"/>
              <a:ext cx="18019601" cy="2329637"/>
              <a:chOff x="0" y="0"/>
              <a:chExt cx="3740126" cy="483536"/>
            </a:xfrm>
          </p:grpSpPr>
          <p:sp>
            <p:nvSpPr>
              <p:cNvPr id="16" name="Freeform 16"/>
              <p:cNvSpPr/>
              <p:nvPr/>
            </p:nvSpPr>
            <p:spPr>
              <a:xfrm>
                <a:off x="0" y="0"/>
                <a:ext cx="3740126" cy="483536"/>
              </a:xfrm>
              <a:custGeom>
                <a:avLst/>
                <a:gdLst/>
                <a:ahLst/>
                <a:cxnLst/>
                <a:rect l="l" t="t" r="r" b="b"/>
                <a:pathLst>
                  <a:path w="3740126" h="483536">
                    <a:moveTo>
                      <a:pt x="22914" y="0"/>
                    </a:moveTo>
                    <a:lnTo>
                      <a:pt x="3717211" y="0"/>
                    </a:lnTo>
                    <a:cubicBezTo>
                      <a:pt x="3729867" y="0"/>
                      <a:pt x="3740126" y="10259"/>
                      <a:pt x="3740126" y="22914"/>
                    </a:cubicBezTo>
                    <a:lnTo>
                      <a:pt x="3740126" y="460622"/>
                    </a:lnTo>
                    <a:cubicBezTo>
                      <a:pt x="3740126" y="473277"/>
                      <a:pt x="3729867" y="483536"/>
                      <a:pt x="3717211" y="483536"/>
                    </a:cubicBezTo>
                    <a:lnTo>
                      <a:pt x="22914" y="483536"/>
                    </a:lnTo>
                    <a:cubicBezTo>
                      <a:pt x="10259" y="483536"/>
                      <a:pt x="0" y="473277"/>
                      <a:pt x="0" y="460622"/>
                    </a:cubicBezTo>
                    <a:lnTo>
                      <a:pt x="0" y="22914"/>
                    </a:lnTo>
                    <a:cubicBezTo>
                      <a:pt x="0" y="10259"/>
                      <a:pt x="10259" y="0"/>
                      <a:pt x="22914" y="0"/>
                    </a:cubicBezTo>
                    <a:close/>
                  </a:path>
                </a:pathLst>
              </a:custGeom>
              <a:solidFill>
                <a:srgbClr val="FFFFFF"/>
              </a:solidFill>
              <a:ln w="38100" cap="rnd">
                <a:solidFill>
                  <a:srgbClr val="245D78"/>
                </a:solidFill>
                <a:prstDash val="solid"/>
                <a:round/>
              </a:ln>
            </p:spPr>
            <p:txBody>
              <a:bodyPr/>
              <a:lstStyle/>
              <a:p>
                <a:endParaRPr lang="en-US"/>
              </a:p>
            </p:txBody>
          </p:sp>
          <p:sp>
            <p:nvSpPr>
              <p:cNvPr id="17" name="TextBox 17"/>
              <p:cNvSpPr txBox="1"/>
              <p:nvPr/>
            </p:nvSpPr>
            <p:spPr>
              <a:xfrm>
                <a:off x="0" y="-57150"/>
                <a:ext cx="3740126" cy="540686"/>
              </a:xfrm>
              <a:prstGeom prst="rect">
                <a:avLst/>
              </a:prstGeom>
            </p:spPr>
            <p:txBody>
              <a:bodyPr lIns="48346" tIns="48346" rIns="48346" bIns="48346" rtlCol="0" anchor="ctr"/>
              <a:lstStyle/>
              <a:p>
                <a:pPr algn="ctr">
                  <a:lnSpc>
                    <a:spcPts val="2659"/>
                  </a:lnSpc>
                </a:pPr>
                <a:endParaRPr/>
              </a:p>
            </p:txBody>
          </p:sp>
        </p:grpSp>
        <p:grpSp>
          <p:nvGrpSpPr>
            <p:cNvPr id="18" name="Group 18"/>
            <p:cNvGrpSpPr/>
            <p:nvPr/>
          </p:nvGrpSpPr>
          <p:grpSpPr>
            <a:xfrm>
              <a:off x="596045" y="0"/>
              <a:ext cx="4462263" cy="933755"/>
              <a:chOff x="0" y="0"/>
              <a:chExt cx="3859435" cy="807610"/>
            </a:xfrm>
          </p:grpSpPr>
          <p:sp>
            <p:nvSpPr>
              <p:cNvPr id="19" name="Freeform 19"/>
              <p:cNvSpPr/>
              <p:nvPr/>
            </p:nvSpPr>
            <p:spPr>
              <a:xfrm>
                <a:off x="0" y="0"/>
                <a:ext cx="3859435" cy="807610"/>
              </a:xfrm>
              <a:custGeom>
                <a:avLst/>
                <a:gdLst/>
                <a:ahLst/>
                <a:cxnLst/>
                <a:rect l="l" t="t" r="r" b="b"/>
                <a:pathLst>
                  <a:path w="3859435" h="807610">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txBody>
              <a:bodyPr/>
              <a:lstStyle/>
              <a:p>
                <a:endParaRPr lang="en-US"/>
              </a:p>
            </p:txBody>
          </p:sp>
          <p:sp>
            <p:nvSpPr>
              <p:cNvPr id="20" name="TextBox 20"/>
              <p:cNvSpPr txBox="1"/>
              <p:nvPr/>
            </p:nvSpPr>
            <p:spPr>
              <a:xfrm>
                <a:off x="0" y="-57150"/>
                <a:ext cx="3859435" cy="864760"/>
              </a:xfrm>
              <a:prstGeom prst="rect">
                <a:avLst/>
              </a:prstGeom>
            </p:spPr>
            <p:txBody>
              <a:bodyPr lIns="48346" tIns="48346" rIns="48346" bIns="48346" rtlCol="0" anchor="ctr"/>
              <a:lstStyle/>
              <a:p>
                <a:pPr algn="ctr">
                  <a:lnSpc>
                    <a:spcPts val="3079"/>
                  </a:lnSpc>
                </a:pPr>
                <a:r>
                  <a:rPr lang="en-US" sz="2199">
                    <a:solidFill>
                      <a:srgbClr val="000000"/>
                    </a:solidFill>
                    <a:latin typeface="Poppins Bold"/>
                  </a:rPr>
                  <a:t>Improve This Prompt!</a:t>
                </a:r>
              </a:p>
            </p:txBody>
          </p:sp>
        </p:grpSp>
        <p:grpSp>
          <p:nvGrpSpPr>
            <p:cNvPr id="21" name="Group 21"/>
            <p:cNvGrpSpPr/>
            <p:nvPr/>
          </p:nvGrpSpPr>
          <p:grpSpPr>
            <a:xfrm>
              <a:off x="16400642" y="1101511"/>
              <a:ext cx="897896" cy="890482"/>
              <a:chOff x="0" y="0"/>
              <a:chExt cx="269218" cy="266995"/>
            </a:xfrm>
          </p:grpSpPr>
          <p:sp>
            <p:nvSpPr>
              <p:cNvPr id="22" name="Freeform 22"/>
              <p:cNvSpPr/>
              <p:nvPr/>
            </p:nvSpPr>
            <p:spPr>
              <a:xfrm>
                <a:off x="0" y="0"/>
                <a:ext cx="269218" cy="266995"/>
              </a:xfrm>
              <a:custGeom>
                <a:avLst/>
                <a:gdLst/>
                <a:ahLst/>
                <a:cxnLst/>
                <a:rect l="l" t="t" r="r" b="b"/>
                <a:pathLst>
                  <a:path w="269218" h="266995">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txBody>
              <a:bodyPr/>
              <a:lstStyle/>
              <a:p>
                <a:endParaRPr lang="en-US"/>
              </a:p>
            </p:txBody>
          </p:sp>
          <p:sp>
            <p:nvSpPr>
              <p:cNvPr id="23" name="TextBox 23"/>
              <p:cNvSpPr txBox="1"/>
              <p:nvPr/>
            </p:nvSpPr>
            <p:spPr>
              <a:xfrm>
                <a:off x="0" y="-57150"/>
                <a:ext cx="269218" cy="324145"/>
              </a:xfrm>
              <a:prstGeom prst="rect">
                <a:avLst/>
              </a:prstGeom>
            </p:spPr>
            <p:txBody>
              <a:bodyPr lIns="48346" tIns="48346" rIns="48346" bIns="48346" rtlCol="0" anchor="ctr"/>
              <a:lstStyle/>
              <a:p>
                <a:pPr algn="ctr">
                  <a:lnSpc>
                    <a:spcPts val="2659"/>
                  </a:lnSpc>
                </a:pPr>
                <a:endParaRPr/>
              </a:p>
            </p:txBody>
          </p:sp>
        </p:grpSp>
        <p:sp>
          <p:nvSpPr>
            <p:cNvPr id="24" name="Freeform 24"/>
            <p:cNvSpPr/>
            <p:nvPr/>
          </p:nvSpPr>
          <p:spPr>
            <a:xfrm>
              <a:off x="16559101" y="1249576"/>
              <a:ext cx="580979" cy="594352"/>
            </a:xfrm>
            <a:custGeom>
              <a:avLst/>
              <a:gdLst/>
              <a:ahLst/>
              <a:cxnLst/>
              <a:rect l="l" t="t" r="r" b="b"/>
              <a:pathLst>
                <a:path w="580979" h="594352">
                  <a:moveTo>
                    <a:pt x="0" y="0"/>
                  </a:moveTo>
                  <a:lnTo>
                    <a:pt x="580979" y="0"/>
                  </a:lnTo>
                  <a:lnTo>
                    <a:pt x="580979"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596045" y="1209910"/>
              <a:ext cx="14364260" cy="676823"/>
            </a:xfrm>
            <a:prstGeom prst="rect">
              <a:avLst/>
            </a:prstGeom>
          </p:spPr>
          <p:txBody>
            <a:bodyPr lIns="0" tIns="0" rIns="0" bIns="0" rtlCol="0" anchor="t">
              <a:spAutoFit/>
            </a:bodyPr>
            <a:lstStyle/>
            <a:p>
              <a:pPr>
                <a:lnSpc>
                  <a:spcPts val="4149"/>
                </a:lnSpc>
                <a:spcBef>
                  <a:spcPct val="0"/>
                </a:spcBef>
              </a:pPr>
              <a:r>
                <a:rPr lang="en-US" sz="2964">
                  <a:solidFill>
                    <a:srgbClr val="000000"/>
                  </a:solidFill>
                  <a:latin typeface="Poppins Italics"/>
                </a:rPr>
                <a:t>Tell me about elephants and tigers.</a:t>
              </a:r>
            </a:p>
          </p:txBody>
        </p:sp>
      </p:grpSp>
      <p:grpSp>
        <p:nvGrpSpPr>
          <p:cNvPr id="26" name="Group 26"/>
          <p:cNvGrpSpPr/>
          <p:nvPr/>
        </p:nvGrpSpPr>
        <p:grpSpPr>
          <a:xfrm>
            <a:off x="2386649" y="5940851"/>
            <a:ext cx="13514701" cy="2101564"/>
            <a:chOff x="0" y="0"/>
            <a:chExt cx="3740126" cy="581597"/>
          </a:xfrm>
        </p:grpSpPr>
        <p:sp>
          <p:nvSpPr>
            <p:cNvPr id="27" name="Freeform 27"/>
            <p:cNvSpPr/>
            <p:nvPr/>
          </p:nvSpPr>
          <p:spPr>
            <a:xfrm>
              <a:off x="0" y="0"/>
              <a:ext cx="3740126" cy="581597"/>
            </a:xfrm>
            <a:custGeom>
              <a:avLst/>
              <a:gdLst/>
              <a:ahLst/>
              <a:cxnLst/>
              <a:rect l="l" t="t" r="r" b="b"/>
              <a:pathLst>
                <a:path w="3740126" h="581597">
                  <a:moveTo>
                    <a:pt x="22914" y="0"/>
                  </a:moveTo>
                  <a:lnTo>
                    <a:pt x="3717211" y="0"/>
                  </a:lnTo>
                  <a:cubicBezTo>
                    <a:pt x="3729867" y="0"/>
                    <a:pt x="3740126" y="10259"/>
                    <a:pt x="3740126" y="22914"/>
                  </a:cubicBezTo>
                  <a:lnTo>
                    <a:pt x="3740126" y="558683"/>
                  </a:lnTo>
                  <a:cubicBezTo>
                    <a:pt x="3740126" y="571338"/>
                    <a:pt x="3729867" y="581597"/>
                    <a:pt x="3717211" y="581597"/>
                  </a:cubicBezTo>
                  <a:lnTo>
                    <a:pt x="22914" y="581597"/>
                  </a:lnTo>
                  <a:cubicBezTo>
                    <a:pt x="10259" y="581597"/>
                    <a:pt x="0" y="571338"/>
                    <a:pt x="0" y="558683"/>
                  </a:cubicBezTo>
                  <a:lnTo>
                    <a:pt x="0" y="22914"/>
                  </a:lnTo>
                  <a:cubicBezTo>
                    <a:pt x="0" y="10259"/>
                    <a:pt x="10259" y="0"/>
                    <a:pt x="22914" y="0"/>
                  </a:cubicBezTo>
                  <a:close/>
                </a:path>
              </a:pathLst>
            </a:custGeom>
            <a:solidFill>
              <a:srgbClr val="FFFFFF"/>
            </a:solidFill>
            <a:ln w="38100" cap="rnd">
              <a:solidFill>
                <a:srgbClr val="245D78"/>
              </a:solidFill>
              <a:prstDash val="solid"/>
              <a:round/>
            </a:ln>
          </p:spPr>
          <p:txBody>
            <a:bodyPr/>
            <a:lstStyle/>
            <a:p>
              <a:endParaRPr lang="en-US"/>
            </a:p>
          </p:txBody>
        </p:sp>
        <p:sp>
          <p:nvSpPr>
            <p:cNvPr id="28" name="TextBox 28"/>
            <p:cNvSpPr txBox="1"/>
            <p:nvPr/>
          </p:nvSpPr>
          <p:spPr>
            <a:xfrm>
              <a:off x="0" y="-57150"/>
              <a:ext cx="3740126" cy="638747"/>
            </a:xfrm>
            <a:prstGeom prst="rect">
              <a:avLst/>
            </a:prstGeom>
          </p:spPr>
          <p:txBody>
            <a:bodyPr lIns="48346" tIns="48346" rIns="48346" bIns="48346" rtlCol="0" anchor="ctr"/>
            <a:lstStyle/>
            <a:p>
              <a:pPr algn="ctr">
                <a:lnSpc>
                  <a:spcPts val="2659"/>
                </a:lnSpc>
              </a:pPr>
              <a:endParaRPr/>
            </a:p>
          </p:txBody>
        </p:sp>
      </p:grpSp>
      <p:grpSp>
        <p:nvGrpSpPr>
          <p:cNvPr id="29" name="Group 29"/>
          <p:cNvGrpSpPr/>
          <p:nvPr/>
        </p:nvGrpSpPr>
        <p:grpSpPr>
          <a:xfrm>
            <a:off x="2833683" y="5740731"/>
            <a:ext cx="3346697" cy="700316"/>
            <a:chOff x="0" y="0"/>
            <a:chExt cx="3859435" cy="807610"/>
          </a:xfrm>
        </p:grpSpPr>
        <p:sp>
          <p:nvSpPr>
            <p:cNvPr id="30" name="Freeform 30"/>
            <p:cNvSpPr/>
            <p:nvPr/>
          </p:nvSpPr>
          <p:spPr>
            <a:xfrm>
              <a:off x="0" y="0"/>
              <a:ext cx="3859435" cy="807610"/>
            </a:xfrm>
            <a:custGeom>
              <a:avLst/>
              <a:gdLst/>
              <a:ahLst/>
              <a:cxnLst/>
              <a:rect l="l" t="t" r="r" b="b"/>
              <a:pathLst>
                <a:path w="3859435" h="807610">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txBody>
            <a:bodyPr/>
            <a:lstStyle/>
            <a:p>
              <a:endParaRPr lang="en-US"/>
            </a:p>
          </p:txBody>
        </p:sp>
        <p:sp>
          <p:nvSpPr>
            <p:cNvPr id="31" name="TextBox 31"/>
            <p:cNvSpPr txBox="1"/>
            <p:nvPr/>
          </p:nvSpPr>
          <p:spPr>
            <a:xfrm>
              <a:off x="0" y="-57150"/>
              <a:ext cx="3859435" cy="864760"/>
            </a:xfrm>
            <a:prstGeom prst="rect">
              <a:avLst/>
            </a:prstGeom>
          </p:spPr>
          <p:txBody>
            <a:bodyPr lIns="48346" tIns="48346" rIns="48346" bIns="48346" rtlCol="0" anchor="ctr"/>
            <a:lstStyle/>
            <a:p>
              <a:pPr algn="ctr">
                <a:lnSpc>
                  <a:spcPts val="3079"/>
                </a:lnSpc>
              </a:pPr>
              <a:r>
                <a:rPr lang="en-US" sz="2199">
                  <a:solidFill>
                    <a:srgbClr val="000000"/>
                  </a:solidFill>
                  <a:latin typeface="Poppins Bold"/>
                </a:rPr>
                <a:t>Suggestion</a:t>
              </a:r>
            </a:p>
          </p:txBody>
        </p:sp>
      </p:grpSp>
      <p:grpSp>
        <p:nvGrpSpPr>
          <p:cNvPr id="32" name="Group 32"/>
          <p:cNvGrpSpPr/>
          <p:nvPr/>
        </p:nvGrpSpPr>
        <p:grpSpPr>
          <a:xfrm>
            <a:off x="14687131" y="6657702"/>
            <a:ext cx="673422" cy="667862"/>
            <a:chOff x="0" y="0"/>
            <a:chExt cx="897896" cy="890482"/>
          </a:xfrm>
        </p:grpSpPr>
        <p:grpSp>
          <p:nvGrpSpPr>
            <p:cNvPr id="33" name="Group 33"/>
            <p:cNvGrpSpPr/>
            <p:nvPr/>
          </p:nvGrpSpPr>
          <p:grpSpPr>
            <a:xfrm>
              <a:off x="0" y="0"/>
              <a:ext cx="897896" cy="890482"/>
              <a:chOff x="0" y="0"/>
              <a:chExt cx="269218" cy="266995"/>
            </a:xfrm>
          </p:grpSpPr>
          <p:sp>
            <p:nvSpPr>
              <p:cNvPr id="34" name="Freeform 34"/>
              <p:cNvSpPr/>
              <p:nvPr/>
            </p:nvSpPr>
            <p:spPr>
              <a:xfrm>
                <a:off x="0" y="0"/>
                <a:ext cx="269218" cy="266995"/>
              </a:xfrm>
              <a:custGeom>
                <a:avLst/>
                <a:gdLst/>
                <a:ahLst/>
                <a:cxnLst/>
                <a:rect l="l" t="t" r="r" b="b"/>
                <a:pathLst>
                  <a:path w="269218" h="266995">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txBody>
              <a:bodyPr/>
              <a:lstStyle/>
              <a:p>
                <a:endParaRPr lang="en-US"/>
              </a:p>
            </p:txBody>
          </p:sp>
          <p:sp>
            <p:nvSpPr>
              <p:cNvPr id="35" name="TextBox 35"/>
              <p:cNvSpPr txBox="1"/>
              <p:nvPr/>
            </p:nvSpPr>
            <p:spPr>
              <a:xfrm>
                <a:off x="0" y="-57150"/>
                <a:ext cx="269218" cy="324145"/>
              </a:xfrm>
              <a:prstGeom prst="rect">
                <a:avLst/>
              </a:prstGeom>
            </p:spPr>
            <p:txBody>
              <a:bodyPr lIns="48346" tIns="48346" rIns="48346" bIns="48346" rtlCol="0" anchor="ctr"/>
              <a:lstStyle/>
              <a:p>
                <a:pPr algn="ctr">
                  <a:lnSpc>
                    <a:spcPts val="2659"/>
                  </a:lnSpc>
                </a:pPr>
                <a:endParaRPr/>
              </a:p>
            </p:txBody>
          </p:sp>
        </p:grpSp>
        <p:sp>
          <p:nvSpPr>
            <p:cNvPr id="36" name="Freeform 36"/>
            <p:cNvSpPr/>
            <p:nvPr/>
          </p:nvSpPr>
          <p:spPr>
            <a:xfrm>
              <a:off x="158459" y="148065"/>
              <a:ext cx="580979" cy="594352"/>
            </a:xfrm>
            <a:custGeom>
              <a:avLst/>
              <a:gdLst/>
              <a:ahLst/>
              <a:cxnLst/>
              <a:rect l="l" t="t" r="r" b="b"/>
              <a:pathLst>
                <a:path w="580979" h="594352">
                  <a:moveTo>
                    <a:pt x="0" y="0"/>
                  </a:moveTo>
                  <a:lnTo>
                    <a:pt x="580978" y="0"/>
                  </a:lnTo>
                  <a:lnTo>
                    <a:pt x="580978"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37" name="TextBox 37"/>
          <p:cNvSpPr txBox="1"/>
          <p:nvPr/>
        </p:nvSpPr>
        <p:spPr>
          <a:xfrm>
            <a:off x="2833683" y="6629114"/>
            <a:ext cx="11568117" cy="1034129"/>
          </a:xfrm>
          <a:prstGeom prst="rect">
            <a:avLst/>
          </a:prstGeom>
        </p:spPr>
        <p:txBody>
          <a:bodyPr wrap="square" lIns="0" tIns="0" rIns="0" bIns="0" rtlCol="0" anchor="t">
            <a:spAutoFit/>
          </a:bodyPr>
          <a:lstStyle/>
          <a:p>
            <a:pPr>
              <a:lnSpc>
                <a:spcPts val="4149"/>
              </a:lnSpc>
              <a:spcBef>
                <a:spcPct val="0"/>
              </a:spcBef>
            </a:pPr>
            <a:r>
              <a:rPr lang="en-US" sz="2964" dirty="0">
                <a:solidFill>
                  <a:srgbClr val="000000"/>
                </a:solidFill>
                <a:latin typeface="Poppins Italics"/>
              </a:rPr>
              <a:t>Provide a detailed comparison of the dietary habits and habitat requirements of African Elephants and Bengal Tigers.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0" y="331161"/>
            <a:ext cx="18288000" cy="9352697"/>
            <a:chOff x="0" y="0"/>
            <a:chExt cx="688644" cy="352181"/>
          </a:xfrm>
        </p:grpSpPr>
        <p:sp>
          <p:nvSpPr>
            <p:cNvPr id="10" name="Freeform 10"/>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11" name="TextBox 11"/>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4019554"/>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Independent Exploration Task</a:t>
            </a:r>
          </a:p>
        </p:txBody>
      </p:sp>
      <p:sp>
        <p:nvSpPr>
          <p:cNvPr id="13" name="TextBox 13"/>
          <p:cNvSpPr txBox="1"/>
          <p:nvPr/>
        </p:nvSpPr>
        <p:spPr>
          <a:xfrm>
            <a:off x="6518896" y="2603039"/>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TRY IT YOURSELF</a:t>
            </a:r>
          </a:p>
        </p:txBody>
      </p:sp>
      <p:sp>
        <p:nvSpPr>
          <p:cNvPr id="14" name="TextBox 14"/>
          <p:cNvSpPr txBox="1"/>
          <p:nvPr/>
        </p:nvSpPr>
        <p:spPr>
          <a:xfrm>
            <a:off x="1866759" y="7013579"/>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Apply the skills you’ve learned in this task.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8812509"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Your Task</a:t>
            </a:r>
          </a:p>
        </p:txBody>
      </p:sp>
      <p:sp>
        <p:nvSpPr>
          <p:cNvPr id="13" name="TextBox 13"/>
          <p:cNvSpPr txBox="1"/>
          <p:nvPr/>
        </p:nvSpPr>
        <p:spPr>
          <a:xfrm>
            <a:off x="1028700" y="2175408"/>
            <a:ext cx="15896424" cy="5988686"/>
          </a:xfrm>
          <a:prstGeom prst="rect">
            <a:avLst/>
          </a:prstGeom>
        </p:spPr>
        <p:txBody>
          <a:bodyPr lIns="0" tIns="0" rIns="0" bIns="0" rtlCol="0" anchor="t">
            <a:spAutoFit/>
          </a:bodyPr>
          <a:lstStyle/>
          <a:p>
            <a:pPr>
              <a:lnSpc>
                <a:spcPts val="4339"/>
              </a:lnSpc>
            </a:pPr>
            <a:r>
              <a:rPr lang="en-US" sz="3099" dirty="0">
                <a:solidFill>
                  <a:srgbClr val="000000"/>
                </a:solidFill>
                <a:latin typeface="Poppins"/>
              </a:rPr>
              <a:t>As the newly elected class president, you’re in charge of your school’s recycling </a:t>
            </a:r>
            <a:r>
              <a:rPr lang="en-US" sz="3099" dirty="0" err="1">
                <a:solidFill>
                  <a:srgbClr val="000000"/>
                </a:solidFill>
                <a:latin typeface="Poppins"/>
              </a:rPr>
              <a:t>programme</a:t>
            </a:r>
            <a:r>
              <a:rPr lang="en-US" sz="3099" dirty="0">
                <a:solidFill>
                  <a:srgbClr val="000000"/>
                </a:solidFill>
                <a:latin typeface="Poppins"/>
              </a:rPr>
              <a:t>. It’s your responsibility to encourage your classmates to recycle properly.</a:t>
            </a:r>
          </a:p>
          <a:p>
            <a:pPr>
              <a:lnSpc>
                <a:spcPts val="4339"/>
              </a:lnSpc>
            </a:pPr>
            <a:endParaRPr lang="en-US" sz="3099" dirty="0">
              <a:solidFill>
                <a:srgbClr val="000000"/>
              </a:solidFill>
              <a:latin typeface="Poppins"/>
            </a:endParaRPr>
          </a:p>
          <a:p>
            <a:pPr>
              <a:lnSpc>
                <a:spcPts val="4339"/>
              </a:lnSpc>
            </a:pPr>
            <a:r>
              <a:rPr lang="en-US" sz="3099" u="sng" dirty="0">
                <a:solidFill>
                  <a:srgbClr val="000000"/>
                </a:solidFill>
                <a:latin typeface="Poppins Bold"/>
              </a:rPr>
              <a:t>You’ve decided to create a school-wide campaign to raise awareness about the recycling </a:t>
            </a:r>
            <a:r>
              <a:rPr lang="en-US" sz="3099" u="sng" dirty="0" err="1">
                <a:solidFill>
                  <a:srgbClr val="000000"/>
                </a:solidFill>
                <a:latin typeface="Poppins Bold"/>
              </a:rPr>
              <a:t>programme</a:t>
            </a:r>
            <a:r>
              <a:rPr lang="en-US" sz="3099" u="sng" dirty="0">
                <a:solidFill>
                  <a:srgbClr val="000000"/>
                </a:solidFill>
                <a:latin typeface="Poppins Bold"/>
              </a:rPr>
              <a:t>. Using generative AI tools, create the content for the following items in your campaign: </a:t>
            </a:r>
          </a:p>
          <a:p>
            <a:pPr marL="669283" lvl="1" indent="-334641">
              <a:lnSpc>
                <a:spcPts val="4339"/>
              </a:lnSpc>
              <a:buFont typeface="Arial"/>
              <a:buChar char="•"/>
            </a:pPr>
            <a:r>
              <a:rPr lang="en-US" sz="3099" dirty="0">
                <a:solidFill>
                  <a:srgbClr val="000000"/>
                </a:solidFill>
                <a:latin typeface="Poppins"/>
              </a:rPr>
              <a:t>A </a:t>
            </a:r>
            <a:r>
              <a:rPr lang="en-US" sz="3099" u="none" dirty="0">
                <a:solidFill>
                  <a:srgbClr val="000000"/>
                </a:solidFill>
                <a:latin typeface="Poppins"/>
              </a:rPr>
              <a:t>r</a:t>
            </a:r>
            <a:r>
              <a:rPr lang="en-US" sz="3099" dirty="0">
                <a:solidFill>
                  <a:srgbClr val="000000"/>
                </a:solidFill>
                <a:latin typeface="Poppins"/>
              </a:rPr>
              <a:t>ec</a:t>
            </a:r>
            <a:r>
              <a:rPr lang="en-US" sz="3099" u="none" dirty="0">
                <a:solidFill>
                  <a:srgbClr val="000000"/>
                </a:solidFill>
                <a:latin typeface="Poppins"/>
              </a:rPr>
              <a:t>y</a:t>
            </a:r>
            <a:r>
              <a:rPr lang="en-US" sz="3099" dirty="0">
                <a:solidFill>
                  <a:srgbClr val="000000"/>
                </a:solidFill>
                <a:latin typeface="Poppins"/>
              </a:rPr>
              <a:t>cling contest</a:t>
            </a:r>
            <a:r>
              <a:rPr lang="en-US" sz="3099" u="none" dirty="0">
                <a:solidFill>
                  <a:srgbClr val="000000"/>
                </a:solidFill>
                <a:latin typeface="Poppins"/>
              </a:rPr>
              <a:t> for </a:t>
            </a:r>
            <a:r>
              <a:rPr lang="en-US" sz="3099" dirty="0">
                <a:solidFill>
                  <a:srgbClr val="000000"/>
                </a:solidFill>
                <a:latin typeface="Poppins"/>
              </a:rPr>
              <a:t>s</a:t>
            </a:r>
            <a:r>
              <a:rPr lang="en-US" sz="3099" u="none" dirty="0">
                <a:solidFill>
                  <a:srgbClr val="000000"/>
                </a:solidFill>
                <a:latin typeface="Poppins"/>
              </a:rPr>
              <a:t>t</a:t>
            </a:r>
            <a:r>
              <a:rPr lang="en-US" sz="3099" dirty="0">
                <a:solidFill>
                  <a:srgbClr val="000000"/>
                </a:solidFill>
                <a:latin typeface="Poppins"/>
              </a:rPr>
              <a:t>ud</a:t>
            </a:r>
            <a:r>
              <a:rPr lang="en-US" sz="3099" u="none" dirty="0">
                <a:solidFill>
                  <a:srgbClr val="000000"/>
                </a:solidFill>
                <a:latin typeface="Poppins"/>
              </a:rPr>
              <a:t>e</a:t>
            </a:r>
            <a:r>
              <a:rPr lang="en-US" sz="3099" dirty="0">
                <a:solidFill>
                  <a:srgbClr val="000000"/>
                </a:solidFill>
                <a:latin typeface="Poppins"/>
              </a:rPr>
              <a:t>nts</a:t>
            </a:r>
            <a:r>
              <a:rPr lang="en-US" sz="3099" u="none" dirty="0">
                <a:solidFill>
                  <a:srgbClr val="000000"/>
                </a:solidFill>
                <a:latin typeface="Poppins"/>
              </a:rPr>
              <a:t> </a:t>
            </a:r>
            <a:r>
              <a:rPr lang="en-US" sz="3099" dirty="0">
                <a:solidFill>
                  <a:srgbClr val="000000"/>
                </a:solidFill>
                <a:latin typeface="Poppins"/>
              </a:rPr>
              <a:t>to participat</a:t>
            </a:r>
            <a:r>
              <a:rPr lang="en-US" sz="3099" u="none" dirty="0">
                <a:solidFill>
                  <a:srgbClr val="000000"/>
                </a:solidFill>
                <a:latin typeface="Poppins"/>
              </a:rPr>
              <a:t>e</a:t>
            </a:r>
            <a:r>
              <a:rPr lang="en-US" sz="3099" dirty="0">
                <a:solidFill>
                  <a:srgbClr val="000000"/>
                </a:solidFill>
                <a:latin typeface="Poppins"/>
              </a:rPr>
              <a:t> in. </a:t>
            </a:r>
          </a:p>
          <a:p>
            <a:pPr marL="669283" lvl="1" indent="-334641">
              <a:lnSpc>
                <a:spcPts val="4339"/>
              </a:lnSpc>
              <a:buFont typeface="Arial"/>
              <a:buChar char="•"/>
            </a:pPr>
            <a:r>
              <a:rPr lang="en-US" sz="3099" dirty="0">
                <a:solidFill>
                  <a:srgbClr val="000000"/>
                </a:solidFill>
                <a:latin typeface="Poppins"/>
              </a:rPr>
              <a:t>A 2-minute sp</a:t>
            </a:r>
            <a:r>
              <a:rPr lang="en-US" sz="3099" u="none" dirty="0">
                <a:solidFill>
                  <a:srgbClr val="000000"/>
                </a:solidFill>
                <a:latin typeface="Poppins"/>
              </a:rPr>
              <a:t>ee</a:t>
            </a:r>
            <a:r>
              <a:rPr lang="en-US" sz="3099" dirty="0">
                <a:solidFill>
                  <a:srgbClr val="000000"/>
                </a:solidFill>
                <a:latin typeface="Poppins"/>
              </a:rPr>
              <a:t>ch to a</a:t>
            </a:r>
            <a:r>
              <a:rPr lang="en-US" sz="3099" u="none" dirty="0">
                <a:solidFill>
                  <a:srgbClr val="000000"/>
                </a:solidFill>
                <a:latin typeface="Poppins"/>
              </a:rPr>
              <a:t>d</a:t>
            </a:r>
            <a:r>
              <a:rPr lang="en-US" sz="3099" dirty="0">
                <a:solidFill>
                  <a:srgbClr val="000000"/>
                </a:solidFill>
                <a:latin typeface="Poppins"/>
              </a:rPr>
              <a:t>dress</a:t>
            </a:r>
            <a:r>
              <a:rPr lang="en-US" sz="3099" u="none" dirty="0">
                <a:solidFill>
                  <a:srgbClr val="000000"/>
                </a:solidFill>
                <a:latin typeface="Poppins"/>
              </a:rPr>
              <a:t> th</a:t>
            </a:r>
            <a:r>
              <a:rPr lang="en-US" sz="3099" dirty="0">
                <a:solidFill>
                  <a:srgbClr val="000000"/>
                </a:solidFill>
                <a:latin typeface="Poppins"/>
              </a:rPr>
              <a:t>e</a:t>
            </a:r>
            <a:r>
              <a:rPr lang="en-US" sz="3099" u="none" dirty="0">
                <a:solidFill>
                  <a:srgbClr val="000000"/>
                </a:solidFill>
                <a:latin typeface="Poppins"/>
              </a:rPr>
              <a:t> </a:t>
            </a:r>
            <a:r>
              <a:rPr lang="en-US" sz="3099" dirty="0">
                <a:solidFill>
                  <a:srgbClr val="000000"/>
                </a:solidFill>
                <a:latin typeface="Poppins"/>
              </a:rPr>
              <a:t>schoo</a:t>
            </a:r>
            <a:r>
              <a:rPr lang="en-US" sz="3099" u="none" dirty="0">
                <a:solidFill>
                  <a:srgbClr val="000000"/>
                </a:solidFill>
                <a:latin typeface="Poppins"/>
              </a:rPr>
              <a:t>l</a:t>
            </a:r>
            <a:r>
              <a:rPr lang="en-US" sz="3099" dirty="0">
                <a:solidFill>
                  <a:srgbClr val="000000"/>
                </a:solidFill>
                <a:latin typeface="Poppins"/>
              </a:rPr>
              <a:t> </a:t>
            </a:r>
            <a:r>
              <a:rPr lang="en-US" sz="3099" u="none" dirty="0">
                <a:solidFill>
                  <a:srgbClr val="000000"/>
                </a:solidFill>
                <a:latin typeface="Poppins"/>
              </a:rPr>
              <a:t>a</a:t>
            </a:r>
            <a:r>
              <a:rPr lang="en-US" sz="3099" dirty="0">
                <a:solidFill>
                  <a:srgbClr val="000000"/>
                </a:solidFill>
                <a:latin typeface="Poppins"/>
              </a:rPr>
              <a:t>t</a:t>
            </a:r>
            <a:r>
              <a:rPr lang="en-US" sz="3099" u="none" dirty="0">
                <a:solidFill>
                  <a:srgbClr val="000000"/>
                </a:solidFill>
                <a:latin typeface="Poppins"/>
              </a:rPr>
              <a:t> </a:t>
            </a:r>
            <a:r>
              <a:rPr lang="en-US" sz="3099" dirty="0">
                <a:solidFill>
                  <a:srgbClr val="000000"/>
                </a:solidFill>
                <a:latin typeface="Poppins"/>
              </a:rPr>
              <a:t>the </a:t>
            </a:r>
            <a:r>
              <a:rPr lang="en-US" sz="3099" u="none" dirty="0">
                <a:solidFill>
                  <a:srgbClr val="000000"/>
                </a:solidFill>
                <a:latin typeface="Poppins"/>
              </a:rPr>
              <a:t>n</a:t>
            </a:r>
            <a:r>
              <a:rPr lang="en-US" sz="3099" dirty="0">
                <a:solidFill>
                  <a:srgbClr val="000000"/>
                </a:solidFill>
                <a:latin typeface="Poppins"/>
              </a:rPr>
              <a:t>ext stu</a:t>
            </a:r>
            <a:r>
              <a:rPr lang="en-US" sz="3099" u="none" dirty="0">
                <a:solidFill>
                  <a:srgbClr val="000000"/>
                </a:solidFill>
                <a:latin typeface="Poppins"/>
              </a:rPr>
              <a:t>d</a:t>
            </a:r>
            <a:r>
              <a:rPr lang="en-US" sz="3099" dirty="0">
                <a:solidFill>
                  <a:srgbClr val="000000"/>
                </a:solidFill>
                <a:latin typeface="Poppins"/>
              </a:rPr>
              <a:t>ent</a:t>
            </a:r>
            <a:r>
              <a:rPr lang="en-US" sz="3099" u="none" dirty="0">
                <a:solidFill>
                  <a:srgbClr val="000000"/>
                </a:solidFill>
                <a:latin typeface="Poppins"/>
              </a:rPr>
              <a:t> </a:t>
            </a:r>
            <a:r>
              <a:rPr lang="en-US" sz="3099" dirty="0">
                <a:solidFill>
                  <a:srgbClr val="000000"/>
                </a:solidFill>
                <a:latin typeface="Poppins"/>
              </a:rPr>
              <a:t>assembl</a:t>
            </a:r>
            <a:r>
              <a:rPr lang="en-US" sz="3099" u="none" dirty="0">
                <a:solidFill>
                  <a:srgbClr val="000000"/>
                </a:solidFill>
                <a:latin typeface="Poppins"/>
              </a:rPr>
              <a:t>y</a:t>
            </a:r>
            <a:r>
              <a:rPr lang="en-US" sz="3099" dirty="0">
                <a:solidFill>
                  <a:srgbClr val="000000"/>
                </a:solidFill>
                <a:latin typeface="Poppins"/>
              </a:rPr>
              <a:t>. </a:t>
            </a:r>
          </a:p>
          <a:p>
            <a:pPr marL="669283" lvl="1" indent="-334641">
              <a:lnSpc>
                <a:spcPts val="4339"/>
              </a:lnSpc>
              <a:buFont typeface="Arial"/>
              <a:buChar char="•"/>
            </a:pPr>
            <a:r>
              <a:rPr lang="en-US" sz="3099" dirty="0">
                <a:solidFill>
                  <a:srgbClr val="000000"/>
                </a:solidFill>
                <a:latin typeface="Poppins"/>
              </a:rPr>
              <a:t>A 300 word</a:t>
            </a:r>
            <a:r>
              <a:rPr lang="en-US" sz="3099" u="none" dirty="0">
                <a:solidFill>
                  <a:srgbClr val="000000"/>
                </a:solidFill>
                <a:latin typeface="Poppins"/>
              </a:rPr>
              <a:t> ar</a:t>
            </a:r>
            <a:r>
              <a:rPr lang="en-US" sz="3099" dirty="0">
                <a:solidFill>
                  <a:srgbClr val="000000"/>
                </a:solidFill>
                <a:latin typeface="Poppins"/>
              </a:rPr>
              <a:t>ticle i</a:t>
            </a:r>
            <a:r>
              <a:rPr lang="en-US" sz="3099" u="none" dirty="0">
                <a:solidFill>
                  <a:srgbClr val="000000"/>
                </a:solidFill>
                <a:latin typeface="Poppins"/>
              </a:rPr>
              <a:t>n </a:t>
            </a:r>
            <a:r>
              <a:rPr lang="en-US" sz="3099" dirty="0">
                <a:solidFill>
                  <a:srgbClr val="000000"/>
                </a:solidFill>
                <a:latin typeface="Poppins"/>
              </a:rPr>
              <a:t>the sch</a:t>
            </a:r>
            <a:r>
              <a:rPr lang="en-US" sz="3099" u="none" dirty="0">
                <a:solidFill>
                  <a:srgbClr val="000000"/>
                </a:solidFill>
                <a:latin typeface="Poppins"/>
              </a:rPr>
              <a:t>o</a:t>
            </a:r>
            <a:r>
              <a:rPr lang="en-US" sz="3099" dirty="0">
                <a:solidFill>
                  <a:srgbClr val="000000"/>
                </a:solidFill>
                <a:latin typeface="Poppins"/>
              </a:rPr>
              <a:t>ol</a:t>
            </a:r>
            <a:r>
              <a:rPr lang="en-US" sz="3099" u="none" dirty="0">
                <a:solidFill>
                  <a:srgbClr val="000000"/>
                </a:solidFill>
                <a:latin typeface="Poppins"/>
              </a:rPr>
              <a:t> </a:t>
            </a:r>
            <a:r>
              <a:rPr lang="en-US" sz="3099" dirty="0">
                <a:solidFill>
                  <a:srgbClr val="000000"/>
                </a:solidFill>
                <a:latin typeface="Poppins"/>
              </a:rPr>
              <a:t>magaz</a:t>
            </a:r>
            <a:r>
              <a:rPr lang="en-US" sz="3099" u="none" dirty="0">
                <a:solidFill>
                  <a:srgbClr val="000000"/>
                </a:solidFill>
                <a:latin typeface="Poppins"/>
              </a:rPr>
              <a:t>i</a:t>
            </a:r>
            <a:r>
              <a:rPr lang="en-US" sz="3099" dirty="0">
                <a:solidFill>
                  <a:srgbClr val="000000"/>
                </a:solidFill>
                <a:latin typeface="Poppins"/>
              </a:rPr>
              <a:t>ne</a:t>
            </a:r>
            <a:r>
              <a:rPr lang="en-US" sz="3099" u="none" dirty="0">
                <a:solidFill>
                  <a:srgbClr val="000000"/>
                </a:solidFill>
                <a:latin typeface="Poppins"/>
              </a:rPr>
              <a:t>.</a:t>
            </a:r>
          </a:p>
          <a:p>
            <a:pPr>
              <a:lnSpc>
                <a:spcPts val="4339"/>
              </a:lnSpc>
              <a:spcBef>
                <a:spcPct val="0"/>
              </a:spcBef>
            </a:pPr>
            <a:endParaRPr lang="en-US" sz="3099" u="none" dirty="0">
              <a:solidFill>
                <a:srgbClr val="000000"/>
              </a:solidFill>
              <a:latin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3290570"/>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Group Sharing!</a:t>
            </a:r>
          </a:p>
        </p:txBody>
      </p:sp>
      <p:sp>
        <p:nvSpPr>
          <p:cNvPr id="13" name="TextBox 13"/>
          <p:cNvSpPr txBox="1"/>
          <p:nvPr/>
        </p:nvSpPr>
        <p:spPr>
          <a:xfrm>
            <a:off x="1866759" y="6284595"/>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What did you come up with?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5D78"/>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id="9" name="TextBox 9"/>
          <p:cNvSpPr txBox="1"/>
          <p:nvPr/>
        </p:nvSpPr>
        <p:spPr>
          <a:xfrm>
            <a:off x="5211153" y="3800362"/>
            <a:ext cx="7865694" cy="1343138"/>
          </a:xfrm>
          <a:prstGeom prst="rect">
            <a:avLst/>
          </a:prstGeom>
        </p:spPr>
        <p:txBody>
          <a:bodyPr lIns="0" tIns="0" rIns="0" bIns="0" rtlCol="0" anchor="t">
            <a:spAutoFit/>
          </a:bodyPr>
          <a:lstStyle/>
          <a:p>
            <a:pPr algn="ctr">
              <a:lnSpc>
                <a:spcPts val="10493"/>
              </a:lnSpc>
              <a:spcBef>
                <a:spcPct val="0"/>
              </a:spcBef>
            </a:pPr>
            <a:r>
              <a:rPr lang="en-US" sz="7495">
                <a:solidFill>
                  <a:srgbClr val="FFFFFF"/>
                </a:solidFill>
                <a:latin typeface="Poppins Bold"/>
              </a:rPr>
              <a:t>Well Done!</a:t>
            </a:r>
          </a:p>
        </p:txBody>
      </p:sp>
      <p:sp>
        <p:nvSpPr>
          <p:cNvPr id="10" name="TextBox 10"/>
          <p:cNvSpPr txBox="1"/>
          <p:nvPr/>
        </p:nvSpPr>
        <p:spPr>
          <a:xfrm>
            <a:off x="15443436" y="367013"/>
            <a:ext cx="1961352" cy="367626"/>
          </a:xfrm>
          <a:prstGeom prst="rect">
            <a:avLst/>
          </a:prstGeom>
        </p:spPr>
        <p:txBody>
          <a:bodyPr lIns="0" tIns="0" rIns="0" bIns="0" rtlCol="0" anchor="t">
            <a:spAutoFit/>
          </a:bodyPr>
          <a:lstStyle/>
          <a:p>
            <a:pPr>
              <a:lnSpc>
                <a:spcPts val="2884"/>
              </a:lnSpc>
              <a:spcBef>
                <a:spcPct val="0"/>
              </a:spcBef>
            </a:pPr>
            <a:r>
              <a:rPr lang="en-US" sz="2060">
                <a:solidFill>
                  <a:srgbClr val="FFFFFF"/>
                </a:solidFill>
                <a:latin typeface="Poppins Light"/>
              </a:rPr>
              <a:t>  Lesson 13.10.02</a:t>
            </a:r>
          </a:p>
        </p:txBody>
      </p:sp>
      <p:sp>
        <p:nvSpPr>
          <p:cNvPr id="11" name="AutoShape 11"/>
          <p:cNvSpPr/>
          <p:nvPr/>
        </p:nvSpPr>
        <p:spPr>
          <a:xfrm>
            <a:off x="1028700" y="574639"/>
            <a:ext cx="14414736" cy="4763"/>
          </a:xfrm>
          <a:prstGeom prst="line">
            <a:avLst/>
          </a:prstGeom>
          <a:ln w="1905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050936" y="885825"/>
            <a:ext cx="12186128"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Using AI Tools Safely and Responsibly</a:t>
            </a:r>
          </a:p>
        </p:txBody>
      </p:sp>
      <p:sp>
        <p:nvSpPr>
          <p:cNvPr id="13" name="TextBox 13"/>
          <p:cNvSpPr txBox="1"/>
          <p:nvPr/>
        </p:nvSpPr>
        <p:spPr>
          <a:xfrm>
            <a:off x="3050936" y="2203983"/>
            <a:ext cx="12186128" cy="91503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Poppins Italics"/>
              </a:rPr>
              <a:t>Before we get started with the lesson, we must first remember these rules of using generative AI tools safely and responsibly. </a:t>
            </a:r>
          </a:p>
        </p:txBody>
      </p:sp>
      <p:sp>
        <p:nvSpPr>
          <p:cNvPr id="14" name="TextBox 14"/>
          <p:cNvSpPr txBox="1"/>
          <p:nvPr/>
        </p:nvSpPr>
        <p:spPr>
          <a:xfrm>
            <a:off x="1517963" y="3848018"/>
            <a:ext cx="15252074" cy="4117341"/>
          </a:xfrm>
          <a:prstGeom prst="rect">
            <a:avLst/>
          </a:prstGeom>
        </p:spPr>
        <p:txBody>
          <a:bodyPr lIns="0" tIns="0" rIns="0" bIns="0" rtlCol="0" anchor="t">
            <a:spAutoFit/>
          </a:bodyPr>
          <a:lstStyle/>
          <a:p>
            <a:pPr>
              <a:lnSpc>
                <a:spcPts val="4059"/>
              </a:lnSpc>
            </a:pPr>
            <a:r>
              <a:rPr lang="en-US" sz="2899">
                <a:solidFill>
                  <a:srgbClr val="000000"/>
                </a:solidFill>
                <a:latin typeface="Poppins Bold"/>
              </a:rPr>
              <a:t>1. Never share your personal and sensitive information when interacting with AI. </a:t>
            </a:r>
          </a:p>
          <a:p>
            <a:pPr>
              <a:lnSpc>
                <a:spcPts val="4059"/>
              </a:lnSpc>
            </a:pPr>
            <a:endParaRPr lang="en-US" sz="2899">
              <a:solidFill>
                <a:srgbClr val="000000"/>
              </a:solidFill>
              <a:latin typeface="Poppins Bold"/>
            </a:endParaRPr>
          </a:p>
          <a:p>
            <a:pPr>
              <a:lnSpc>
                <a:spcPts val="4059"/>
              </a:lnSpc>
            </a:pPr>
            <a:r>
              <a:rPr lang="en-US" sz="2899">
                <a:solidFill>
                  <a:srgbClr val="000000"/>
                </a:solidFill>
                <a:latin typeface="Poppins Bold"/>
              </a:rPr>
              <a:t>2. Be aware of AI's limitations and potential biases in its responses.</a:t>
            </a:r>
          </a:p>
          <a:p>
            <a:pPr>
              <a:lnSpc>
                <a:spcPts val="4059"/>
              </a:lnSpc>
            </a:pPr>
            <a:endParaRPr lang="en-US" sz="2899">
              <a:solidFill>
                <a:srgbClr val="000000"/>
              </a:solidFill>
              <a:latin typeface="Poppins Bold"/>
            </a:endParaRPr>
          </a:p>
          <a:p>
            <a:pPr>
              <a:lnSpc>
                <a:spcPts val="4059"/>
              </a:lnSpc>
            </a:pPr>
            <a:r>
              <a:rPr lang="en-US" sz="2899">
                <a:solidFill>
                  <a:srgbClr val="000000"/>
                </a:solidFill>
                <a:latin typeface="Poppins Bold"/>
              </a:rPr>
              <a:t>3. AI has a tendency to fabricate information at times. Always remember to fact-check any AI-generated information before using it. </a:t>
            </a:r>
          </a:p>
          <a:p>
            <a:pPr>
              <a:lnSpc>
                <a:spcPts val="4059"/>
              </a:lnSpc>
            </a:pPr>
            <a:endParaRPr lang="en-US" sz="2899">
              <a:solidFill>
                <a:srgbClr val="000000"/>
              </a:solidFill>
              <a:latin typeface="Poppins Bold"/>
            </a:endParaRPr>
          </a:p>
          <a:p>
            <a:pPr>
              <a:lnSpc>
                <a:spcPts val="4059"/>
              </a:lnSpc>
            </a:pPr>
            <a:r>
              <a:rPr lang="en-US" sz="2899">
                <a:solidFill>
                  <a:srgbClr val="000000"/>
                </a:solidFill>
                <a:latin typeface="Poppins Bold"/>
              </a:rPr>
              <a:t>4.Use AI ethically: respect privacy, avoid harmful content, and think critically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8812509"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What You’ll Need</a:t>
            </a:r>
          </a:p>
        </p:txBody>
      </p:sp>
      <p:sp>
        <p:nvSpPr>
          <p:cNvPr id="13" name="TextBox 13"/>
          <p:cNvSpPr txBox="1"/>
          <p:nvPr/>
        </p:nvSpPr>
        <p:spPr>
          <a:xfrm>
            <a:off x="1028700" y="2232203"/>
            <a:ext cx="15849641" cy="1486536"/>
          </a:xfrm>
          <a:prstGeom prst="rect">
            <a:avLst/>
          </a:prstGeom>
        </p:spPr>
        <p:txBody>
          <a:bodyPr lIns="0" tIns="0" rIns="0" bIns="0" rtlCol="0" anchor="t">
            <a:spAutoFit/>
          </a:bodyPr>
          <a:lstStyle/>
          <a:p>
            <a:pPr marL="669283" lvl="1" indent="-334641">
              <a:lnSpc>
                <a:spcPts val="4339"/>
              </a:lnSpc>
              <a:buFont typeface="Arial"/>
              <a:buChar char="•"/>
            </a:pPr>
            <a:r>
              <a:rPr lang="en-US" sz="3099">
                <a:solidFill>
                  <a:srgbClr val="000000"/>
                </a:solidFill>
                <a:latin typeface="Poppins"/>
              </a:rPr>
              <a:t>Computer with internet access</a:t>
            </a:r>
          </a:p>
          <a:p>
            <a:pPr marL="669283" lvl="1" indent="-334641">
              <a:lnSpc>
                <a:spcPts val="4339"/>
              </a:lnSpc>
              <a:buFont typeface="Arial"/>
              <a:buChar char="•"/>
            </a:pPr>
            <a:r>
              <a:rPr lang="en-US" sz="3099">
                <a:solidFill>
                  <a:srgbClr val="000000"/>
                </a:solidFill>
                <a:latin typeface="Poppins"/>
              </a:rPr>
              <a:t>Access to an LLM, such as ChatGPT (</a:t>
            </a:r>
            <a:r>
              <a:rPr lang="en-US" sz="3099" u="sng">
                <a:solidFill>
                  <a:srgbClr val="EF8247"/>
                </a:solidFill>
                <a:latin typeface="Poppins"/>
                <a:hlinkClick r:id="rId4" tooltip="https://openai.com/chatgpt"/>
              </a:rPr>
              <a:t>link</a:t>
            </a:r>
            <a:r>
              <a:rPr lang="en-US" sz="3099">
                <a:solidFill>
                  <a:srgbClr val="000000"/>
                </a:solidFill>
                <a:latin typeface="Poppins"/>
              </a:rPr>
              <a:t>), Copilot in Bing (</a:t>
            </a:r>
            <a:r>
              <a:rPr lang="en-US" sz="3099" u="sng">
                <a:solidFill>
                  <a:srgbClr val="EF8247"/>
                </a:solidFill>
                <a:latin typeface="Poppins"/>
                <a:hlinkClick r:id="rId5" tooltip="https://www.microsoft.com/en-us/bing"/>
              </a:rPr>
              <a:t>link</a:t>
            </a:r>
            <a:r>
              <a:rPr lang="en-US" sz="3099">
                <a:solidFill>
                  <a:srgbClr val="000000"/>
                </a:solidFill>
                <a:latin typeface="Poppins"/>
              </a:rPr>
              <a:t>), or Bard (</a:t>
            </a:r>
            <a:r>
              <a:rPr lang="en-US" sz="3099" u="sng">
                <a:solidFill>
                  <a:srgbClr val="EF8247"/>
                </a:solidFill>
                <a:latin typeface="Poppins"/>
                <a:hlinkClick r:id="rId6" tooltip="https://bard.google.com/chat"/>
              </a:rPr>
              <a:t>link</a:t>
            </a:r>
            <a:r>
              <a:rPr lang="en-US" sz="3099">
                <a:solidFill>
                  <a:srgbClr val="000000"/>
                </a:solidFill>
                <a:latin typeface="Poppins"/>
              </a:rPr>
              <a:t>)</a:t>
            </a:r>
          </a:p>
          <a:p>
            <a:pPr>
              <a:lnSpc>
                <a:spcPts val="2939"/>
              </a:lnSpc>
            </a:pPr>
            <a:endParaRPr lang="en-US" sz="3099">
              <a:solidFill>
                <a:srgbClr val="000000"/>
              </a:solidFill>
              <a:latin typeface="Poppins"/>
            </a:endParaRPr>
          </a:p>
        </p:txBody>
      </p:sp>
      <p:sp>
        <p:nvSpPr>
          <p:cNvPr id="14" name="TextBox 14"/>
          <p:cNvSpPr txBox="1"/>
          <p:nvPr/>
        </p:nvSpPr>
        <p:spPr>
          <a:xfrm>
            <a:off x="599553" y="7465247"/>
            <a:ext cx="17088895" cy="1490345"/>
          </a:xfrm>
          <a:prstGeom prst="rect">
            <a:avLst/>
          </a:prstGeom>
        </p:spPr>
        <p:txBody>
          <a:bodyPr lIns="0" tIns="0" rIns="0" bIns="0" rtlCol="0" anchor="t">
            <a:spAutoFit/>
          </a:bodyPr>
          <a:lstStyle/>
          <a:p>
            <a:pPr>
              <a:lnSpc>
                <a:spcPts val="2380"/>
              </a:lnSpc>
            </a:pPr>
            <a:r>
              <a:rPr lang="en-US" sz="1700">
                <a:solidFill>
                  <a:srgbClr val="000000"/>
                </a:solidFill>
                <a:latin typeface="Poppins"/>
              </a:rPr>
              <a:t>Disclaimer: </a:t>
            </a:r>
          </a:p>
          <a:p>
            <a:pPr marL="367031" lvl="1" indent="-183515">
              <a:lnSpc>
                <a:spcPts val="2380"/>
              </a:lnSpc>
              <a:buFont typeface="Arial"/>
              <a:buChar char="•"/>
            </a:pPr>
            <a:r>
              <a:rPr lang="en-US" sz="1700">
                <a:solidFill>
                  <a:srgbClr val="000000"/>
                </a:solidFill>
                <a:latin typeface="Poppins"/>
              </a:rPr>
              <a:t>Before using these tools, remember to check with your school and the app or site’s terms of use. Many AI tools require students to be at least 13 years old, and may require parental consent for those under 18 years old.</a:t>
            </a:r>
          </a:p>
          <a:p>
            <a:pPr marL="367031" lvl="1" indent="-183515">
              <a:lnSpc>
                <a:spcPts val="2380"/>
              </a:lnSpc>
              <a:buFont typeface="Arial"/>
              <a:buChar char="•"/>
            </a:pPr>
            <a:r>
              <a:rPr lang="en-US" sz="1700">
                <a:solidFill>
                  <a:srgbClr val="000000"/>
                </a:solidFill>
                <a:latin typeface="Poppins"/>
              </a:rPr>
              <a:t>The outcomes of exercises in this toolkit may differ from provided examples, as they depend on your specific inputs and the AI tools employed.</a:t>
            </a:r>
          </a:p>
          <a:p>
            <a:pPr marL="367031" lvl="1" indent="-183515">
              <a:lnSpc>
                <a:spcPts val="2380"/>
              </a:lnSpc>
              <a:buFont typeface="Arial"/>
              <a:buChar char="•"/>
            </a:pPr>
            <a:r>
              <a:rPr lang="en-US" sz="1700">
                <a:solidFill>
                  <a:srgbClr val="000000"/>
                </a:solidFill>
                <a:latin typeface="Poppins"/>
              </a:rPr>
              <a:t>Generative AI tools may at times produce inaccurate or fabricated information. Please verify and fact-check outputs using discretion and critical thinking.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5D78"/>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0" y="331161"/>
            <a:ext cx="18288000" cy="9352697"/>
            <a:chOff x="0" y="0"/>
            <a:chExt cx="688644" cy="352181"/>
          </a:xfrm>
        </p:grpSpPr>
        <p:sp>
          <p:nvSpPr>
            <p:cNvPr id="10" name="Freeform 10"/>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11" name="TextBox 11"/>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4439185"/>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Boundaries and Specificity</a:t>
            </a:r>
          </a:p>
        </p:txBody>
      </p:sp>
      <p:sp>
        <p:nvSpPr>
          <p:cNvPr id="13" name="TextBox 13"/>
          <p:cNvSpPr txBox="1"/>
          <p:nvPr/>
        </p:nvSpPr>
        <p:spPr>
          <a:xfrm>
            <a:off x="4924062" y="2603039"/>
            <a:ext cx="8439875"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WHAT ARE WE LEARNING TODAY?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5D78"/>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5944719" y="1848387"/>
            <a:ext cx="6398562" cy="4934891"/>
          </a:xfrm>
          <a:custGeom>
            <a:avLst/>
            <a:gdLst/>
            <a:ahLst/>
            <a:cxnLst/>
            <a:rect l="l" t="t" r="r" b="b"/>
            <a:pathLst>
              <a:path w="6398562" h="4934891">
                <a:moveTo>
                  <a:pt x="0" y="0"/>
                </a:moveTo>
                <a:lnTo>
                  <a:pt x="6398562" y="0"/>
                </a:lnTo>
                <a:lnTo>
                  <a:pt x="6398562" y="4934891"/>
                </a:lnTo>
                <a:lnTo>
                  <a:pt x="0" y="4934891"/>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Today’s Focus</a:t>
            </a:r>
          </a:p>
        </p:txBody>
      </p:sp>
      <p:sp>
        <p:nvSpPr>
          <p:cNvPr id="14" name="TextBox 14"/>
          <p:cNvSpPr txBox="1"/>
          <p:nvPr/>
        </p:nvSpPr>
        <p:spPr>
          <a:xfrm>
            <a:off x="1866759" y="7136246"/>
            <a:ext cx="14554482" cy="164528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Learning to be specific with your prompts and setting clear boundaries is a good prompting skill to learn, because it helps you get relevant and appropriate responses from the AI tool.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5D78"/>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The Power of Being Specific</a:t>
            </a:r>
          </a:p>
        </p:txBody>
      </p:sp>
      <p:sp>
        <p:nvSpPr>
          <p:cNvPr id="13" name="TextBox 13"/>
          <p:cNvSpPr txBox="1"/>
          <p:nvPr/>
        </p:nvSpPr>
        <p:spPr>
          <a:xfrm>
            <a:off x="2103220" y="1979612"/>
            <a:ext cx="14515111" cy="15005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a:rPr>
              <a:t>If your prompt is too vague, it may lead the AI to generate irrelevant, unexpected, or inappropriate responses. Detailing the what, why, and who of your desired output can help generate better results. </a:t>
            </a:r>
          </a:p>
        </p:txBody>
      </p:sp>
      <p:grpSp>
        <p:nvGrpSpPr>
          <p:cNvPr id="14" name="Group 14"/>
          <p:cNvGrpSpPr/>
          <p:nvPr/>
        </p:nvGrpSpPr>
        <p:grpSpPr>
          <a:xfrm>
            <a:off x="2386649" y="6116067"/>
            <a:ext cx="13514701" cy="2499140"/>
            <a:chOff x="0" y="0"/>
            <a:chExt cx="18019601" cy="3332187"/>
          </a:xfrm>
        </p:grpSpPr>
        <p:grpSp>
          <p:nvGrpSpPr>
            <p:cNvPr id="15" name="Group 15"/>
            <p:cNvGrpSpPr/>
            <p:nvPr/>
          </p:nvGrpSpPr>
          <p:grpSpPr>
            <a:xfrm>
              <a:off x="0" y="266826"/>
              <a:ext cx="18019601" cy="3065361"/>
              <a:chOff x="0" y="0"/>
              <a:chExt cx="3740126" cy="636242"/>
            </a:xfrm>
          </p:grpSpPr>
          <p:sp>
            <p:nvSpPr>
              <p:cNvPr id="16" name="Freeform 16"/>
              <p:cNvSpPr/>
              <p:nvPr/>
            </p:nvSpPr>
            <p:spPr>
              <a:xfrm>
                <a:off x="0" y="0"/>
                <a:ext cx="3740126" cy="636242"/>
              </a:xfrm>
              <a:custGeom>
                <a:avLst/>
                <a:gdLst/>
                <a:ahLst/>
                <a:cxnLst/>
                <a:rect l="l" t="t" r="r" b="b"/>
                <a:pathLst>
                  <a:path w="3740126" h="636242">
                    <a:moveTo>
                      <a:pt x="22914" y="0"/>
                    </a:moveTo>
                    <a:lnTo>
                      <a:pt x="3717211" y="0"/>
                    </a:lnTo>
                    <a:cubicBezTo>
                      <a:pt x="3729867" y="0"/>
                      <a:pt x="3740126" y="10259"/>
                      <a:pt x="3740126" y="22914"/>
                    </a:cubicBezTo>
                    <a:lnTo>
                      <a:pt x="3740126" y="613328"/>
                    </a:lnTo>
                    <a:cubicBezTo>
                      <a:pt x="3740126" y="625983"/>
                      <a:pt x="3729867" y="636242"/>
                      <a:pt x="3717211" y="636242"/>
                    </a:cubicBezTo>
                    <a:lnTo>
                      <a:pt x="22914" y="636242"/>
                    </a:lnTo>
                    <a:cubicBezTo>
                      <a:pt x="10259" y="636242"/>
                      <a:pt x="0" y="625983"/>
                      <a:pt x="0" y="613328"/>
                    </a:cubicBezTo>
                    <a:lnTo>
                      <a:pt x="0" y="22914"/>
                    </a:lnTo>
                    <a:cubicBezTo>
                      <a:pt x="0" y="10259"/>
                      <a:pt x="10259" y="0"/>
                      <a:pt x="22914" y="0"/>
                    </a:cubicBezTo>
                    <a:close/>
                  </a:path>
                </a:pathLst>
              </a:custGeom>
              <a:solidFill>
                <a:srgbClr val="FFFFFF"/>
              </a:solidFill>
              <a:ln w="38100" cap="rnd">
                <a:solidFill>
                  <a:srgbClr val="245D78"/>
                </a:solidFill>
                <a:prstDash val="solid"/>
                <a:round/>
              </a:ln>
            </p:spPr>
            <p:txBody>
              <a:bodyPr/>
              <a:lstStyle/>
              <a:p>
                <a:endParaRPr lang="en-US"/>
              </a:p>
            </p:txBody>
          </p:sp>
          <p:sp>
            <p:nvSpPr>
              <p:cNvPr id="17" name="TextBox 17"/>
              <p:cNvSpPr txBox="1"/>
              <p:nvPr/>
            </p:nvSpPr>
            <p:spPr>
              <a:xfrm>
                <a:off x="0" y="-57150"/>
                <a:ext cx="3740126" cy="693392"/>
              </a:xfrm>
              <a:prstGeom prst="rect">
                <a:avLst/>
              </a:prstGeom>
            </p:spPr>
            <p:txBody>
              <a:bodyPr lIns="48346" tIns="48346" rIns="48346" bIns="48346" rtlCol="0" anchor="ctr"/>
              <a:lstStyle/>
              <a:p>
                <a:pPr algn="ctr">
                  <a:lnSpc>
                    <a:spcPts val="2659"/>
                  </a:lnSpc>
                </a:pPr>
                <a:endParaRPr/>
              </a:p>
            </p:txBody>
          </p:sp>
        </p:grpSp>
        <p:grpSp>
          <p:nvGrpSpPr>
            <p:cNvPr id="18" name="Group 18"/>
            <p:cNvGrpSpPr/>
            <p:nvPr/>
          </p:nvGrpSpPr>
          <p:grpSpPr>
            <a:xfrm>
              <a:off x="596045" y="0"/>
              <a:ext cx="4462263" cy="933755"/>
              <a:chOff x="0" y="0"/>
              <a:chExt cx="3859435" cy="807610"/>
            </a:xfrm>
          </p:grpSpPr>
          <p:sp>
            <p:nvSpPr>
              <p:cNvPr id="19" name="Freeform 19"/>
              <p:cNvSpPr/>
              <p:nvPr/>
            </p:nvSpPr>
            <p:spPr>
              <a:xfrm>
                <a:off x="0" y="0"/>
                <a:ext cx="3859435" cy="807610"/>
              </a:xfrm>
              <a:custGeom>
                <a:avLst/>
                <a:gdLst/>
                <a:ahLst/>
                <a:cxnLst/>
                <a:rect l="l" t="t" r="r" b="b"/>
                <a:pathLst>
                  <a:path w="3859435" h="807610">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txBody>
              <a:bodyPr/>
              <a:lstStyle/>
              <a:p>
                <a:endParaRPr lang="en-US"/>
              </a:p>
            </p:txBody>
          </p:sp>
          <p:sp>
            <p:nvSpPr>
              <p:cNvPr id="20" name="TextBox 20"/>
              <p:cNvSpPr txBox="1"/>
              <p:nvPr/>
            </p:nvSpPr>
            <p:spPr>
              <a:xfrm>
                <a:off x="0" y="-57150"/>
                <a:ext cx="3859435" cy="864760"/>
              </a:xfrm>
              <a:prstGeom prst="rect">
                <a:avLst/>
              </a:prstGeom>
            </p:spPr>
            <p:txBody>
              <a:bodyPr lIns="48346" tIns="48346" rIns="48346" bIns="48346" rtlCol="0" anchor="ctr"/>
              <a:lstStyle/>
              <a:p>
                <a:pPr algn="ctr">
                  <a:lnSpc>
                    <a:spcPts val="3079"/>
                  </a:lnSpc>
                </a:pPr>
                <a:endParaRPr/>
              </a:p>
            </p:txBody>
          </p:sp>
        </p:grpSp>
        <p:grpSp>
          <p:nvGrpSpPr>
            <p:cNvPr id="21" name="Group 21"/>
            <p:cNvGrpSpPr/>
            <p:nvPr/>
          </p:nvGrpSpPr>
          <p:grpSpPr>
            <a:xfrm>
              <a:off x="16400642" y="1491687"/>
              <a:ext cx="897896" cy="890482"/>
              <a:chOff x="0" y="0"/>
              <a:chExt cx="269218" cy="266995"/>
            </a:xfrm>
          </p:grpSpPr>
          <p:sp>
            <p:nvSpPr>
              <p:cNvPr id="22" name="Freeform 22"/>
              <p:cNvSpPr/>
              <p:nvPr/>
            </p:nvSpPr>
            <p:spPr>
              <a:xfrm>
                <a:off x="0" y="0"/>
                <a:ext cx="269218" cy="266995"/>
              </a:xfrm>
              <a:custGeom>
                <a:avLst/>
                <a:gdLst/>
                <a:ahLst/>
                <a:cxnLst/>
                <a:rect l="l" t="t" r="r" b="b"/>
                <a:pathLst>
                  <a:path w="269218" h="266995">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txBody>
              <a:bodyPr/>
              <a:lstStyle/>
              <a:p>
                <a:endParaRPr lang="en-US"/>
              </a:p>
            </p:txBody>
          </p:sp>
          <p:sp>
            <p:nvSpPr>
              <p:cNvPr id="23" name="TextBox 23"/>
              <p:cNvSpPr txBox="1"/>
              <p:nvPr/>
            </p:nvSpPr>
            <p:spPr>
              <a:xfrm>
                <a:off x="0" y="-57150"/>
                <a:ext cx="269218" cy="324145"/>
              </a:xfrm>
              <a:prstGeom prst="rect">
                <a:avLst/>
              </a:prstGeom>
            </p:spPr>
            <p:txBody>
              <a:bodyPr lIns="48346" tIns="48346" rIns="48346" bIns="48346" rtlCol="0" anchor="ctr"/>
              <a:lstStyle/>
              <a:p>
                <a:pPr algn="ctr">
                  <a:lnSpc>
                    <a:spcPts val="2659"/>
                  </a:lnSpc>
                </a:pPr>
                <a:endParaRPr/>
              </a:p>
            </p:txBody>
          </p:sp>
        </p:grpSp>
        <p:sp>
          <p:nvSpPr>
            <p:cNvPr id="24" name="Freeform 24"/>
            <p:cNvSpPr/>
            <p:nvPr/>
          </p:nvSpPr>
          <p:spPr>
            <a:xfrm>
              <a:off x="16559101" y="1639752"/>
              <a:ext cx="580979" cy="594352"/>
            </a:xfrm>
            <a:custGeom>
              <a:avLst/>
              <a:gdLst/>
              <a:ahLst/>
              <a:cxnLst/>
              <a:rect l="l" t="t" r="r" b="b"/>
              <a:pathLst>
                <a:path w="580979" h="594352">
                  <a:moveTo>
                    <a:pt x="0" y="0"/>
                  </a:moveTo>
                  <a:lnTo>
                    <a:pt x="580979" y="0"/>
                  </a:lnTo>
                  <a:lnTo>
                    <a:pt x="580979"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596045" y="1209910"/>
              <a:ext cx="14364260" cy="1377835"/>
            </a:xfrm>
            <a:prstGeom prst="rect">
              <a:avLst/>
            </a:prstGeom>
          </p:spPr>
          <p:txBody>
            <a:bodyPr lIns="0" tIns="0" rIns="0" bIns="0" rtlCol="0" anchor="t">
              <a:spAutoFit/>
            </a:bodyPr>
            <a:lstStyle/>
            <a:p>
              <a:pPr>
                <a:lnSpc>
                  <a:spcPts val="4149"/>
                </a:lnSpc>
                <a:spcBef>
                  <a:spcPct val="0"/>
                </a:spcBef>
              </a:pPr>
              <a:r>
                <a:rPr lang="en-US" sz="2964">
                  <a:solidFill>
                    <a:srgbClr val="000000"/>
                  </a:solidFill>
                  <a:latin typeface="Poppins Italics"/>
                </a:rPr>
                <a:t>Design a digital poster for a new action movie about a group of student detectives solving a school mystery.</a:t>
              </a:r>
            </a:p>
          </p:txBody>
        </p:sp>
        <p:sp>
          <p:nvSpPr>
            <p:cNvPr id="26" name="TextBox 26"/>
            <p:cNvSpPr txBox="1"/>
            <p:nvPr/>
          </p:nvSpPr>
          <p:spPr>
            <a:xfrm>
              <a:off x="758516" y="186631"/>
              <a:ext cx="4137323" cy="503344"/>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Poppins Bold"/>
                </a:rPr>
                <a:t>Specific Prompt</a:t>
              </a:r>
            </a:p>
          </p:txBody>
        </p:sp>
      </p:grpSp>
      <p:grpSp>
        <p:nvGrpSpPr>
          <p:cNvPr id="27" name="Group 27"/>
          <p:cNvGrpSpPr/>
          <p:nvPr/>
        </p:nvGrpSpPr>
        <p:grpSpPr>
          <a:xfrm>
            <a:off x="2386649" y="3854395"/>
            <a:ext cx="13514701" cy="1947347"/>
            <a:chOff x="0" y="0"/>
            <a:chExt cx="18019601" cy="2596463"/>
          </a:xfrm>
        </p:grpSpPr>
        <p:grpSp>
          <p:nvGrpSpPr>
            <p:cNvPr id="28" name="Group 28"/>
            <p:cNvGrpSpPr/>
            <p:nvPr/>
          </p:nvGrpSpPr>
          <p:grpSpPr>
            <a:xfrm>
              <a:off x="0" y="266826"/>
              <a:ext cx="18019601" cy="2329637"/>
              <a:chOff x="0" y="0"/>
              <a:chExt cx="3740126" cy="483536"/>
            </a:xfrm>
          </p:grpSpPr>
          <p:sp>
            <p:nvSpPr>
              <p:cNvPr id="29" name="Freeform 29"/>
              <p:cNvSpPr/>
              <p:nvPr/>
            </p:nvSpPr>
            <p:spPr>
              <a:xfrm>
                <a:off x="0" y="0"/>
                <a:ext cx="3740126" cy="483536"/>
              </a:xfrm>
              <a:custGeom>
                <a:avLst/>
                <a:gdLst/>
                <a:ahLst/>
                <a:cxnLst/>
                <a:rect l="l" t="t" r="r" b="b"/>
                <a:pathLst>
                  <a:path w="3740126" h="483536">
                    <a:moveTo>
                      <a:pt x="22914" y="0"/>
                    </a:moveTo>
                    <a:lnTo>
                      <a:pt x="3717211" y="0"/>
                    </a:lnTo>
                    <a:cubicBezTo>
                      <a:pt x="3729867" y="0"/>
                      <a:pt x="3740126" y="10259"/>
                      <a:pt x="3740126" y="22914"/>
                    </a:cubicBezTo>
                    <a:lnTo>
                      <a:pt x="3740126" y="460622"/>
                    </a:lnTo>
                    <a:cubicBezTo>
                      <a:pt x="3740126" y="473277"/>
                      <a:pt x="3729867" y="483536"/>
                      <a:pt x="3717211" y="483536"/>
                    </a:cubicBezTo>
                    <a:lnTo>
                      <a:pt x="22914" y="483536"/>
                    </a:lnTo>
                    <a:cubicBezTo>
                      <a:pt x="10259" y="483536"/>
                      <a:pt x="0" y="473277"/>
                      <a:pt x="0" y="460622"/>
                    </a:cubicBezTo>
                    <a:lnTo>
                      <a:pt x="0" y="22914"/>
                    </a:lnTo>
                    <a:cubicBezTo>
                      <a:pt x="0" y="10259"/>
                      <a:pt x="10259" y="0"/>
                      <a:pt x="22914" y="0"/>
                    </a:cubicBezTo>
                    <a:close/>
                  </a:path>
                </a:pathLst>
              </a:custGeom>
              <a:solidFill>
                <a:srgbClr val="FFFFFF"/>
              </a:solidFill>
              <a:ln w="38100" cap="rnd">
                <a:solidFill>
                  <a:srgbClr val="245D78"/>
                </a:solidFill>
                <a:prstDash val="solid"/>
                <a:round/>
              </a:ln>
            </p:spPr>
            <p:txBody>
              <a:bodyPr/>
              <a:lstStyle/>
              <a:p>
                <a:endParaRPr lang="en-US"/>
              </a:p>
            </p:txBody>
          </p:sp>
          <p:sp>
            <p:nvSpPr>
              <p:cNvPr id="30" name="TextBox 30"/>
              <p:cNvSpPr txBox="1"/>
              <p:nvPr/>
            </p:nvSpPr>
            <p:spPr>
              <a:xfrm>
                <a:off x="0" y="-57150"/>
                <a:ext cx="3740126" cy="540686"/>
              </a:xfrm>
              <a:prstGeom prst="rect">
                <a:avLst/>
              </a:prstGeom>
            </p:spPr>
            <p:txBody>
              <a:bodyPr lIns="48346" tIns="48346" rIns="48346" bIns="48346" rtlCol="0" anchor="ctr"/>
              <a:lstStyle/>
              <a:p>
                <a:pPr algn="ctr">
                  <a:lnSpc>
                    <a:spcPts val="2659"/>
                  </a:lnSpc>
                </a:pPr>
                <a:endParaRPr/>
              </a:p>
            </p:txBody>
          </p:sp>
        </p:grpSp>
        <p:grpSp>
          <p:nvGrpSpPr>
            <p:cNvPr id="31" name="Group 31"/>
            <p:cNvGrpSpPr/>
            <p:nvPr/>
          </p:nvGrpSpPr>
          <p:grpSpPr>
            <a:xfrm>
              <a:off x="596045" y="0"/>
              <a:ext cx="4462263" cy="933755"/>
              <a:chOff x="0" y="0"/>
              <a:chExt cx="3859435" cy="807610"/>
            </a:xfrm>
          </p:grpSpPr>
          <p:sp>
            <p:nvSpPr>
              <p:cNvPr id="32" name="Freeform 32"/>
              <p:cNvSpPr/>
              <p:nvPr/>
            </p:nvSpPr>
            <p:spPr>
              <a:xfrm>
                <a:off x="0" y="0"/>
                <a:ext cx="3859435" cy="807610"/>
              </a:xfrm>
              <a:custGeom>
                <a:avLst/>
                <a:gdLst/>
                <a:ahLst/>
                <a:cxnLst/>
                <a:rect l="l" t="t" r="r" b="b"/>
                <a:pathLst>
                  <a:path w="3859435" h="807610">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txBody>
              <a:bodyPr/>
              <a:lstStyle/>
              <a:p>
                <a:endParaRPr lang="en-US"/>
              </a:p>
            </p:txBody>
          </p:sp>
          <p:sp>
            <p:nvSpPr>
              <p:cNvPr id="33" name="TextBox 33"/>
              <p:cNvSpPr txBox="1"/>
              <p:nvPr/>
            </p:nvSpPr>
            <p:spPr>
              <a:xfrm>
                <a:off x="0" y="-57150"/>
                <a:ext cx="3859435" cy="864760"/>
              </a:xfrm>
              <a:prstGeom prst="rect">
                <a:avLst/>
              </a:prstGeom>
            </p:spPr>
            <p:txBody>
              <a:bodyPr lIns="48346" tIns="48346" rIns="48346" bIns="48346" rtlCol="0" anchor="ctr"/>
              <a:lstStyle/>
              <a:p>
                <a:pPr algn="ctr">
                  <a:lnSpc>
                    <a:spcPts val="3079"/>
                  </a:lnSpc>
                </a:pPr>
                <a:endParaRPr/>
              </a:p>
            </p:txBody>
          </p:sp>
        </p:grpSp>
        <p:grpSp>
          <p:nvGrpSpPr>
            <p:cNvPr id="34" name="Group 34"/>
            <p:cNvGrpSpPr/>
            <p:nvPr/>
          </p:nvGrpSpPr>
          <p:grpSpPr>
            <a:xfrm>
              <a:off x="16400642" y="1101511"/>
              <a:ext cx="897896" cy="890482"/>
              <a:chOff x="0" y="0"/>
              <a:chExt cx="269218" cy="266995"/>
            </a:xfrm>
          </p:grpSpPr>
          <p:sp>
            <p:nvSpPr>
              <p:cNvPr id="35" name="Freeform 35"/>
              <p:cNvSpPr/>
              <p:nvPr/>
            </p:nvSpPr>
            <p:spPr>
              <a:xfrm>
                <a:off x="0" y="0"/>
                <a:ext cx="269218" cy="266995"/>
              </a:xfrm>
              <a:custGeom>
                <a:avLst/>
                <a:gdLst/>
                <a:ahLst/>
                <a:cxnLst/>
                <a:rect l="l" t="t" r="r" b="b"/>
                <a:pathLst>
                  <a:path w="269218" h="266995">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txBody>
              <a:bodyPr/>
              <a:lstStyle/>
              <a:p>
                <a:endParaRPr lang="en-US"/>
              </a:p>
            </p:txBody>
          </p:sp>
          <p:sp>
            <p:nvSpPr>
              <p:cNvPr id="36" name="TextBox 36"/>
              <p:cNvSpPr txBox="1"/>
              <p:nvPr/>
            </p:nvSpPr>
            <p:spPr>
              <a:xfrm>
                <a:off x="0" y="-57150"/>
                <a:ext cx="269218" cy="324145"/>
              </a:xfrm>
              <a:prstGeom prst="rect">
                <a:avLst/>
              </a:prstGeom>
            </p:spPr>
            <p:txBody>
              <a:bodyPr lIns="48346" tIns="48346" rIns="48346" bIns="48346" rtlCol="0" anchor="ctr"/>
              <a:lstStyle/>
              <a:p>
                <a:pPr algn="ctr">
                  <a:lnSpc>
                    <a:spcPts val="2659"/>
                  </a:lnSpc>
                </a:pPr>
                <a:endParaRPr/>
              </a:p>
            </p:txBody>
          </p:sp>
        </p:grpSp>
        <p:sp>
          <p:nvSpPr>
            <p:cNvPr id="37" name="Freeform 37"/>
            <p:cNvSpPr/>
            <p:nvPr/>
          </p:nvSpPr>
          <p:spPr>
            <a:xfrm>
              <a:off x="16559101" y="1249576"/>
              <a:ext cx="580979" cy="594352"/>
            </a:xfrm>
            <a:custGeom>
              <a:avLst/>
              <a:gdLst/>
              <a:ahLst/>
              <a:cxnLst/>
              <a:rect l="l" t="t" r="r" b="b"/>
              <a:pathLst>
                <a:path w="580979" h="594352">
                  <a:moveTo>
                    <a:pt x="0" y="0"/>
                  </a:moveTo>
                  <a:lnTo>
                    <a:pt x="580979" y="0"/>
                  </a:lnTo>
                  <a:lnTo>
                    <a:pt x="580979"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8" name="TextBox 38"/>
            <p:cNvSpPr txBox="1"/>
            <p:nvPr/>
          </p:nvSpPr>
          <p:spPr>
            <a:xfrm>
              <a:off x="596045" y="1209910"/>
              <a:ext cx="14364260" cy="676823"/>
            </a:xfrm>
            <a:prstGeom prst="rect">
              <a:avLst/>
            </a:prstGeom>
          </p:spPr>
          <p:txBody>
            <a:bodyPr lIns="0" tIns="0" rIns="0" bIns="0" rtlCol="0" anchor="t">
              <a:spAutoFit/>
            </a:bodyPr>
            <a:lstStyle/>
            <a:p>
              <a:pPr>
                <a:lnSpc>
                  <a:spcPts val="4149"/>
                </a:lnSpc>
                <a:spcBef>
                  <a:spcPct val="0"/>
                </a:spcBef>
              </a:pPr>
              <a:r>
                <a:rPr lang="en-US" sz="2964">
                  <a:solidFill>
                    <a:srgbClr val="000000"/>
                  </a:solidFill>
                  <a:latin typeface="Poppins Italics"/>
                </a:rPr>
                <a:t>Create a poster.</a:t>
              </a:r>
            </a:p>
          </p:txBody>
        </p:sp>
        <p:sp>
          <p:nvSpPr>
            <p:cNvPr id="39" name="TextBox 39"/>
            <p:cNvSpPr txBox="1"/>
            <p:nvPr/>
          </p:nvSpPr>
          <p:spPr>
            <a:xfrm>
              <a:off x="758516" y="186631"/>
              <a:ext cx="4137323" cy="503344"/>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Poppins Bold"/>
                </a:rPr>
                <a:t>Vague Prompt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5D78"/>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Drawing Lines: Setting Boundaries</a:t>
            </a:r>
          </a:p>
        </p:txBody>
      </p:sp>
      <p:grpSp>
        <p:nvGrpSpPr>
          <p:cNvPr id="13" name="Group 13"/>
          <p:cNvGrpSpPr/>
          <p:nvPr/>
        </p:nvGrpSpPr>
        <p:grpSpPr>
          <a:xfrm>
            <a:off x="1318052" y="3868096"/>
            <a:ext cx="4729511" cy="4027456"/>
            <a:chOff x="0" y="0"/>
            <a:chExt cx="6306015" cy="5369941"/>
          </a:xfrm>
        </p:grpSpPr>
        <p:grpSp>
          <p:nvGrpSpPr>
            <p:cNvPr id="14" name="Group 14"/>
            <p:cNvGrpSpPr/>
            <p:nvPr/>
          </p:nvGrpSpPr>
          <p:grpSpPr>
            <a:xfrm>
              <a:off x="0" y="0"/>
              <a:ext cx="6302295" cy="5369941"/>
              <a:chOff x="0" y="0"/>
              <a:chExt cx="1244898" cy="1060729"/>
            </a:xfrm>
          </p:grpSpPr>
          <p:sp>
            <p:nvSpPr>
              <p:cNvPr id="15" name="Freeform 15"/>
              <p:cNvSpPr/>
              <p:nvPr/>
            </p:nvSpPr>
            <p:spPr>
              <a:xfrm>
                <a:off x="0" y="0"/>
                <a:ext cx="1244898" cy="1060729"/>
              </a:xfrm>
              <a:custGeom>
                <a:avLst/>
                <a:gdLst/>
                <a:ahLst/>
                <a:cxnLst/>
                <a:rect l="l" t="t" r="r" b="b"/>
                <a:pathLst>
                  <a:path w="1244898" h="1060729">
                    <a:moveTo>
                      <a:pt x="32758" y="0"/>
                    </a:moveTo>
                    <a:lnTo>
                      <a:pt x="1212140" y="0"/>
                    </a:lnTo>
                    <a:cubicBezTo>
                      <a:pt x="1230231" y="0"/>
                      <a:pt x="1244898" y="14666"/>
                      <a:pt x="1244898" y="32758"/>
                    </a:cubicBezTo>
                    <a:lnTo>
                      <a:pt x="1244898" y="1027971"/>
                    </a:lnTo>
                    <a:cubicBezTo>
                      <a:pt x="1244898" y="1046063"/>
                      <a:pt x="1230231" y="1060729"/>
                      <a:pt x="1212140" y="1060729"/>
                    </a:cubicBezTo>
                    <a:lnTo>
                      <a:pt x="32758" y="1060729"/>
                    </a:lnTo>
                    <a:cubicBezTo>
                      <a:pt x="14666" y="1060729"/>
                      <a:pt x="0" y="1046063"/>
                      <a:pt x="0" y="1027971"/>
                    </a:cubicBezTo>
                    <a:lnTo>
                      <a:pt x="0" y="32758"/>
                    </a:lnTo>
                    <a:cubicBezTo>
                      <a:pt x="0" y="14666"/>
                      <a:pt x="14666" y="0"/>
                      <a:pt x="32758" y="0"/>
                    </a:cubicBezTo>
                    <a:close/>
                  </a:path>
                </a:pathLst>
              </a:custGeom>
              <a:solidFill>
                <a:srgbClr val="FFFFFF"/>
              </a:solidFill>
              <a:ln w="38100" cap="sq">
                <a:solidFill>
                  <a:srgbClr val="D4BEFA"/>
                </a:solidFill>
                <a:prstDash val="solid"/>
                <a:miter/>
              </a:ln>
            </p:spPr>
            <p:txBody>
              <a:bodyPr/>
              <a:lstStyle/>
              <a:p>
                <a:endParaRPr lang="en-US"/>
              </a:p>
            </p:txBody>
          </p:sp>
          <p:sp>
            <p:nvSpPr>
              <p:cNvPr id="16" name="TextBox 16"/>
              <p:cNvSpPr txBox="1"/>
              <p:nvPr/>
            </p:nvSpPr>
            <p:spPr>
              <a:xfrm>
                <a:off x="0" y="-57150"/>
                <a:ext cx="1244898" cy="111787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528734" y="339297"/>
              <a:ext cx="5244826" cy="865295"/>
            </a:xfrm>
            <a:prstGeom prst="rect">
              <a:avLst/>
            </a:prstGeom>
          </p:spPr>
          <p:txBody>
            <a:bodyPr lIns="0" tIns="0" rIns="0" bIns="0" rtlCol="0" anchor="t">
              <a:spAutoFit/>
            </a:bodyPr>
            <a:lstStyle/>
            <a:p>
              <a:pPr algn="ctr">
                <a:lnSpc>
                  <a:spcPts val="5179"/>
                </a:lnSpc>
                <a:spcBef>
                  <a:spcPct val="0"/>
                </a:spcBef>
              </a:pPr>
              <a:r>
                <a:rPr lang="en-US" sz="3699">
                  <a:solidFill>
                    <a:srgbClr val="000000"/>
                  </a:solidFill>
                  <a:latin typeface="Poppins Bold"/>
                </a:rPr>
                <a:t>Length</a:t>
              </a:r>
            </a:p>
          </p:txBody>
        </p:sp>
        <p:sp>
          <p:nvSpPr>
            <p:cNvPr id="18" name="TextBox 18"/>
            <p:cNvSpPr txBox="1"/>
            <p:nvPr/>
          </p:nvSpPr>
          <p:spPr>
            <a:xfrm>
              <a:off x="0" y="1700925"/>
              <a:ext cx="6306015" cy="2779396"/>
            </a:xfrm>
            <a:prstGeom prst="rect">
              <a:avLst/>
            </a:prstGeom>
          </p:spPr>
          <p:txBody>
            <a:bodyPr lIns="0" tIns="0" rIns="0" bIns="0" rtlCol="0" anchor="t">
              <a:spAutoFit/>
            </a:bodyPr>
            <a:lstStyle/>
            <a:p>
              <a:pPr algn="ctr">
                <a:lnSpc>
                  <a:spcPts val="3359"/>
                </a:lnSpc>
              </a:pPr>
              <a:r>
                <a:rPr lang="en-US" sz="2399">
                  <a:solidFill>
                    <a:srgbClr val="000000"/>
                  </a:solidFill>
                  <a:latin typeface="Poppins"/>
                </a:rPr>
                <a:t>For example: </a:t>
              </a:r>
            </a:p>
            <a:p>
              <a:pPr algn="ctr">
                <a:lnSpc>
                  <a:spcPts val="3359"/>
                </a:lnSpc>
              </a:pPr>
              <a:endParaRPr lang="en-US" sz="2399">
                <a:solidFill>
                  <a:srgbClr val="000000"/>
                </a:solidFill>
                <a:latin typeface="Poppins"/>
              </a:endParaRPr>
            </a:p>
            <a:p>
              <a:pPr algn="ctr">
                <a:lnSpc>
                  <a:spcPts val="3359"/>
                </a:lnSpc>
              </a:pPr>
              <a:r>
                <a:rPr lang="en-US" sz="2399">
                  <a:solidFill>
                    <a:srgbClr val="000000"/>
                  </a:solidFill>
                  <a:latin typeface="Poppins"/>
                </a:rPr>
                <a:t>“500 words”</a:t>
              </a:r>
            </a:p>
            <a:p>
              <a:pPr algn="ctr">
                <a:lnSpc>
                  <a:spcPts val="3359"/>
                </a:lnSpc>
              </a:pPr>
              <a:r>
                <a:rPr lang="en-US" sz="2399">
                  <a:solidFill>
                    <a:srgbClr val="000000"/>
                  </a:solidFill>
                  <a:latin typeface="Poppins"/>
                </a:rPr>
                <a:t>“a short essay”</a:t>
              </a:r>
            </a:p>
            <a:p>
              <a:pPr algn="ctr">
                <a:lnSpc>
                  <a:spcPts val="3359"/>
                </a:lnSpc>
                <a:spcBef>
                  <a:spcPct val="0"/>
                </a:spcBef>
              </a:pPr>
              <a:r>
                <a:rPr lang="en-US" sz="2399">
                  <a:solidFill>
                    <a:srgbClr val="000000"/>
                  </a:solidFill>
                  <a:latin typeface="Poppins"/>
                </a:rPr>
                <a:t>“one-sentence summary”</a:t>
              </a:r>
            </a:p>
          </p:txBody>
        </p:sp>
      </p:grpSp>
      <p:grpSp>
        <p:nvGrpSpPr>
          <p:cNvPr id="19" name="Group 19"/>
          <p:cNvGrpSpPr/>
          <p:nvPr/>
        </p:nvGrpSpPr>
        <p:grpSpPr>
          <a:xfrm>
            <a:off x="6777501" y="3868096"/>
            <a:ext cx="4729511" cy="4027456"/>
            <a:chOff x="0" y="0"/>
            <a:chExt cx="6306015" cy="5369941"/>
          </a:xfrm>
        </p:grpSpPr>
        <p:grpSp>
          <p:nvGrpSpPr>
            <p:cNvPr id="20" name="Group 20"/>
            <p:cNvGrpSpPr/>
            <p:nvPr/>
          </p:nvGrpSpPr>
          <p:grpSpPr>
            <a:xfrm>
              <a:off x="0" y="0"/>
              <a:ext cx="6302295" cy="5369941"/>
              <a:chOff x="0" y="0"/>
              <a:chExt cx="1244898" cy="1060729"/>
            </a:xfrm>
          </p:grpSpPr>
          <p:sp>
            <p:nvSpPr>
              <p:cNvPr id="21" name="Freeform 21"/>
              <p:cNvSpPr/>
              <p:nvPr/>
            </p:nvSpPr>
            <p:spPr>
              <a:xfrm>
                <a:off x="0" y="0"/>
                <a:ext cx="1244898" cy="1060729"/>
              </a:xfrm>
              <a:custGeom>
                <a:avLst/>
                <a:gdLst/>
                <a:ahLst/>
                <a:cxnLst/>
                <a:rect l="l" t="t" r="r" b="b"/>
                <a:pathLst>
                  <a:path w="1244898" h="1060729">
                    <a:moveTo>
                      <a:pt x="32758" y="0"/>
                    </a:moveTo>
                    <a:lnTo>
                      <a:pt x="1212140" y="0"/>
                    </a:lnTo>
                    <a:cubicBezTo>
                      <a:pt x="1230231" y="0"/>
                      <a:pt x="1244898" y="14666"/>
                      <a:pt x="1244898" y="32758"/>
                    </a:cubicBezTo>
                    <a:lnTo>
                      <a:pt x="1244898" y="1027971"/>
                    </a:lnTo>
                    <a:cubicBezTo>
                      <a:pt x="1244898" y="1046063"/>
                      <a:pt x="1230231" y="1060729"/>
                      <a:pt x="1212140" y="1060729"/>
                    </a:cubicBezTo>
                    <a:lnTo>
                      <a:pt x="32758" y="1060729"/>
                    </a:lnTo>
                    <a:cubicBezTo>
                      <a:pt x="14666" y="1060729"/>
                      <a:pt x="0" y="1046063"/>
                      <a:pt x="0" y="1027971"/>
                    </a:cubicBezTo>
                    <a:lnTo>
                      <a:pt x="0" y="32758"/>
                    </a:lnTo>
                    <a:cubicBezTo>
                      <a:pt x="0" y="14666"/>
                      <a:pt x="14666" y="0"/>
                      <a:pt x="32758" y="0"/>
                    </a:cubicBezTo>
                    <a:close/>
                  </a:path>
                </a:pathLst>
              </a:custGeom>
              <a:solidFill>
                <a:srgbClr val="FFFFFF"/>
              </a:solidFill>
              <a:ln w="38100" cap="sq">
                <a:solidFill>
                  <a:srgbClr val="88D852"/>
                </a:solidFill>
                <a:prstDash val="solid"/>
                <a:miter/>
              </a:ln>
            </p:spPr>
            <p:txBody>
              <a:bodyPr/>
              <a:lstStyle/>
              <a:p>
                <a:endParaRPr lang="en-US"/>
              </a:p>
            </p:txBody>
          </p:sp>
          <p:sp>
            <p:nvSpPr>
              <p:cNvPr id="22" name="TextBox 22"/>
              <p:cNvSpPr txBox="1"/>
              <p:nvPr/>
            </p:nvSpPr>
            <p:spPr>
              <a:xfrm>
                <a:off x="0" y="-57150"/>
                <a:ext cx="1244898" cy="1117879"/>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528734" y="339297"/>
              <a:ext cx="5244826" cy="865295"/>
            </a:xfrm>
            <a:prstGeom prst="rect">
              <a:avLst/>
            </a:prstGeom>
          </p:spPr>
          <p:txBody>
            <a:bodyPr lIns="0" tIns="0" rIns="0" bIns="0" rtlCol="0" anchor="t">
              <a:spAutoFit/>
            </a:bodyPr>
            <a:lstStyle/>
            <a:p>
              <a:pPr algn="ctr">
                <a:lnSpc>
                  <a:spcPts val="5179"/>
                </a:lnSpc>
                <a:spcBef>
                  <a:spcPct val="0"/>
                </a:spcBef>
              </a:pPr>
              <a:r>
                <a:rPr lang="en-US" sz="3699">
                  <a:solidFill>
                    <a:srgbClr val="000000"/>
                  </a:solidFill>
                  <a:latin typeface="Poppins Bold"/>
                </a:rPr>
                <a:t>Tone &amp; Style</a:t>
              </a:r>
            </a:p>
          </p:txBody>
        </p:sp>
        <p:sp>
          <p:nvSpPr>
            <p:cNvPr id="24" name="TextBox 24"/>
            <p:cNvSpPr txBox="1"/>
            <p:nvPr/>
          </p:nvSpPr>
          <p:spPr>
            <a:xfrm>
              <a:off x="0" y="1700925"/>
              <a:ext cx="6306015" cy="2779396"/>
            </a:xfrm>
            <a:prstGeom prst="rect">
              <a:avLst/>
            </a:prstGeom>
          </p:spPr>
          <p:txBody>
            <a:bodyPr lIns="0" tIns="0" rIns="0" bIns="0" rtlCol="0" anchor="t">
              <a:spAutoFit/>
            </a:bodyPr>
            <a:lstStyle/>
            <a:p>
              <a:pPr algn="ctr">
                <a:lnSpc>
                  <a:spcPts val="3359"/>
                </a:lnSpc>
              </a:pPr>
              <a:r>
                <a:rPr lang="en-US" sz="2399">
                  <a:solidFill>
                    <a:srgbClr val="000000"/>
                  </a:solidFill>
                  <a:latin typeface="Poppins"/>
                </a:rPr>
                <a:t>For example: </a:t>
              </a:r>
            </a:p>
            <a:p>
              <a:pPr algn="ctr">
                <a:lnSpc>
                  <a:spcPts val="3359"/>
                </a:lnSpc>
              </a:pPr>
              <a:endParaRPr lang="en-US" sz="2399">
                <a:solidFill>
                  <a:srgbClr val="000000"/>
                </a:solidFill>
                <a:latin typeface="Poppins"/>
              </a:endParaRPr>
            </a:p>
            <a:p>
              <a:pPr algn="ctr">
                <a:lnSpc>
                  <a:spcPts val="3359"/>
                </a:lnSpc>
              </a:pPr>
              <a:r>
                <a:rPr lang="en-US" sz="2399">
                  <a:solidFill>
                    <a:srgbClr val="000000"/>
                  </a:solidFill>
                  <a:latin typeface="Poppins"/>
                </a:rPr>
                <a:t>“ in a professional tone”</a:t>
              </a:r>
            </a:p>
            <a:p>
              <a:pPr algn="ctr">
                <a:lnSpc>
                  <a:spcPts val="3359"/>
                </a:lnSpc>
              </a:pPr>
              <a:r>
                <a:rPr lang="en-US" sz="2399">
                  <a:solidFill>
                    <a:srgbClr val="000000"/>
                  </a:solidFill>
                  <a:latin typeface="Poppins"/>
                </a:rPr>
                <a:t>“in the style of Shakespeare”</a:t>
              </a:r>
            </a:p>
            <a:p>
              <a:pPr algn="ctr">
                <a:lnSpc>
                  <a:spcPts val="3359"/>
                </a:lnSpc>
                <a:spcBef>
                  <a:spcPct val="0"/>
                </a:spcBef>
              </a:pPr>
              <a:r>
                <a:rPr lang="en-US" sz="2399">
                  <a:solidFill>
                    <a:srgbClr val="000000"/>
                  </a:solidFill>
                  <a:latin typeface="Poppins"/>
                </a:rPr>
                <a:t>“in a friendly tone”</a:t>
              </a:r>
            </a:p>
          </p:txBody>
        </p:sp>
      </p:grpSp>
      <p:grpSp>
        <p:nvGrpSpPr>
          <p:cNvPr id="25" name="Group 25"/>
          <p:cNvGrpSpPr/>
          <p:nvPr/>
        </p:nvGrpSpPr>
        <p:grpSpPr>
          <a:xfrm>
            <a:off x="12240437" y="3868096"/>
            <a:ext cx="4729511" cy="4027456"/>
            <a:chOff x="0" y="0"/>
            <a:chExt cx="6306015" cy="5369941"/>
          </a:xfrm>
        </p:grpSpPr>
        <p:grpSp>
          <p:nvGrpSpPr>
            <p:cNvPr id="26" name="Group 26"/>
            <p:cNvGrpSpPr/>
            <p:nvPr/>
          </p:nvGrpSpPr>
          <p:grpSpPr>
            <a:xfrm>
              <a:off x="0" y="0"/>
              <a:ext cx="6302295" cy="5369941"/>
              <a:chOff x="0" y="0"/>
              <a:chExt cx="1244898" cy="1060729"/>
            </a:xfrm>
          </p:grpSpPr>
          <p:sp>
            <p:nvSpPr>
              <p:cNvPr id="27" name="Freeform 27"/>
              <p:cNvSpPr/>
              <p:nvPr/>
            </p:nvSpPr>
            <p:spPr>
              <a:xfrm>
                <a:off x="0" y="0"/>
                <a:ext cx="1244898" cy="1060729"/>
              </a:xfrm>
              <a:custGeom>
                <a:avLst/>
                <a:gdLst/>
                <a:ahLst/>
                <a:cxnLst/>
                <a:rect l="l" t="t" r="r" b="b"/>
                <a:pathLst>
                  <a:path w="1244898" h="1060729">
                    <a:moveTo>
                      <a:pt x="32758" y="0"/>
                    </a:moveTo>
                    <a:lnTo>
                      <a:pt x="1212140" y="0"/>
                    </a:lnTo>
                    <a:cubicBezTo>
                      <a:pt x="1230231" y="0"/>
                      <a:pt x="1244898" y="14666"/>
                      <a:pt x="1244898" y="32758"/>
                    </a:cubicBezTo>
                    <a:lnTo>
                      <a:pt x="1244898" y="1027971"/>
                    </a:lnTo>
                    <a:cubicBezTo>
                      <a:pt x="1244898" y="1046063"/>
                      <a:pt x="1230231" y="1060729"/>
                      <a:pt x="1212140" y="1060729"/>
                    </a:cubicBezTo>
                    <a:lnTo>
                      <a:pt x="32758" y="1060729"/>
                    </a:lnTo>
                    <a:cubicBezTo>
                      <a:pt x="14666" y="1060729"/>
                      <a:pt x="0" y="1046063"/>
                      <a:pt x="0" y="1027971"/>
                    </a:cubicBezTo>
                    <a:lnTo>
                      <a:pt x="0" y="32758"/>
                    </a:lnTo>
                    <a:cubicBezTo>
                      <a:pt x="0" y="14666"/>
                      <a:pt x="14666" y="0"/>
                      <a:pt x="32758" y="0"/>
                    </a:cubicBezTo>
                    <a:close/>
                  </a:path>
                </a:pathLst>
              </a:custGeom>
              <a:solidFill>
                <a:srgbClr val="FFFFFF"/>
              </a:solidFill>
              <a:ln w="38100" cap="sq">
                <a:solidFill>
                  <a:srgbClr val="F8D853"/>
                </a:solidFill>
                <a:prstDash val="solid"/>
                <a:miter/>
              </a:ln>
            </p:spPr>
            <p:txBody>
              <a:bodyPr/>
              <a:lstStyle/>
              <a:p>
                <a:endParaRPr lang="en-US"/>
              </a:p>
            </p:txBody>
          </p:sp>
          <p:sp>
            <p:nvSpPr>
              <p:cNvPr id="28" name="TextBox 28"/>
              <p:cNvSpPr txBox="1"/>
              <p:nvPr/>
            </p:nvSpPr>
            <p:spPr>
              <a:xfrm>
                <a:off x="0" y="-57150"/>
                <a:ext cx="1244898" cy="1117879"/>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528734" y="339297"/>
              <a:ext cx="5244826" cy="865295"/>
            </a:xfrm>
            <a:prstGeom prst="rect">
              <a:avLst/>
            </a:prstGeom>
          </p:spPr>
          <p:txBody>
            <a:bodyPr lIns="0" tIns="0" rIns="0" bIns="0" rtlCol="0" anchor="t">
              <a:spAutoFit/>
            </a:bodyPr>
            <a:lstStyle/>
            <a:p>
              <a:pPr algn="ctr">
                <a:lnSpc>
                  <a:spcPts val="5179"/>
                </a:lnSpc>
                <a:spcBef>
                  <a:spcPct val="0"/>
                </a:spcBef>
              </a:pPr>
              <a:r>
                <a:rPr lang="en-US" sz="3699">
                  <a:solidFill>
                    <a:srgbClr val="000000"/>
                  </a:solidFill>
                  <a:latin typeface="Poppins Bold"/>
                </a:rPr>
                <a:t>Format</a:t>
              </a:r>
            </a:p>
          </p:txBody>
        </p:sp>
        <p:sp>
          <p:nvSpPr>
            <p:cNvPr id="30" name="TextBox 30"/>
            <p:cNvSpPr txBox="1"/>
            <p:nvPr/>
          </p:nvSpPr>
          <p:spPr>
            <a:xfrm>
              <a:off x="0" y="1700925"/>
              <a:ext cx="6306015" cy="2779396"/>
            </a:xfrm>
            <a:prstGeom prst="rect">
              <a:avLst/>
            </a:prstGeom>
          </p:spPr>
          <p:txBody>
            <a:bodyPr lIns="0" tIns="0" rIns="0" bIns="0" rtlCol="0" anchor="t">
              <a:spAutoFit/>
            </a:bodyPr>
            <a:lstStyle/>
            <a:p>
              <a:pPr algn="ctr">
                <a:lnSpc>
                  <a:spcPts val="3359"/>
                </a:lnSpc>
              </a:pPr>
              <a:r>
                <a:rPr lang="en-US" sz="2399">
                  <a:solidFill>
                    <a:srgbClr val="000000"/>
                  </a:solidFill>
                  <a:latin typeface="Poppins"/>
                </a:rPr>
                <a:t>For example: </a:t>
              </a:r>
            </a:p>
            <a:p>
              <a:pPr algn="ctr">
                <a:lnSpc>
                  <a:spcPts val="3359"/>
                </a:lnSpc>
              </a:pPr>
              <a:endParaRPr lang="en-US" sz="2399">
                <a:solidFill>
                  <a:srgbClr val="000000"/>
                </a:solidFill>
                <a:latin typeface="Poppins"/>
              </a:endParaRPr>
            </a:p>
            <a:p>
              <a:pPr algn="ctr">
                <a:lnSpc>
                  <a:spcPts val="3359"/>
                </a:lnSpc>
              </a:pPr>
              <a:r>
                <a:rPr lang="en-US" sz="2399">
                  <a:solidFill>
                    <a:srgbClr val="000000"/>
                  </a:solidFill>
                  <a:latin typeface="Poppins"/>
                </a:rPr>
                <a:t>“a movie script”</a:t>
              </a:r>
            </a:p>
            <a:p>
              <a:pPr algn="ctr">
                <a:lnSpc>
                  <a:spcPts val="3359"/>
                </a:lnSpc>
              </a:pPr>
              <a:r>
                <a:rPr lang="en-US" sz="2399">
                  <a:solidFill>
                    <a:srgbClr val="000000"/>
                  </a:solidFill>
                  <a:latin typeface="Poppins"/>
                </a:rPr>
                <a:t>“an informal email”</a:t>
              </a:r>
            </a:p>
            <a:p>
              <a:pPr algn="ctr">
                <a:lnSpc>
                  <a:spcPts val="3359"/>
                </a:lnSpc>
                <a:spcBef>
                  <a:spcPct val="0"/>
                </a:spcBef>
              </a:pPr>
              <a:r>
                <a:rPr lang="en-US" sz="2399">
                  <a:solidFill>
                    <a:srgbClr val="000000"/>
                  </a:solidFill>
                  <a:latin typeface="Poppins"/>
                </a:rPr>
                <a:t>“a newspaper article”</a:t>
              </a:r>
            </a:p>
          </p:txBody>
        </p:sp>
      </p:grpSp>
      <p:sp>
        <p:nvSpPr>
          <p:cNvPr id="31" name="TextBox 31"/>
          <p:cNvSpPr txBox="1"/>
          <p:nvPr/>
        </p:nvSpPr>
        <p:spPr>
          <a:xfrm>
            <a:off x="1866759" y="2296198"/>
            <a:ext cx="14554482" cy="1102361"/>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Boundaries in prompts guide the AI tool on what to include or exclude. Here are some boundaries you can set: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0" y="331161"/>
            <a:ext cx="18288000" cy="9352697"/>
            <a:chOff x="0" y="0"/>
            <a:chExt cx="688644" cy="352181"/>
          </a:xfrm>
        </p:grpSpPr>
        <p:sp>
          <p:nvSpPr>
            <p:cNvPr id="10" name="Freeform 10"/>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11" name="TextBox 11"/>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866759" y="4019554"/>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Let’s Explore Together! </a:t>
            </a:r>
          </a:p>
        </p:txBody>
      </p:sp>
      <p:sp>
        <p:nvSpPr>
          <p:cNvPr id="13" name="TextBox 13"/>
          <p:cNvSpPr txBox="1"/>
          <p:nvPr/>
        </p:nvSpPr>
        <p:spPr>
          <a:xfrm>
            <a:off x="6518896" y="2603039"/>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GROUP EXERCISE</a:t>
            </a:r>
          </a:p>
        </p:txBody>
      </p:sp>
      <p:sp>
        <p:nvSpPr>
          <p:cNvPr id="14" name="TextBox 14"/>
          <p:cNvSpPr txBox="1"/>
          <p:nvPr/>
        </p:nvSpPr>
        <p:spPr>
          <a:xfrm>
            <a:off x="1866759" y="7013579"/>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Try these examples to see the skills in action.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0" y="9674333"/>
            <a:ext cx="18288000" cy="612667"/>
            <a:chOff x="0" y="0"/>
            <a:chExt cx="24384000" cy="816889"/>
          </a:xfrm>
        </p:grpSpPr>
        <p:grpSp>
          <p:nvGrpSpPr>
            <p:cNvPr id="3" name="Group 3"/>
            <p:cNvGrpSpPr/>
            <p:nvPr/>
          </p:nvGrpSpPr>
          <p:grpSpPr>
            <a:xfrm>
              <a:off x="0" y="0"/>
              <a:ext cx="24384000" cy="816889"/>
              <a:chOff x="0" y="0"/>
              <a:chExt cx="4816593" cy="161361"/>
            </a:xfrm>
          </p:grpSpPr>
          <p:sp>
            <p:nvSpPr>
              <p:cNvPr id="4" name="Freeform 4"/>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5" name="TextBox 5"/>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30121" y="115710"/>
              <a:ext cx="1743670" cy="267335"/>
            </a:xfrm>
            <a:prstGeom prst="rect">
              <a:avLst/>
            </a:prstGeom>
          </p:spPr>
          <p:txBody>
            <a:bodyPr lIns="0" tIns="0" rIns="0" bIns="0" rtlCol="0" anchor="t">
              <a:spAutoFit/>
            </a:bodyPr>
            <a:lstStyle/>
            <a:p>
              <a:pPr algn="ctr">
                <a:lnSpc>
                  <a:spcPts val="1679"/>
                </a:lnSpc>
                <a:spcBef>
                  <a:spcPct val="0"/>
                </a:spcBef>
              </a:pPr>
              <a:r>
                <a:rPr lang="en-US" sz="1200" spc="84">
                  <a:solidFill>
                    <a:srgbClr val="000000"/>
                  </a:solidFill>
                  <a:latin typeface="Poppins Bold"/>
                </a:rPr>
                <a:t>CYBERLITE.ORG</a:t>
              </a:r>
            </a:p>
          </p:txBody>
        </p:sp>
        <p:sp>
          <p:nvSpPr>
            <p:cNvPr id="8" name="TextBox 8"/>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id="9" name="Group 9"/>
          <p:cNvGrpSpPr/>
          <p:nvPr/>
        </p:nvGrpSpPr>
        <p:grpSpPr>
          <a:xfrm>
            <a:off x="375030" y="321636"/>
            <a:ext cx="17537940" cy="9012864"/>
            <a:chOff x="0" y="0"/>
            <a:chExt cx="4619046" cy="2373758"/>
          </a:xfrm>
        </p:grpSpPr>
        <p:sp>
          <p:nvSpPr>
            <p:cNvPr id="10" name="Freeform 10"/>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11" name="TextBox 11"/>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85825"/>
            <a:ext cx="15997662"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Refining Prompts Exercise</a:t>
            </a:r>
          </a:p>
        </p:txBody>
      </p:sp>
      <p:sp>
        <p:nvSpPr>
          <p:cNvPr id="13" name="TextBox 13"/>
          <p:cNvSpPr txBox="1"/>
          <p:nvPr/>
        </p:nvSpPr>
        <p:spPr>
          <a:xfrm>
            <a:off x="1028700" y="2175408"/>
            <a:ext cx="16230600" cy="1645286"/>
          </a:xfrm>
          <a:prstGeom prst="rect">
            <a:avLst/>
          </a:prstGeom>
        </p:spPr>
        <p:txBody>
          <a:bodyPr lIns="0" tIns="0" rIns="0" bIns="0" rtlCol="0" anchor="t">
            <a:spAutoFit/>
          </a:bodyPr>
          <a:lstStyle/>
          <a:p>
            <a:pPr>
              <a:lnSpc>
                <a:spcPts val="4339"/>
              </a:lnSpc>
            </a:pPr>
            <a:r>
              <a:rPr lang="en-US" sz="3099">
                <a:solidFill>
                  <a:srgbClr val="000000"/>
                </a:solidFill>
                <a:latin typeface="Poppins"/>
              </a:rPr>
              <a:t>Let’s transform vague prompts into specific, bounded ones. As a group, discuss what boundaries and specific details you can add to improve the following prompts.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1057</Words>
  <Application>Microsoft Macintosh PowerPoint</Application>
  <PresentationFormat>Custom</PresentationFormat>
  <Paragraphs>125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Poppins</vt:lpstr>
      <vt:lpstr>Calibri</vt:lpstr>
      <vt:lpstr>Poppins Medium</vt:lpstr>
      <vt:lpstr>Poppins Italics</vt:lpstr>
      <vt:lpstr>Poppins Light</vt:lpstr>
      <vt:lpstr>Arial</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13.10.02 - Setting Boundaries and Being Specific</dc:title>
  <cp:lastModifiedBy>Michelle Yao</cp:lastModifiedBy>
  <cp:revision>2</cp:revision>
  <dcterms:created xsi:type="dcterms:W3CDTF">2006-08-16T00:00:00Z</dcterms:created>
  <dcterms:modified xsi:type="dcterms:W3CDTF">2023-11-19T07:39:38Z</dcterms:modified>
  <dc:identifier>DAF0f1VjNi0</dc:identifier>
</cp:coreProperties>
</file>