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Black"/>
      <p:bold r:id="rId33"/>
      <p:boldItalic r:id="rId34"/>
    </p:embeddedFont>
    <p:embeddedFont>
      <p:font typeface="Barlow Medium"/>
      <p:regular r:id="rId35"/>
      <p:bold r:id="rId36"/>
      <p:italic r:id="rId37"/>
      <p:boldItalic r:id="rId38"/>
    </p:embeddedFont>
    <p:embeddedFont>
      <p:font typeface="Barlow ExtraBold"/>
      <p:bold r:id="rId39"/>
      <p:boldItalic r:id="rId40"/>
    </p:embeddedFont>
    <p:embeddedFont>
      <p:font typeface="Poppins SemiBold"/>
      <p:regular r:id="rId41"/>
      <p:bold r:id="rId42"/>
      <p:italic r:id="rId43"/>
      <p:boldItalic r:id="rId44"/>
    </p:embeddedFont>
    <p:embeddedFont>
      <p:font typeface="Barlow SemiBold"/>
      <p:regular r:id="rId45"/>
      <p:bold r:id="rId46"/>
      <p:italic r:id="rId47"/>
      <p:boldItalic r:id="rId48"/>
    </p:embeddedFont>
    <p:embeddedFont>
      <p:font typeface="Courier Prime"/>
      <p:regular r:id="rId49"/>
      <p:bold r:id="rId50"/>
      <p:italic r:id="rId51"/>
      <p:boldItalic r:id="rId52"/>
    </p:embeddedFont>
    <p:embeddedFont>
      <p:font typeface="Barlow"/>
      <p:bold r:id="rId53"/>
      <p:boldItalic r:id="rId54"/>
    </p:embeddedFont>
    <p:embeddedFont>
      <p:font typeface="Poppins ExtraBold"/>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Italic.fntdata"/><Relationship Id="rId42" Type="http://schemas.openxmlformats.org/officeDocument/2006/relationships/font" Target="fonts/PoppinsSemiBold-bold.fntdata"/><Relationship Id="rId41" Type="http://schemas.openxmlformats.org/officeDocument/2006/relationships/font" Target="fonts/PoppinsSemiBold-regular.fntdata"/><Relationship Id="rId44" Type="http://schemas.openxmlformats.org/officeDocument/2006/relationships/font" Target="fonts/PoppinsSemiBold-boldItalic.fntdata"/><Relationship Id="rId43" Type="http://schemas.openxmlformats.org/officeDocument/2006/relationships/font" Target="fonts/PoppinsSemiBold-italic.fntdata"/><Relationship Id="rId46" Type="http://schemas.openxmlformats.org/officeDocument/2006/relationships/font" Target="fonts/BarlowSemiBold-bold.fntdata"/><Relationship Id="rId45" Type="http://schemas.openxmlformats.org/officeDocument/2006/relationships/font" Target="fonts/Barlow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Italic.fntdata"/><Relationship Id="rId47" Type="http://schemas.openxmlformats.org/officeDocument/2006/relationships/font" Target="fonts/BarlowSemiBold-italic.fntdata"/><Relationship Id="rId49" Type="http://schemas.openxmlformats.org/officeDocument/2006/relationships/font" Target="fonts/CourierPrim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italic.fntdata"/><Relationship Id="rId30" Type="http://schemas.openxmlformats.org/officeDocument/2006/relationships/font" Target="fonts/PoppinsMedium-bold.fntdata"/><Relationship Id="rId33" Type="http://schemas.openxmlformats.org/officeDocument/2006/relationships/font" Target="fonts/PoppinsBlack-bold.fntdata"/><Relationship Id="rId32" Type="http://schemas.openxmlformats.org/officeDocument/2006/relationships/font" Target="fonts/PoppinsMedium-boldItalic.fntdata"/><Relationship Id="rId35" Type="http://schemas.openxmlformats.org/officeDocument/2006/relationships/font" Target="fonts/BarlowMedium-regular.fntdata"/><Relationship Id="rId34" Type="http://schemas.openxmlformats.org/officeDocument/2006/relationships/font" Target="fonts/PoppinsBlack-boldItalic.fntdata"/><Relationship Id="rId37" Type="http://schemas.openxmlformats.org/officeDocument/2006/relationships/font" Target="fonts/BarlowMedium-italic.fntdata"/><Relationship Id="rId36" Type="http://schemas.openxmlformats.org/officeDocument/2006/relationships/font" Target="fonts/BarlowMedium-bold.fntdata"/><Relationship Id="rId39" Type="http://schemas.openxmlformats.org/officeDocument/2006/relationships/font" Target="fonts/BarlowExtraBold-bold.fntdata"/><Relationship Id="rId38" Type="http://schemas.openxmlformats.org/officeDocument/2006/relationships/font" Target="fonts/BarlowMedium-boldItalic.fntdata"/><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29" Type="http://schemas.openxmlformats.org/officeDocument/2006/relationships/font" Target="fonts/PoppinsMedium-regular.fntdata"/><Relationship Id="rId51" Type="http://schemas.openxmlformats.org/officeDocument/2006/relationships/font" Target="fonts/CourierPrime-italic.fntdata"/><Relationship Id="rId50" Type="http://schemas.openxmlformats.org/officeDocument/2006/relationships/font" Target="fonts/CourierPrime-bold.fntdata"/><Relationship Id="rId53" Type="http://schemas.openxmlformats.org/officeDocument/2006/relationships/font" Target="fonts/Barlow-bold.fntdata"/><Relationship Id="rId52" Type="http://schemas.openxmlformats.org/officeDocument/2006/relationships/font" Target="fonts/CourierPrime-boldItalic.fntdata"/><Relationship Id="rId11" Type="http://schemas.openxmlformats.org/officeDocument/2006/relationships/slide" Target="slides/slide6.xml"/><Relationship Id="rId55" Type="http://schemas.openxmlformats.org/officeDocument/2006/relationships/font" Target="fonts/PoppinsExtraBold-bold.fntdata"/><Relationship Id="rId10" Type="http://schemas.openxmlformats.org/officeDocument/2006/relationships/slide" Target="slides/slide5.xml"/><Relationship Id="rId54" Type="http://schemas.openxmlformats.org/officeDocument/2006/relationships/font" Target="fonts/Barlow-boldItalic.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PoppinsExtraBol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815ba86ed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815ba86ed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d962ce6e7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dd962ce6e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70c44cd8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70c44cd8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78de88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78de88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Font typeface="Barlow ExtraBold"/>
              <a:buNone/>
              <a:defRPr sz="4300">
                <a:latin typeface="Barlow ExtraBold"/>
                <a:ea typeface="Barlow ExtraBold"/>
                <a:cs typeface="Barlow ExtraBold"/>
                <a:sym typeface="Barlow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DIGITAL IDENTITY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Sarah’s Double Life</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3.1</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44750" y="159275"/>
            <a:ext cx="5641800" cy="45186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Sarah's social media feed is curated to present a certain image of herself? Why or why not?</a:t>
            </a:r>
            <a:endParaRPr/>
          </a:p>
          <a:p>
            <a:pPr indent="0" lvl="0" marL="0" rtl="0" algn="l">
              <a:spcBef>
                <a:spcPts val="1200"/>
              </a:spcBef>
              <a:spcAft>
                <a:spcPts val="0"/>
              </a:spcAft>
              <a:buNone/>
            </a:pPr>
            <a:r>
              <a:rPr lang="en"/>
              <a:t>2. Jakob likes Sarah because of what he sees on social media. Do you think it’s a good idea for Jakob to believe everything he sees online?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4" name="Google Shape;214;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5" name="Google Shape;215;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44750" y="159275"/>
            <a:ext cx="5641800" cy="45186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Stephanie describes an incident where Sarah posted a photo under false pretences. Which of the three keywords best describes this? </a:t>
            </a:r>
            <a:endParaRPr/>
          </a:p>
          <a:p>
            <a:pPr indent="0" lvl="0" marL="0" rtl="0" algn="l">
              <a:spcBef>
                <a:spcPts val="1200"/>
              </a:spcBef>
              <a:spcAft>
                <a:spcPts val="0"/>
              </a:spcAft>
              <a:buClr>
                <a:schemeClr val="dk1"/>
              </a:buClr>
              <a:buSzPts val="1100"/>
              <a:buFont typeface="Arial"/>
              <a:buNone/>
            </a:pPr>
            <a:r>
              <a:rPr lang="en"/>
              <a:t> 2. Why is it hard for Jakob to believe what Stephanie and Harry were telling him? Discuss how false realities and curated feeds can make it difficult for people to see the truth.</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4" name="Google Shape;224;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5" name="Google Shape;225;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6" name="Google Shape;226;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pic>
        <p:nvPicPr>
          <p:cNvPr id="227" name="Google Shape;227;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p:nvPr/>
        </p:nvSpPr>
        <p:spPr>
          <a:xfrm>
            <a:off x="3246700" y="171450"/>
            <a:ext cx="5616300" cy="44937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do you think is Sarah’s motivations for posting false images online? </a:t>
            </a:r>
            <a:endParaRPr/>
          </a:p>
          <a:p>
            <a:pPr indent="0" lvl="0" marL="0" rtl="0" algn="l">
              <a:spcBef>
                <a:spcPts val="1200"/>
              </a:spcBef>
              <a:spcAft>
                <a:spcPts val="1200"/>
              </a:spcAft>
              <a:buNone/>
            </a:pPr>
            <a:r>
              <a:rPr lang="en"/>
              <a:t>2. Discuss why we should not always believe what we see online. </a:t>
            </a:r>
            <a:endParaRPr/>
          </a:p>
        </p:txBody>
      </p:sp>
      <p:pic>
        <p:nvPicPr>
          <p:cNvPr id="234" name="Google Shape;234;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5" name="Google Shape;235;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6" name="Google Shape;236;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7" name="Google Shape;237;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Sarah’s reasons behind creating an online persona is justified? </a:t>
            </a:r>
            <a:endParaRPr/>
          </a:p>
          <a:p>
            <a:pPr indent="0" lvl="0" marL="0" rtl="0" algn="l">
              <a:spcBef>
                <a:spcPts val="1200"/>
              </a:spcBef>
              <a:spcAft>
                <a:spcPts val="0"/>
              </a:spcAft>
              <a:buClr>
                <a:schemeClr val="dk1"/>
              </a:buClr>
              <a:buSzPts val="1100"/>
              <a:buFont typeface="Arial"/>
              <a:buNone/>
            </a:pPr>
            <a:r>
              <a:rPr lang="en"/>
              <a:t>2. Do you think by curating her feed and creating a false reality for herself that Sarah has done anything wrong? </a:t>
            </a:r>
            <a:endParaRPr/>
          </a:p>
          <a:p>
            <a:pPr indent="0" lvl="0" marL="0" rtl="0" algn="l">
              <a:spcBef>
                <a:spcPts val="1200"/>
              </a:spcBef>
              <a:spcAft>
                <a:spcPts val="1200"/>
              </a:spcAft>
              <a:buClr>
                <a:schemeClr val="dk1"/>
              </a:buClr>
              <a:buSzPts val="1100"/>
              <a:buFont typeface="Arial"/>
              <a:buNone/>
            </a:pPr>
            <a:r>
              <a:t/>
            </a:r>
            <a:endParaRPr/>
          </a:p>
        </p:txBody>
      </p:sp>
      <p:pic>
        <p:nvPicPr>
          <p:cNvPr id="244" name="Google Shape;244;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5" name="Google Shape;245;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3"/>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53" name="Google Shape;253;p33"/>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54" name="Google Shape;254;p33"/>
          <p:cNvSpPr txBox="1"/>
          <p:nvPr/>
        </p:nvSpPr>
        <p:spPr>
          <a:xfrm>
            <a:off x="406800" y="1590650"/>
            <a:ext cx="8330400" cy="2865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You shouldn’t believe everything you see online, as people tend to choose to present their online personas instead of their whole personalities.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Social media is full of curated feeds. If you feel overwhelmed, anxious, or jealous of what you see online, check in with your mental wellbeing and log off.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False realities make it hard for people to see the truth as it is a distorted or inaccurate representation of reality. </a:t>
            </a:r>
            <a:endParaRPr sz="13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8" name="Shape 258"/>
        <p:cNvGrpSpPr/>
        <p:nvPr/>
      </p:nvGrpSpPr>
      <p:grpSpPr>
        <a:xfrm>
          <a:off x="0" y="0"/>
          <a:ext cx="0" cy="0"/>
          <a:chOff x="0" y="0"/>
          <a:chExt cx="0" cy="0"/>
        </a:xfrm>
      </p:grpSpPr>
      <p:sp>
        <p:nvSpPr>
          <p:cNvPr id="259" name="Google Shape;259;p34"/>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3.1</a:t>
            </a:r>
            <a:endParaRPr/>
          </a:p>
        </p:txBody>
      </p:sp>
      <p:sp>
        <p:nvSpPr>
          <p:cNvPr id="260" name="Google Shape;260;p34"/>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noticed someone on social media who seems to have a different personality online than they do in real life?</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seen a post on social media that made you feel like your life wasn't as good as someone else's? </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 do you think these terms mean?</a:t>
            </a:r>
            <a:endParaRPr/>
          </a:p>
        </p:txBody>
      </p:sp>
      <p:pic>
        <p:nvPicPr>
          <p:cNvPr id="159" name="Google Shape;159;p23"/>
          <p:cNvPicPr preferRelativeResize="0"/>
          <p:nvPr>
            <p:ph idx="3" type="pic"/>
          </p:nvPr>
        </p:nvPicPr>
        <p:blipFill rotWithShape="1">
          <a:blip r:embed="rId3">
            <a:alphaModFix/>
          </a:blip>
          <a:srcRect b="0" l="29" r="19" t="0"/>
          <a:stretch/>
        </p:blipFill>
        <p:spPr>
          <a:xfrm>
            <a:off x="809250" y="1293375"/>
            <a:ext cx="2248201" cy="2962801"/>
          </a:xfrm>
          <a:prstGeom prst="rect">
            <a:avLst/>
          </a:prstGeom>
        </p:spPr>
      </p:pic>
      <p:pic>
        <p:nvPicPr>
          <p:cNvPr id="160" name="Google Shape;160;p23"/>
          <p:cNvPicPr preferRelativeResize="0"/>
          <p:nvPr>
            <p:ph idx="4" type="pic"/>
          </p:nvPr>
        </p:nvPicPr>
        <p:blipFill rotWithShape="1">
          <a:blip r:embed="rId4">
            <a:alphaModFix/>
          </a:blip>
          <a:srcRect b="0" l="29" r="19" t="0"/>
          <a:stretch/>
        </p:blipFill>
        <p:spPr>
          <a:xfrm>
            <a:off x="3401550" y="1292525"/>
            <a:ext cx="2248201" cy="2962801"/>
          </a:xfrm>
          <a:prstGeom prst="rect">
            <a:avLst/>
          </a:prstGeom>
        </p:spPr>
      </p:pic>
      <p:pic>
        <p:nvPicPr>
          <p:cNvPr id="161" name="Google Shape;161;p23"/>
          <p:cNvPicPr preferRelativeResize="0"/>
          <p:nvPr>
            <p:ph idx="5" type="pic"/>
          </p:nvPr>
        </p:nvPicPr>
        <p:blipFill rotWithShape="1">
          <a:blip r:embed="rId5">
            <a:alphaModFix/>
          </a:blip>
          <a:srcRect b="0" l="29" r="19" t="0"/>
          <a:stretch/>
        </p:blipFill>
        <p:spPr>
          <a:xfrm>
            <a:off x="5993850" y="1292525"/>
            <a:ext cx="2248201" cy="2962801"/>
          </a:xfrm>
          <a:prstGeom prst="rect">
            <a:avLst/>
          </a:prstGeom>
        </p:spPr>
      </p:pic>
      <p:sp>
        <p:nvSpPr>
          <p:cNvPr id="162" name="Google Shape;162;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3" name="Google Shape;163;p23"/>
          <p:cNvPicPr preferRelativeResize="0"/>
          <p:nvPr>
            <p:ph idx="2" type="pic"/>
          </p:nvPr>
        </p:nvPicPr>
        <p:blipFill rotWithShape="1">
          <a:blip r:embed="rId6">
            <a:alphaModFix/>
          </a:blip>
          <a:srcRect b="0" l="0" r="0" t="0"/>
          <a:stretch/>
        </p:blipFill>
        <p:spPr>
          <a:xfrm>
            <a:off x="4278750" y="256700"/>
            <a:ext cx="493800" cy="493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Persona</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082700" cy="164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An online persona refers to the image or impression a person creates of themselves online through their social media profiles and activity. It is the way a person presents themselves to others online, and it can be different from their real-life personality.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Curated Feeds</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082700" cy="1994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curated feed on social media refers to a collection of posts, images, and videos that have been specifically selected and arranged by an individual or platform to present a certain image or theme. It is a carefully crafted collection of content that aims to showcase the best version of a person or brand. </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 Reality</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101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False reality on social media refers to the idea that social media can often present a distorted or inaccurate view of reality.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063"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1200"/>
              </a:spcAft>
              <a:buClr>
                <a:schemeClr val="dk1"/>
              </a:buClr>
              <a:buSzPts val="1100"/>
              <a:buFont typeface="Arial"/>
              <a:buNone/>
            </a:pPr>
            <a:r>
              <a:rPr lang="en"/>
              <a:t>1. What does Sarah want her audience to know about her life?</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