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oppins"/>
      <p:regular r:id="rId24"/>
      <p:bold r:id="rId25"/>
      <p:italic r:id="rId26"/>
      <p:boldItalic r:id="rId27"/>
    </p:embeddedFont>
    <p:embeddedFont>
      <p:font typeface="Poppins Light"/>
      <p:regular r:id="rId28"/>
      <p:bold r:id="rId29"/>
      <p:italic r:id="rId30"/>
      <p:boldItalic r:id="rId31"/>
    </p:embeddedFont>
    <p:embeddedFont>
      <p:font typeface="Poppins Medium"/>
      <p:regular r:id="rId32"/>
      <p:bold r:id="rId33"/>
      <p:italic r:id="rId34"/>
      <p:boldItalic r:id="rId35"/>
    </p:embeddedFont>
    <p:embeddedFont>
      <p:font typeface="Poppins Black"/>
      <p:bold r:id="rId36"/>
      <p:boldItalic r:id="rId37"/>
    </p:embeddedFont>
    <p:embeddedFont>
      <p:font typeface="Barlow Medium"/>
      <p:regular r:id="rId38"/>
      <p:bold r:id="rId39"/>
      <p:italic r:id="rId40"/>
      <p:boldItalic r:id="rId41"/>
    </p:embeddedFont>
    <p:embeddedFont>
      <p:font typeface="Barlow ExtraBold"/>
      <p:bold r:id="rId42"/>
      <p:boldItalic r:id="rId43"/>
    </p:embeddedFont>
    <p:embeddedFont>
      <p:font typeface="Poppins SemiBold"/>
      <p:regular r:id="rId44"/>
      <p:bold r:id="rId45"/>
      <p:italic r:id="rId46"/>
      <p:boldItalic r:id="rId47"/>
    </p:embeddedFont>
    <p:embeddedFont>
      <p:font typeface="Barlow SemiBold"/>
      <p:regular r:id="rId48"/>
      <p:bold r:id="rId49"/>
      <p:italic r:id="rId50"/>
      <p:boldItalic r:id="rId51"/>
    </p:embeddedFont>
    <p:embeddedFont>
      <p:font typeface="Poppins ExtraBold"/>
      <p:bold r:id="rId52"/>
      <p:boldItalic r:id="rId53"/>
    </p:embeddedFont>
    <p:embeddedFont>
      <p:font typeface="Courier Prime"/>
      <p:regular r:id="rId54"/>
      <p:bold r:id="rId55"/>
      <p:italic r:id="rId56"/>
      <p:boldItalic r:id="rId57"/>
    </p:embeddedFont>
    <p:embeddedFont>
      <p:font typeface="Barlow"/>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italic.fntdata"/><Relationship Id="rId42" Type="http://schemas.openxmlformats.org/officeDocument/2006/relationships/font" Target="fonts/BarlowExtraBold-bold.fntdata"/><Relationship Id="rId41" Type="http://schemas.openxmlformats.org/officeDocument/2006/relationships/font" Target="fonts/BarlowMedium-boldItalic.fntdata"/><Relationship Id="rId44" Type="http://schemas.openxmlformats.org/officeDocument/2006/relationships/font" Target="fonts/PoppinsSemiBold-regular.fntdata"/><Relationship Id="rId43" Type="http://schemas.openxmlformats.org/officeDocument/2006/relationships/font" Target="fonts/BarlowExtraBold-boldItalic.fntdata"/><Relationship Id="rId46" Type="http://schemas.openxmlformats.org/officeDocument/2006/relationships/font" Target="fonts/PoppinsSemiBold-italic.fntdata"/><Relationship Id="rId45" Type="http://schemas.openxmlformats.org/officeDocument/2006/relationships/font" Target="fonts/Poppins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regular.fntdata"/><Relationship Id="rId47" Type="http://schemas.openxmlformats.org/officeDocument/2006/relationships/font" Target="fonts/PoppinsSemiBold-boldItalic.fntdata"/><Relationship Id="rId49" Type="http://schemas.openxmlformats.org/officeDocument/2006/relationships/font" Target="fonts/Barlow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boldItalic.fntdata"/><Relationship Id="rId30" Type="http://schemas.openxmlformats.org/officeDocument/2006/relationships/font" Target="fonts/PoppinsLight-italic.fntdata"/><Relationship Id="rId33" Type="http://schemas.openxmlformats.org/officeDocument/2006/relationships/font" Target="fonts/PoppinsMedium-bold.fntdata"/><Relationship Id="rId32" Type="http://schemas.openxmlformats.org/officeDocument/2006/relationships/font" Target="fonts/PoppinsMedium-regular.fntdata"/><Relationship Id="rId35" Type="http://schemas.openxmlformats.org/officeDocument/2006/relationships/font" Target="fonts/PoppinsMedium-boldItalic.fntdata"/><Relationship Id="rId34" Type="http://schemas.openxmlformats.org/officeDocument/2006/relationships/font" Target="fonts/PoppinsMedium-italic.fntdata"/><Relationship Id="rId37" Type="http://schemas.openxmlformats.org/officeDocument/2006/relationships/font" Target="fonts/PoppinsBlack-boldItalic.fntdata"/><Relationship Id="rId36" Type="http://schemas.openxmlformats.org/officeDocument/2006/relationships/font" Target="fonts/PoppinsBlack-bold.fntdata"/><Relationship Id="rId39" Type="http://schemas.openxmlformats.org/officeDocument/2006/relationships/font" Target="fonts/BarlowMedium-bold.fntdata"/><Relationship Id="rId38" Type="http://schemas.openxmlformats.org/officeDocument/2006/relationships/font" Target="fonts/BarlowMedium-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slide" Target="slides/slide18.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PoppinsLight-regular.fntdata"/><Relationship Id="rId27" Type="http://schemas.openxmlformats.org/officeDocument/2006/relationships/font" Target="fonts/Poppins-boldItalic.fntdata"/><Relationship Id="rId29" Type="http://schemas.openxmlformats.org/officeDocument/2006/relationships/font" Target="fonts/PoppinsLight-bold.fntdata"/><Relationship Id="rId51" Type="http://schemas.openxmlformats.org/officeDocument/2006/relationships/font" Target="fonts/BarlowSemiBold-boldItalic.fntdata"/><Relationship Id="rId50" Type="http://schemas.openxmlformats.org/officeDocument/2006/relationships/font" Target="fonts/BarlowSemiBold-italic.fntdata"/><Relationship Id="rId53" Type="http://schemas.openxmlformats.org/officeDocument/2006/relationships/font" Target="fonts/PoppinsExtraBold-boldItalic.fntdata"/><Relationship Id="rId52" Type="http://schemas.openxmlformats.org/officeDocument/2006/relationships/font" Target="fonts/PoppinsExtraBold-bold.fntdata"/><Relationship Id="rId11" Type="http://schemas.openxmlformats.org/officeDocument/2006/relationships/slide" Target="slides/slide6.xml"/><Relationship Id="rId55" Type="http://schemas.openxmlformats.org/officeDocument/2006/relationships/font" Target="fonts/CourierPrime-bold.fntdata"/><Relationship Id="rId10" Type="http://schemas.openxmlformats.org/officeDocument/2006/relationships/slide" Target="slides/slide5.xml"/><Relationship Id="rId54" Type="http://schemas.openxmlformats.org/officeDocument/2006/relationships/font" Target="fonts/CourierPrime-regular.fntdata"/><Relationship Id="rId13" Type="http://schemas.openxmlformats.org/officeDocument/2006/relationships/slide" Target="slides/slide8.xml"/><Relationship Id="rId57" Type="http://schemas.openxmlformats.org/officeDocument/2006/relationships/font" Target="fonts/CourierPrime-boldItalic.fntdata"/><Relationship Id="rId12" Type="http://schemas.openxmlformats.org/officeDocument/2006/relationships/slide" Target="slides/slide7.xml"/><Relationship Id="rId56" Type="http://schemas.openxmlformats.org/officeDocument/2006/relationships/font" Target="fonts/CourierPrime-italic.fntdata"/><Relationship Id="rId15" Type="http://schemas.openxmlformats.org/officeDocument/2006/relationships/slide" Target="slides/slide10.xml"/><Relationship Id="rId59" Type="http://schemas.openxmlformats.org/officeDocument/2006/relationships/font" Target="fonts/Barlow-boldItalic.fntdata"/><Relationship Id="rId14" Type="http://schemas.openxmlformats.org/officeDocument/2006/relationships/slide" Target="slides/slide9.xml"/><Relationship Id="rId58" Type="http://schemas.openxmlformats.org/officeDocument/2006/relationships/font" Target="fonts/Barlow-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dd3f630f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dd3f630f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dd3f630f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dd3f630f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dd3f630fc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dd3f630fc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dd3f630fc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dd3f630fc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18acb55614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18acb55614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18acb55614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18acb55614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18acb55614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18acb5561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18acb55614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18acb55614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dd9dc94dee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dd9dc94dee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cb5561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cb5561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8acb556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8acb556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CYBERBULLYING &amp; ABUSE</a:t>
            </a:r>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Identity Exposed</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EXERCISE-IN-A-BOX</a:t>
            </a:r>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15</a:t>
            </a:r>
            <a:r>
              <a:rPr lang="en"/>
              <a:t>.06.02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can you describe the emotion Andrew is feeling? Who do you feel empathy for in this situation? </a:t>
            </a:r>
            <a:endParaRPr/>
          </a:p>
          <a:p>
            <a:pPr indent="0" lvl="0" marL="0" rtl="0" algn="l">
              <a:spcBef>
                <a:spcPts val="1200"/>
              </a:spcBef>
              <a:spcAft>
                <a:spcPts val="0"/>
              </a:spcAft>
              <a:buClr>
                <a:schemeClr val="dk1"/>
              </a:buClr>
              <a:buSzPts val="1100"/>
              <a:buFont typeface="Arial"/>
              <a:buNone/>
            </a:pPr>
            <a:r>
              <a:rPr lang="en"/>
              <a:t>2. Shelly ends the call by saying she wants to stay out of it. What do you think Shelly’s responsibility might be as a good digital citizen?</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13" name="Google Shape;213;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14" name="Google Shape;214;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5" name="Google Shape;215;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pic>
        <p:nvPicPr>
          <p:cNvPr id="216" name="Google Shape;216;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From this interaction, do you trust Annie’s words? Do you think she has positive or negative intentions? </a:t>
            </a:r>
            <a:endParaRPr/>
          </a:p>
          <a:p>
            <a:pPr indent="0" lvl="0" marL="0" rtl="0" algn="l">
              <a:spcBef>
                <a:spcPts val="1200"/>
              </a:spcBef>
              <a:spcAft>
                <a:spcPts val="0"/>
              </a:spcAft>
              <a:buClr>
                <a:schemeClr val="dk1"/>
              </a:buClr>
              <a:buSzPts val="1100"/>
              <a:buFont typeface="Arial"/>
              <a:buNone/>
            </a:pPr>
            <a:r>
              <a:rPr lang="en"/>
              <a:t>2. When you meet other users online, it can be hard to identify who is trustworthy. What are some indications of a bad actor you can look out for?</a:t>
            </a:r>
            <a:endParaRPr/>
          </a:p>
          <a:p>
            <a:pPr indent="0" lvl="0" marL="0" rtl="0" algn="l">
              <a:spcBef>
                <a:spcPts val="1200"/>
              </a:spcBef>
              <a:spcAft>
                <a:spcPts val="0"/>
              </a:spcAft>
              <a:buClr>
                <a:schemeClr val="dk1"/>
              </a:buClr>
              <a:buSzPts val="1100"/>
              <a:buFont typeface="Arial"/>
              <a:buNone/>
            </a:pPr>
            <a:r>
              <a:rPr lang="en"/>
              <a:t>3. Do you think Gary has done anything wrong here? Should he give out his address and phone number in order to receive Annie’s gift?</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23" name="Google Shape;223;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4" name="Google Shape;224;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5" name="Google Shape;225;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pic>
        <p:nvPicPr>
          <p:cNvPr id="226" name="Google Shape;226;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a:t>
            </a:r>
            <a:r>
              <a:rPr lang="en"/>
              <a:t>Now that Andrew has revealed that he tricked Gary into thinking “PrincessAnnie002” was a real person, how does it change your perception of the previous conversation? Go back and think about which questions you might answer differently. </a:t>
            </a:r>
            <a:endParaRPr/>
          </a:p>
          <a:p>
            <a:pPr indent="0" lvl="0" marL="0" rtl="0" algn="l">
              <a:spcBef>
                <a:spcPts val="1200"/>
              </a:spcBef>
              <a:spcAft>
                <a:spcPts val="0"/>
              </a:spcAft>
              <a:buClr>
                <a:schemeClr val="dk1"/>
              </a:buClr>
              <a:buSzPts val="1100"/>
              <a:buFont typeface="Arial"/>
              <a:buNone/>
            </a:pPr>
            <a:r>
              <a:rPr lang="en"/>
              <a:t>2. How did Andrew’s trickery escalate the situation beyond the initial accident in the game? </a:t>
            </a:r>
            <a:endParaRPr/>
          </a:p>
          <a:p>
            <a:pPr indent="0" lvl="0" marL="0" rtl="0" algn="l">
              <a:spcBef>
                <a:spcPts val="1200"/>
              </a:spcBef>
              <a:spcAft>
                <a:spcPts val="0"/>
              </a:spcAft>
              <a:buClr>
                <a:schemeClr val="dk1"/>
              </a:buClr>
              <a:buSzPts val="1100"/>
              <a:buFont typeface="Arial"/>
              <a:buNone/>
            </a:pPr>
            <a:r>
              <a:rPr lang="en"/>
              <a:t>3. Identify and discuss the impact doxxing and cyberstalking can have on a person.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33" name="Google Shape;233;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34" name="Google Shape;234;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5" name="Google Shape;235;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a:t>
            </a:r>
            <a:endParaRPr/>
          </a:p>
        </p:txBody>
      </p:sp>
      <p:pic>
        <p:nvPicPr>
          <p:cNvPr id="236" name="Google Shape;236;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While cyberbullying takes place online, it can have serious real world implications. Do you know your local laws and the rights you have online? </a:t>
            </a:r>
            <a:endParaRPr/>
          </a:p>
          <a:p>
            <a:pPr indent="0" lvl="0" marL="0" rtl="0" algn="l">
              <a:spcBef>
                <a:spcPts val="1200"/>
              </a:spcBef>
              <a:spcAft>
                <a:spcPts val="0"/>
              </a:spcAft>
              <a:buClr>
                <a:schemeClr val="dk1"/>
              </a:buClr>
              <a:buSzPts val="1100"/>
              <a:buFont typeface="Arial"/>
              <a:buNone/>
            </a:pPr>
            <a:r>
              <a:rPr lang="en"/>
              <a:t>2. What are some strategies you can use to protect your personal information online and prevent it from being used to harm you? </a:t>
            </a:r>
            <a:endParaRPr/>
          </a:p>
          <a:p>
            <a:pPr indent="0" lvl="0" marL="0" rtl="0" algn="l">
              <a:spcBef>
                <a:spcPts val="1200"/>
              </a:spcBef>
              <a:spcAft>
                <a:spcPts val="0"/>
              </a:spcAft>
              <a:buClr>
                <a:schemeClr val="dk1"/>
              </a:buClr>
              <a:buSzPts val="1100"/>
              <a:buFont typeface="Arial"/>
              <a:buNone/>
            </a:pPr>
            <a:r>
              <a:rPr lang="en"/>
              <a:t>3. Why do you think people engage in trickery and doxxing in online interactions?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43" name="Google Shape;243;p32"/>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44" name="Google Shape;244;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5" name="Google Shape;245;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#5</a:t>
            </a:r>
            <a:endParaRPr/>
          </a:p>
        </p:txBody>
      </p:sp>
      <p:pic>
        <p:nvPicPr>
          <p:cNvPr id="246" name="Google Shape;246;p32"/>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0" name="Shape 250"/>
        <p:cNvGrpSpPr/>
        <p:nvPr/>
      </p:nvGrpSpPr>
      <p:grpSpPr>
        <a:xfrm>
          <a:off x="0" y="0"/>
          <a:ext cx="0" cy="0"/>
          <a:chOff x="0" y="0"/>
          <a:chExt cx="0" cy="0"/>
        </a:xfrm>
      </p:grpSpPr>
      <p:sp>
        <p:nvSpPr>
          <p:cNvPr id="251" name="Google Shape;251;p33"/>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52" name="Google Shape;252;p33"/>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53" name="Google Shape;253;p33"/>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Decide if you will be debating in support of tech companies, individuals, or the government. Prepare and present your argument with strong evidence. </a:t>
            </a:r>
            <a:endParaRPr/>
          </a:p>
        </p:txBody>
      </p:sp>
      <p:sp>
        <p:nvSpPr>
          <p:cNvPr id="254" name="Google Shape;254;p33"/>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Debate this statement: Tech companies should be responsible for making the internet a safe space, not individuals or governments.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8" name="Shape 258"/>
        <p:cNvGrpSpPr/>
        <p:nvPr/>
      </p:nvGrpSpPr>
      <p:grpSpPr>
        <a:xfrm>
          <a:off x="0" y="0"/>
          <a:ext cx="0" cy="0"/>
          <a:chOff x="0" y="0"/>
          <a:chExt cx="0" cy="0"/>
        </a:xfrm>
      </p:grpSpPr>
      <p:sp>
        <p:nvSpPr>
          <p:cNvPr id="259" name="Google Shape;259;p34"/>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Debate this statement: Tech companies should be responsible for making the internet a safe space, not individuals or governments. </a:t>
            </a:r>
            <a:endParaRPr/>
          </a:p>
        </p:txBody>
      </p:sp>
      <p:sp>
        <p:nvSpPr>
          <p:cNvPr id="260" name="Google Shape;260;p34"/>
          <p:cNvSpPr txBox="1"/>
          <p:nvPr>
            <p:ph idx="4294967295" type="body"/>
          </p:nvPr>
        </p:nvSpPr>
        <p:spPr>
          <a:xfrm>
            <a:off x="274075" y="1059875"/>
            <a:ext cx="2181600" cy="3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0"/>
              </a:spcAft>
              <a:buNone/>
            </a:pPr>
            <a:r>
              <a:rPr lang="en" sz="1200">
                <a:solidFill>
                  <a:schemeClr val="dk1"/>
                </a:solidFill>
              </a:rPr>
              <a:t>Decide if you will be debating in support of </a:t>
            </a:r>
            <a:r>
              <a:rPr lang="en" sz="1200">
                <a:solidFill>
                  <a:schemeClr val="dk1"/>
                </a:solidFill>
              </a:rPr>
              <a:t>tech</a:t>
            </a:r>
            <a:r>
              <a:rPr lang="en" sz="1200">
                <a:solidFill>
                  <a:schemeClr val="dk1"/>
                </a:solidFill>
              </a:rPr>
              <a:t> companies, individuals, or the government. Prepare and present your argument with strong evidence.</a:t>
            </a:r>
            <a:endParaRPr sz="1200">
              <a:solidFill>
                <a:schemeClr val="dk1"/>
              </a:solidFill>
            </a:endParaRPr>
          </a:p>
          <a:p>
            <a:pPr indent="0" lvl="0" marL="0" rtl="0" algn="l">
              <a:spcBef>
                <a:spcPts val="1200"/>
              </a:spcBef>
              <a:spcAft>
                <a:spcPts val="1200"/>
              </a:spcAft>
              <a:buNone/>
            </a:pPr>
            <a:r>
              <a:rPr lang="en" sz="1200">
                <a:solidFill>
                  <a:schemeClr val="dk1"/>
                </a:solidFill>
              </a:rPr>
              <a:t>Tech </a:t>
            </a:r>
            <a:r>
              <a:rPr lang="en" sz="1200">
                <a:solidFill>
                  <a:schemeClr val="dk1"/>
                </a:solidFill>
              </a:rPr>
              <a:t>companies</a:t>
            </a:r>
            <a:r>
              <a:rPr lang="en" sz="1200">
                <a:solidFill>
                  <a:schemeClr val="dk1"/>
                </a:solidFill>
              </a:rPr>
              <a:t> can be any company that creates social media apps or online games. </a:t>
            </a:r>
            <a:endParaRPr sz="1200">
              <a:solidFill>
                <a:schemeClr val="dk1"/>
              </a:solidFill>
            </a:endParaRPr>
          </a:p>
        </p:txBody>
      </p:sp>
      <p:sp>
        <p:nvSpPr>
          <p:cNvPr id="261" name="Google Shape;261;p34"/>
          <p:cNvSpPr txBox="1"/>
          <p:nvPr>
            <p:ph idx="4294967295" type="body"/>
          </p:nvPr>
        </p:nvSpPr>
        <p:spPr>
          <a:xfrm>
            <a:off x="2940575" y="1059875"/>
            <a:ext cx="5859300" cy="3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Choose a side. Begin by deciding which side of the debate you will be on: tech companies, individuals, or the government.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Research your side of the argument and gather evidence to support your position. Consider using statistics, news articles, and expert opinions to back up your claims.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role should tech companies, individuals, or the government play in creating a safe online environment?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are the potential drawbacks or consequences of relying on tech companies, individuals, or the government to make the internet a safe space?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can tech companies, individuals, or the government work together to create a safer online environment?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Prepare, practice, and present a compelling argument using your research. </a:t>
            </a:r>
            <a:endParaRPr sz="1200">
              <a:solidFill>
                <a:schemeClr val="dk1"/>
              </a:solidFill>
            </a:endParaRPr>
          </a:p>
        </p:txBody>
      </p:sp>
      <p:pic>
        <p:nvPicPr>
          <p:cNvPr id="262" name="Google Shape;262;p34"/>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6" name="Shape 266"/>
        <p:cNvGrpSpPr/>
        <p:nvPr/>
      </p:nvGrpSpPr>
      <p:grpSpPr>
        <a:xfrm>
          <a:off x="0" y="0"/>
          <a:ext cx="0" cy="0"/>
          <a:chOff x="0" y="0"/>
          <a:chExt cx="0" cy="0"/>
        </a:xfrm>
      </p:grpSpPr>
      <p:sp>
        <p:nvSpPr>
          <p:cNvPr id="267" name="Google Shape;267;p35"/>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Classroom Debate</a:t>
            </a:r>
            <a:endParaRPr/>
          </a:p>
        </p:txBody>
      </p:sp>
      <p:sp>
        <p:nvSpPr>
          <p:cNvPr id="268" name="Google Shape;268;p35"/>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Present your arguments to the class.</a:t>
            </a:r>
            <a:endParaRPr/>
          </a:p>
        </p:txBody>
      </p:sp>
      <p:pic>
        <p:nvPicPr>
          <p:cNvPr id="269" name="Google Shape;269;p35"/>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70" name="Google Shape;270;p35"/>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4" name="Shape 274"/>
        <p:cNvGrpSpPr/>
        <p:nvPr/>
      </p:nvGrpSpPr>
      <p:grpSpPr>
        <a:xfrm>
          <a:off x="0" y="0"/>
          <a:ext cx="0" cy="0"/>
          <a:chOff x="0" y="0"/>
          <a:chExt cx="0" cy="0"/>
        </a:xfrm>
      </p:grpSpPr>
      <p:sp>
        <p:nvSpPr>
          <p:cNvPr id="275" name="Google Shape;275;p36"/>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76" name="Google Shape;276;p36"/>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77" name="Google Shape;277;p36"/>
          <p:cNvSpPr txBox="1"/>
          <p:nvPr/>
        </p:nvSpPr>
        <p:spPr>
          <a:xfrm>
            <a:off x="406800" y="1590650"/>
            <a:ext cx="8330400" cy="28353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Never share your personal information to people you don’t know or trust online in order to protect yourself from online attacks such as doxxing or cyberstalking.</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Manipulating someone to give information is considered trickery, and should never be tolerated by upstanders.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Cyberstalking and doxxing are extremely harmful and damaging forms of online abuse, and should be reported immediately. </a:t>
            </a:r>
            <a:endParaRPr sz="13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81" name="Shape 281"/>
        <p:cNvGrpSpPr/>
        <p:nvPr/>
      </p:nvGrpSpPr>
      <p:grpSpPr>
        <a:xfrm>
          <a:off x="0" y="0"/>
          <a:ext cx="0" cy="0"/>
          <a:chOff x="0" y="0"/>
          <a:chExt cx="0" cy="0"/>
        </a:xfrm>
      </p:grpSpPr>
      <p:sp>
        <p:nvSpPr>
          <p:cNvPr id="282" name="Google Shape;282;p37"/>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15.06.02</a:t>
            </a:r>
            <a:endParaRPr>
              <a:solidFill>
                <a:schemeClr val="lt1"/>
              </a:solidFill>
            </a:endParaRPr>
          </a:p>
        </p:txBody>
      </p:sp>
      <p:sp>
        <p:nvSpPr>
          <p:cNvPr id="283" name="Google Shape;283;p37"/>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 types of personal information should you never share online?</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Do you think it’s ever okay to post someone else’s personal </a:t>
            </a:r>
            <a:r>
              <a:rPr lang="en">
                <a:solidFill>
                  <a:schemeClr val="dk1"/>
                </a:solidFill>
              </a:rPr>
              <a:t>information</a:t>
            </a:r>
            <a:r>
              <a:rPr lang="en">
                <a:solidFill>
                  <a:schemeClr val="dk1"/>
                </a:solidFill>
              </a:rPr>
              <a:t> online without their permission?</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Trickery</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231800" cy="1190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someone uses deception or lies in order to trick someone else into giving them sensitive information, such as passwords, personal details, or even secrets.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Doxxing</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082700" cy="1721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When someone publicly shares private and personal information about someone else, such as their full name, address, phone number, or other identifying details. This form of cyberbullying is extremely dangerous as it can make the person vulnerable or exposed.</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Cyberstalking</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082700" cy="1923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someone repeatedly uses technology to harass, intimidate, or threaten another person. This can include things like sending repeated or threatening messages, following someone's online activity, or posting harmful or false information about them.</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Clr>
                <a:schemeClr val="dk1"/>
              </a:buClr>
              <a:buSzPts val="1100"/>
              <a:buFont typeface="Arial"/>
              <a:buNone/>
            </a:pPr>
            <a:r>
              <a:rPr lang="en"/>
              <a:t>1. Why do you think Andrew has reacted this way? Do you think he has a right to be angry? </a:t>
            </a:r>
            <a:endParaRPr/>
          </a:p>
          <a:p>
            <a:pPr indent="0" lvl="0" marL="0" rtl="0" algn="l">
              <a:spcBef>
                <a:spcPts val="1200"/>
              </a:spcBef>
              <a:spcAft>
                <a:spcPts val="0"/>
              </a:spcAft>
              <a:buClr>
                <a:schemeClr val="dk1"/>
              </a:buClr>
              <a:buSzPts val="1100"/>
              <a:buFont typeface="Arial"/>
              <a:buNone/>
            </a:pPr>
            <a:r>
              <a:rPr lang="en"/>
              <a:t>2. What do you think the last line that Andrew said means? How would you feel if you were Gary?</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03" name="Google Shape;203;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04" name="Google Shape;204;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5" name="Google Shape;205;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pic>
        <p:nvPicPr>
          <p:cNvPr id="206" name="Google Shape;206;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