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oppins"/>
      <p:regular r:id="rId20"/>
      <p:bold r:id="rId21"/>
      <p:italic r:id="rId22"/>
      <p:boldItalic r:id="rId23"/>
    </p:embeddedFont>
    <p:embeddedFont>
      <p:font typeface="Poppins Light"/>
      <p:regular r:id="rId24"/>
      <p:bold r:id="rId25"/>
      <p:italic r:id="rId26"/>
      <p:boldItalic r:id="rId27"/>
    </p:embeddedFont>
    <p:embeddedFont>
      <p:font typeface="Poppins Medium"/>
      <p:regular r:id="rId28"/>
      <p:bold r:id="rId29"/>
      <p:italic r:id="rId30"/>
      <p:boldItalic r:id="rId31"/>
    </p:embeddedFont>
    <p:embeddedFont>
      <p:font typeface="Poppins Black"/>
      <p:bold r:id="rId32"/>
      <p:boldItalic r:id="rId33"/>
    </p:embeddedFont>
    <p:embeddedFont>
      <p:font typeface="Barlow Medium"/>
      <p:regular r:id="rId34"/>
      <p:bold r:id="rId35"/>
      <p:italic r:id="rId36"/>
      <p:boldItalic r:id="rId37"/>
    </p:embeddedFont>
    <p:embeddedFont>
      <p:font typeface="Barlow ExtraBold"/>
      <p:bold r:id="rId38"/>
      <p:boldItalic r:id="rId39"/>
    </p:embeddedFont>
    <p:embeddedFont>
      <p:font typeface="Poppins SemiBold"/>
      <p:regular r:id="rId40"/>
      <p:bold r:id="rId41"/>
      <p:italic r:id="rId42"/>
      <p:boldItalic r:id="rId43"/>
    </p:embeddedFont>
    <p:embeddedFont>
      <p:font typeface="Barlow SemiBold"/>
      <p:regular r:id="rId44"/>
      <p:bold r:id="rId45"/>
      <p:italic r:id="rId46"/>
      <p:boldItalic r:id="rId47"/>
    </p:embeddedFont>
    <p:embeddedFont>
      <p:font typeface="Courier Prime"/>
      <p:regular r:id="rId48"/>
      <p:bold r:id="rId49"/>
      <p:italic r:id="rId50"/>
      <p:boldItalic r:id="rId51"/>
    </p:embeddedFont>
    <p:embeddedFont>
      <p:font typeface="Barlow"/>
      <p:bold r:id="rId52"/>
      <p:boldItalic r:id="rId53"/>
    </p:embeddedFont>
    <p:embeddedFont>
      <p:font typeface="Poppins ExtraBold"/>
      <p:bold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SemiBold-regular.fntdata"/><Relationship Id="rId42" Type="http://schemas.openxmlformats.org/officeDocument/2006/relationships/font" Target="fonts/PoppinsSemiBold-italic.fntdata"/><Relationship Id="rId41" Type="http://schemas.openxmlformats.org/officeDocument/2006/relationships/font" Target="fonts/PoppinsSemiBold-bold.fntdata"/><Relationship Id="rId44" Type="http://schemas.openxmlformats.org/officeDocument/2006/relationships/font" Target="fonts/BarlowSemiBold-regular.fntdata"/><Relationship Id="rId43" Type="http://schemas.openxmlformats.org/officeDocument/2006/relationships/font" Target="fonts/PoppinsSemiBold-boldItalic.fntdata"/><Relationship Id="rId46" Type="http://schemas.openxmlformats.org/officeDocument/2006/relationships/font" Target="fonts/BarlowSemiBold-italic.fntdata"/><Relationship Id="rId45" Type="http://schemas.openxmlformats.org/officeDocument/2006/relationships/font" Target="fonts/Barlow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ourierPrime-regular.fntdata"/><Relationship Id="rId47" Type="http://schemas.openxmlformats.org/officeDocument/2006/relationships/font" Target="fonts/BarlowSemiBold-boldItalic.fntdata"/><Relationship Id="rId49" Type="http://schemas.openxmlformats.org/officeDocument/2006/relationships/font" Target="fonts/CourierPrim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Italic.fntdata"/><Relationship Id="rId30" Type="http://schemas.openxmlformats.org/officeDocument/2006/relationships/font" Target="fonts/PoppinsMedium-italic.fntdata"/><Relationship Id="rId33" Type="http://schemas.openxmlformats.org/officeDocument/2006/relationships/font" Target="fonts/PoppinsBlack-boldItalic.fntdata"/><Relationship Id="rId32" Type="http://schemas.openxmlformats.org/officeDocument/2006/relationships/font" Target="fonts/PoppinsBlack-bold.fntdata"/><Relationship Id="rId35" Type="http://schemas.openxmlformats.org/officeDocument/2006/relationships/font" Target="fonts/BarlowMedium-bold.fntdata"/><Relationship Id="rId34" Type="http://schemas.openxmlformats.org/officeDocument/2006/relationships/font" Target="fonts/BarlowMedium-regular.fntdata"/><Relationship Id="rId37" Type="http://schemas.openxmlformats.org/officeDocument/2006/relationships/font" Target="fonts/BarlowMedium-boldItalic.fntdata"/><Relationship Id="rId36" Type="http://schemas.openxmlformats.org/officeDocument/2006/relationships/font" Target="fonts/BarlowMedium-italic.fntdata"/><Relationship Id="rId39" Type="http://schemas.openxmlformats.org/officeDocument/2006/relationships/font" Target="fonts/BarlowExtraBold-boldItalic.fntdata"/><Relationship Id="rId38" Type="http://schemas.openxmlformats.org/officeDocument/2006/relationships/font" Target="fonts/BarlowExtraBold-bold.fntdata"/><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PoppinsLight-regular.fntdata"/><Relationship Id="rId23" Type="http://schemas.openxmlformats.org/officeDocument/2006/relationships/font" Target="fonts/Poppins-boldItalic.fntdata"/><Relationship Id="rId26" Type="http://schemas.openxmlformats.org/officeDocument/2006/relationships/font" Target="fonts/PoppinsLight-italic.fntdata"/><Relationship Id="rId25" Type="http://schemas.openxmlformats.org/officeDocument/2006/relationships/font" Target="fonts/PoppinsLight-bold.fntdata"/><Relationship Id="rId28" Type="http://schemas.openxmlformats.org/officeDocument/2006/relationships/font" Target="fonts/PoppinsMedium-regular.fntdata"/><Relationship Id="rId27" Type="http://schemas.openxmlformats.org/officeDocument/2006/relationships/font" Target="fonts/PoppinsLight-boldItalic.fntdata"/><Relationship Id="rId29" Type="http://schemas.openxmlformats.org/officeDocument/2006/relationships/font" Target="fonts/PoppinsMedium-bold.fntdata"/><Relationship Id="rId51" Type="http://schemas.openxmlformats.org/officeDocument/2006/relationships/font" Target="fonts/CourierPrime-boldItalic.fntdata"/><Relationship Id="rId50" Type="http://schemas.openxmlformats.org/officeDocument/2006/relationships/font" Target="fonts/CourierPrime-italic.fntdata"/><Relationship Id="rId53" Type="http://schemas.openxmlformats.org/officeDocument/2006/relationships/font" Target="fonts/Barlow-boldItalic.fntdata"/><Relationship Id="rId52" Type="http://schemas.openxmlformats.org/officeDocument/2006/relationships/font" Target="fonts/Barlow-bold.fntdata"/><Relationship Id="rId11" Type="http://schemas.openxmlformats.org/officeDocument/2006/relationships/slide" Target="slides/slide6.xml"/><Relationship Id="rId55" Type="http://schemas.openxmlformats.org/officeDocument/2006/relationships/font" Target="fonts/PoppinsExtraBold-boldItalic.fntdata"/><Relationship Id="rId10" Type="http://schemas.openxmlformats.org/officeDocument/2006/relationships/slide" Target="slides/slide5.xml"/><Relationship Id="rId54" Type="http://schemas.openxmlformats.org/officeDocument/2006/relationships/font" Target="fonts/PoppinsExtraBold-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8a1841389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8a1841389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dd989e5d84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dd989e5d84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70647896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70647896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cdb661a23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cdb661a23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170c44cd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170c44cd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15d0726e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15d0726e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Font typeface="Barlow ExtraBold"/>
              <a:buNone/>
              <a:defRPr sz="4300">
                <a:latin typeface="Barlow ExtraBold"/>
                <a:ea typeface="Barlow ExtraBold"/>
                <a:cs typeface="Barlow ExtraBold"/>
                <a:sym typeface="Barlow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PRIVACY &amp; INFORMATION SECURITY</a:t>
            </a:r>
            <a:endParaRPr>
              <a:solidFill>
                <a:schemeClr val="lt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chemeClr val="lt1"/>
                </a:solidFill>
                <a:latin typeface="Poppins ExtraBold"/>
                <a:ea typeface="Poppins ExtraBold"/>
                <a:cs typeface="Poppins ExtraBold"/>
                <a:sym typeface="Poppins ExtraBold"/>
              </a:rPr>
              <a:t>Follow Me Around Paris</a:t>
            </a:r>
            <a:endParaRPr sz="4000">
              <a:solidFill>
                <a:schemeClr val="lt1"/>
              </a:solidFill>
              <a:latin typeface="Poppins ExtraBold"/>
              <a:ea typeface="Poppins ExtraBold"/>
              <a:cs typeface="Poppins ExtraBold"/>
              <a:sym typeface="Poppins ExtraBold"/>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n"/>
              <a:t>LESSON 3.2</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do you think the thieves were able to find out which hotel Kyle was staying at? </a:t>
            </a:r>
            <a:endParaRPr/>
          </a:p>
          <a:p>
            <a:pPr indent="0" lvl="0" marL="0" rtl="0" algn="l">
              <a:spcBef>
                <a:spcPts val="1200"/>
              </a:spcBef>
              <a:spcAft>
                <a:spcPts val="1200"/>
              </a:spcAft>
              <a:buClr>
                <a:schemeClr val="dk1"/>
              </a:buClr>
              <a:buSzPts val="1100"/>
              <a:buFont typeface="Arial"/>
              <a:buNone/>
            </a:pPr>
            <a:r>
              <a:rPr lang="en"/>
              <a:t>2. What are some potential negative consequences that Kyle could face as a result of geotagging her location on social media? </a:t>
            </a:r>
            <a:endParaRPr b="1">
              <a:latin typeface="Barlow"/>
              <a:ea typeface="Barlow"/>
              <a:cs typeface="Barlow"/>
              <a:sym typeface="Barlow"/>
            </a:endParaRPr>
          </a:p>
        </p:txBody>
      </p:sp>
      <p:pic>
        <p:nvPicPr>
          <p:cNvPr id="217" name="Google Shape;217;p29"/>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18" name="Google Shape;218;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9" name="Google Shape;219;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pic>
        <p:nvPicPr>
          <p:cNvPr id="220" name="Google Shape;220;p29"/>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0"/>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could Kyle have prevented these crimes from occurring? </a:t>
            </a:r>
            <a:endParaRPr/>
          </a:p>
          <a:p>
            <a:pPr indent="0" lvl="0" marL="0" rtl="0" algn="l">
              <a:spcBef>
                <a:spcPts val="1200"/>
              </a:spcBef>
              <a:spcAft>
                <a:spcPts val="0"/>
              </a:spcAft>
              <a:buClr>
                <a:schemeClr val="dk1"/>
              </a:buClr>
              <a:buSzPts val="1100"/>
              <a:buFont typeface="Arial"/>
              <a:buNone/>
            </a:pPr>
            <a:r>
              <a:rPr lang="en"/>
              <a:t>2. What could Kyle have done to protect her device from getting hacked on a public wifi network? </a:t>
            </a:r>
            <a:endParaRPr/>
          </a:p>
          <a:p>
            <a:pPr indent="0" lvl="0" marL="0" rtl="0" algn="l">
              <a:spcBef>
                <a:spcPts val="1200"/>
              </a:spcBef>
              <a:spcAft>
                <a:spcPts val="1200"/>
              </a:spcAft>
              <a:buNone/>
            </a:pPr>
            <a:r>
              <a:rPr lang="en"/>
              <a:t>3. What behaviours should Kyle change so this doesn’t happen again? </a:t>
            </a:r>
            <a:endParaRPr/>
          </a:p>
        </p:txBody>
      </p:sp>
      <p:pic>
        <p:nvPicPr>
          <p:cNvPr id="227" name="Google Shape;227;p30"/>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28" name="Google Shape;228;p30"/>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29" name="Google Shape;229;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0" name="Google Shape;230;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1"/>
          <p:cNvSpPr/>
          <p:nvPr/>
        </p:nvSpPr>
        <p:spPr>
          <a:xfrm>
            <a:off x="3225125" y="171450"/>
            <a:ext cx="5637900" cy="4511100"/>
          </a:xfrm>
          <a:prstGeom prst="roundRect">
            <a:avLst>
              <a:gd fmla="val 5618" name="adj"/>
            </a:avLst>
          </a:prstGeom>
          <a:solidFill>
            <a:srgbClr val="88D8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could Kyle protect her privacy while still sharing her experiences with her followers? </a:t>
            </a:r>
            <a:endParaRPr/>
          </a:p>
          <a:p>
            <a:pPr indent="0" lvl="0" marL="0" rtl="0" algn="l">
              <a:spcBef>
                <a:spcPts val="1200"/>
              </a:spcBef>
              <a:spcAft>
                <a:spcPts val="0"/>
              </a:spcAft>
              <a:buClr>
                <a:schemeClr val="dk1"/>
              </a:buClr>
              <a:buSzPts val="1100"/>
              <a:buFont typeface="Arial"/>
              <a:buNone/>
            </a:pPr>
            <a:r>
              <a:rPr lang="en"/>
              <a:t>2. How can geotagging contribute to the danger of oversharing on social media?</a:t>
            </a:r>
            <a:endParaRPr/>
          </a:p>
          <a:p>
            <a:pPr indent="0" lvl="0" marL="0" rtl="0" algn="l">
              <a:spcBef>
                <a:spcPts val="1200"/>
              </a:spcBef>
              <a:spcAft>
                <a:spcPts val="1200"/>
              </a:spcAft>
              <a:buNone/>
            </a:pPr>
            <a:r>
              <a:t/>
            </a:r>
            <a:endParaRPr b="1">
              <a:latin typeface="Barlow"/>
              <a:ea typeface="Barlow"/>
              <a:cs typeface="Barlow"/>
              <a:sym typeface="Barlow"/>
            </a:endParaRPr>
          </a:p>
        </p:txBody>
      </p:sp>
      <p:pic>
        <p:nvPicPr>
          <p:cNvPr id="237" name="Google Shape;237;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8" name="Google Shape;238;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9" name="Google Shape;239;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0" name="Google Shape;240;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4" name="Shape 244"/>
        <p:cNvGrpSpPr/>
        <p:nvPr/>
      </p:nvGrpSpPr>
      <p:grpSpPr>
        <a:xfrm>
          <a:off x="0" y="0"/>
          <a:ext cx="0" cy="0"/>
          <a:chOff x="0" y="0"/>
          <a:chExt cx="0" cy="0"/>
        </a:xfrm>
      </p:grpSpPr>
      <p:sp>
        <p:nvSpPr>
          <p:cNvPr id="245" name="Google Shape;245;p3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46" name="Google Shape;246;p32"/>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47" name="Google Shape;247;p32"/>
          <p:cNvSpPr txBox="1"/>
          <p:nvPr/>
        </p:nvSpPr>
        <p:spPr>
          <a:xfrm>
            <a:off x="406800" y="1590650"/>
            <a:ext cx="8330400" cy="32526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While social media can be a good way to connect with others, it is never a good idea to overshare your activities on social media. Think about the types of information you should keep private to keep yourself safe.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Don’t geotag your posts, especially in real-time (such as live streaming). You never know who is watching or following you.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Public wifi networks are unsecured connections, so hackers can easily intercept your device. Make sure you are on a secure, private wifi network if you are making online payments or entering sensitive information. </a:t>
            </a:r>
            <a:endParaRPr sz="1300">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51" name="Shape 251"/>
        <p:cNvGrpSpPr/>
        <p:nvPr/>
      </p:nvGrpSpPr>
      <p:grpSpPr>
        <a:xfrm>
          <a:off x="0" y="0"/>
          <a:ext cx="0" cy="0"/>
          <a:chOff x="0" y="0"/>
          <a:chExt cx="0" cy="0"/>
        </a:xfrm>
      </p:grpSpPr>
      <p:sp>
        <p:nvSpPr>
          <p:cNvPr id="252" name="Google Shape;252;p33"/>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3.2</a:t>
            </a:r>
            <a:endParaRPr/>
          </a:p>
        </p:txBody>
      </p:sp>
      <p:sp>
        <p:nvSpPr>
          <p:cNvPr id="253" name="Google Shape;253;p33"/>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chemeClr val="dk1"/>
                </a:solidFill>
              </a:rPr>
              <a:t>Do you post anything on social media? How do you choose what to share online?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2" name="Google Shape;152;p22"/>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53" name="Google Shape;153;p22"/>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54" name="Google Shape;154;p22"/>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55" name="Google Shape;155;p22"/>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56" name="Google Shape;156;p22"/>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Geotagging</a:t>
            </a:r>
            <a:endParaRPr/>
          </a:p>
        </p:txBody>
      </p:sp>
      <p:pic>
        <p:nvPicPr>
          <p:cNvPr id="162" name="Google Shape;162;p23"/>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63" name="Google Shape;163;p23"/>
          <p:cNvSpPr txBox="1"/>
          <p:nvPr>
            <p:ph idx="1" type="body"/>
          </p:nvPr>
        </p:nvSpPr>
        <p:spPr>
          <a:xfrm>
            <a:off x="4456050" y="1552325"/>
            <a:ext cx="40827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 feature that allows you to add location information, like the name of a place or its coordinates, to a photo or video you post online.</a:t>
            </a:r>
            <a:endParaRPr/>
          </a:p>
        </p:txBody>
      </p:sp>
      <p:pic>
        <p:nvPicPr>
          <p:cNvPr id="164" name="Google Shape;164;p23"/>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65" name="Google Shape;165;p23"/>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Public Wifi Network</a:t>
            </a:r>
            <a:endParaRPr/>
          </a:p>
        </p:txBody>
      </p:sp>
      <p:pic>
        <p:nvPicPr>
          <p:cNvPr id="171" name="Google Shape;171;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2" name="Google Shape;172;p24"/>
          <p:cNvSpPr txBox="1"/>
          <p:nvPr>
            <p:ph idx="1" type="body"/>
          </p:nvPr>
        </p:nvSpPr>
        <p:spPr>
          <a:xfrm>
            <a:off x="4456050" y="1552325"/>
            <a:ext cx="41739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Public wifi networks are wifi networks available for anyone, typically in places like coffee shops, airports, or libraries. Public networks can be unsafe to use because bad actors or malicious criminals can intercept your connection and potentially steal your personal information, such as your passwords, credit card information, or other sensitive data. </a:t>
            </a:r>
            <a:endParaRPr/>
          </a:p>
        </p:txBody>
      </p:sp>
      <p:pic>
        <p:nvPicPr>
          <p:cNvPr id="173" name="Google Shape;173;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4" name="Google Shape;174;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Oversharing</a:t>
            </a:r>
            <a:endParaRPr/>
          </a:p>
        </p:txBody>
      </p:sp>
      <p:pic>
        <p:nvPicPr>
          <p:cNvPr id="180" name="Google Shape;180;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1" name="Google Shape;181;p25"/>
          <p:cNvSpPr txBox="1"/>
          <p:nvPr>
            <p:ph idx="1" type="body"/>
          </p:nvPr>
        </p:nvSpPr>
        <p:spPr>
          <a:xfrm>
            <a:off x="4456050" y="1552325"/>
            <a:ext cx="42318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Oversharing on social media is when you share too much personal information online, such as your location or phone number. Sharing too much information online can have serious negative consequences as it leaves you vulnerable to many cyber risks. </a:t>
            </a:r>
            <a:endParaRPr/>
          </a:p>
        </p:txBody>
      </p:sp>
      <p:pic>
        <p:nvPicPr>
          <p:cNvPr id="182" name="Google Shape;182;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3" name="Google Shape;183;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7" name="Shape 187"/>
        <p:cNvGrpSpPr/>
        <p:nvPr/>
      </p:nvGrpSpPr>
      <p:grpSpPr>
        <a:xfrm>
          <a:off x="0" y="0"/>
          <a:ext cx="0" cy="0"/>
          <a:chOff x="0" y="0"/>
          <a:chExt cx="0" cy="0"/>
        </a:xfrm>
      </p:grpSpPr>
      <p:sp>
        <p:nvSpPr>
          <p:cNvPr id="188" name="Google Shape;188;p26"/>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89" name="Google Shape;189;p26"/>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0" name="Google Shape;190;p26"/>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322512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Do you think it’s a good idea for Kyle to livestream and share her exact location? Why or why not? </a:t>
            </a:r>
            <a:endParaRPr/>
          </a:p>
          <a:p>
            <a:pPr indent="0" lvl="0" marL="0" rtl="0" algn="l">
              <a:spcBef>
                <a:spcPts val="1200"/>
              </a:spcBef>
              <a:spcAft>
                <a:spcPts val="0"/>
              </a:spcAft>
              <a:buClr>
                <a:schemeClr val="dk1"/>
              </a:buClr>
              <a:buSzPts val="1100"/>
              <a:buFont typeface="Arial"/>
              <a:buNone/>
            </a:pPr>
            <a:r>
              <a:rPr lang="en"/>
              <a:t>2. Why might it not be safe for Kyle to overshare her shopping on social media?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97" name="Google Shape;197;p27"/>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198" name="Google Shape;198;p27"/>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199" name="Google Shape;199;p27"/>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0" name="Google Shape;200;p27"/>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p:nvPr/>
        </p:nvSpPr>
        <p:spPr>
          <a:xfrm>
            <a:off x="3225125" y="171450"/>
            <a:ext cx="5637900" cy="4511100"/>
          </a:xfrm>
          <a:prstGeom prst="roundRect">
            <a:avLst>
              <a:gd fmla="val 5618" name="adj"/>
            </a:avLst>
          </a:prstGeom>
          <a:solidFill>
            <a:srgbClr val="5996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What specific details about Kyle's activities and location did she share on her social media platform? </a:t>
            </a:r>
            <a:endParaRPr/>
          </a:p>
          <a:p>
            <a:pPr indent="0" lvl="0" marL="0" rtl="0" algn="l">
              <a:spcBef>
                <a:spcPts val="1200"/>
              </a:spcBef>
              <a:spcAft>
                <a:spcPts val="1200"/>
              </a:spcAft>
              <a:buNone/>
            </a:pPr>
            <a:r>
              <a:t/>
            </a:r>
            <a:endParaRPr/>
          </a:p>
        </p:txBody>
      </p:sp>
      <p:pic>
        <p:nvPicPr>
          <p:cNvPr id="207" name="Google Shape;207;p28"/>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08" name="Google Shape;208;p28"/>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09" name="Google Shape;209;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0" name="Google Shape;210;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