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Poppins"/>
      <p:bold r:id="rId28"/>
      <p:boldItalic r:id="rId29"/>
    </p:embeddedFont>
    <p:embeddedFont>
      <p:font typeface="Poppins Light"/>
      <p:regular r:id="rId30"/>
      <p:bold r:id="rId31"/>
      <p:italic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8" roundtripDataSignature="AMtx7mizMGJvHZWXyM08p8sPYPS0/mK3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oppins-bold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bold.fntdata"/><Relationship Id="rId30" Type="http://schemas.openxmlformats.org/officeDocument/2006/relationships/font" Target="fonts/PoppinsLight-regular.fntdata"/><Relationship Id="rId11" Type="http://schemas.openxmlformats.org/officeDocument/2006/relationships/slide" Target="slides/slide6.xml"/><Relationship Id="rId33" Type="http://schemas.openxmlformats.org/officeDocument/2006/relationships/font" Target="fonts/Poppins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Light-italic.fntdata"/><Relationship Id="rId13" Type="http://schemas.openxmlformats.org/officeDocument/2006/relationships/slide" Target="slides/slide8.xml"/><Relationship Id="rId35" Type="http://schemas.openxmlformats.org/officeDocument/2006/relationships/font" Target="fonts/PoppinsMedium-bold.fntdata"/><Relationship Id="rId12" Type="http://schemas.openxmlformats.org/officeDocument/2006/relationships/slide" Target="slides/slide7.xml"/><Relationship Id="rId34" Type="http://schemas.openxmlformats.org/officeDocument/2006/relationships/font" Target="fonts/PoppinsMedium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3"/>
          <p:cNvGrpSpPr/>
          <p:nvPr/>
        </p:nvGrpSpPr>
        <p:grpSpPr>
          <a:xfrm>
            <a:off x="0" y="9674333"/>
            <a:ext cx="18287998" cy="612668"/>
            <a:chOff x="0" y="0"/>
            <a:chExt cx="24383997" cy="816890"/>
          </a:xfrm>
        </p:grpSpPr>
        <p:sp>
          <p:nvSpPr>
            <p:cNvPr id="12" name="Google Shape;12;p23"/>
            <p:cNvSpPr/>
            <p:nvPr/>
          </p:nvSpPr>
          <p:spPr>
            <a:xfrm>
              <a:off x="0" y="0"/>
              <a:ext cx="24383997" cy="816890"/>
            </a:xfrm>
            <a:custGeom>
              <a:rect b="b" l="l" r="r" t="t"/>
              <a:pathLst>
                <a:path extrusionOk="0" h="16136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61361"/>
                  </a:lnTo>
                  <a:lnTo>
                    <a:pt x="0" y="16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" name="Google Shape;13;p23"/>
            <p:cNvSpPr/>
            <p:nvPr/>
          </p:nvSpPr>
          <p:spPr>
            <a:xfrm>
              <a:off x="0" y="0"/>
              <a:ext cx="2257733" cy="816889"/>
            </a:xfrm>
            <a:custGeom>
              <a:rect b="b" l="l" r="r" t="t"/>
              <a:pathLst>
                <a:path extrusionOk="0"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" name="Google Shape;14;p23"/>
            <p:cNvSpPr txBox="1"/>
            <p:nvPr/>
          </p:nvSpPr>
          <p:spPr>
            <a:xfrm>
              <a:off x="2430121" y="115710"/>
              <a:ext cx="1743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CYBERLITE.ORG</a:t>
              </a:r>
              <a:endParaRPr/>
            </a:p>
          </p:txBody>
        </p:sp>
        <p:sp>
          <p:nvSpPr>
            <p:cNvPr id="15" name="Google Shape;15;p23"/>
            <p:cNvSpPr txBox="1"/>
            <p:nvPr/>
          </p:nvSpPr>
          <p:spPr>
            <a:xfrm>
              <a:off x="2430121" y="389395"/>
              <a:ext cx="5649300" cy="2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Ⓒ Cyberlite Books Pte. Ltd. All Rights Reserved.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028700" y="3237620"/>
            <a:ext cx="7865694" cy="2667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4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 Media Personas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028700" y="2078723"/>
            <a:ext cx="2935263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4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 IDENTITY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028700" y="6672462"/>
            <a:ext cx="7865694" cy="1048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4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Reflecting on online personas and the power of curated feeds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5443430" y="371775"/>
            <a:ext cx="18882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3.1</a:t>
            </a:r>
            <a:endParaRPr/>
          </a:p>
        </p:txBody>
      </p:sp>
      <p:cxnSp>
        <p:nvCxnSpPr>
          <p:cNvPr id="93" name="Google Shape;93;p1"/>
          <p:cNvCxnSpPr/>
          <p:nvPr/>
        </p:nvCxnSpPr>
        <p:spPr>
          <a:xfrm>
            <a:off x="1028700" y="574639"/>
            <a:ext cx="14414730" cy="952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"/>
          <p:cNvSpPr/>
          <p:nvPr/>
        </p:nvSpPr>
        <p:spPr>
          <a:xfrm>
            <a:off x="8501120" y="2143744"/>
            <a:ext cx="9572260" cy="6126247"/>
          </a:xfrm>
          <a:custGeom>
            <a:rect b="b" l="l" r="r" t="t"/>
            <a:pathLst>
              <a:path extrusionOk="0" h="6126247" w="9572260">
                <a:moveTo>
                  <a:pt x="0" y="0"/>
                </a:moveTo>
                <a:lnTo>
                  <a:pt x="9572260" y="0"/>
                </a:lnTo>
                <a:lnTo>
                  <a:pt x="9572260" y="6126247"/>
                </a:lnTo>
                <a:lnTo>
                  <a:pt x="0" y="6126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04" name="Google Shape;204;p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9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Invention of Online Personas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730834" y="2180543"/>
            <a:ext cx="5049800" cy="218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online persona is the version of yourself that you present to the world on social media.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13600808" y="4732818"/>
            <a:ext cx="4052968" cy="21882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It's the image and message you want others to see and engage with.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4834862" y="2957275"/>
            <a:ext cx="8765945" cy="6377225"/>
          </a:xfrm>
          <a:custGeom>
            <a:rect b="b" l="l" r="r" t="t"/>
            <a:pathLst>
              <a:path extrusionOk="0" h="6377225" w="8765945">
                <a:moveTo>
                  <a:pt x="0" y="0"/>
                </a:moveTo>
                <a:lnTo>
                  <a:pt x="8765946" y="0"/>
                </a:lnTo>
                <a:lnTo>
                  <a:pt x="8765946" y="6377225"/>
                </a:lnTo>
                <a:lnTo>
                  <a:pt x="0" y="6377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0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15" name="Google Shape;215;p10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0"/>
          <p:cNvSpPr txBox="1"/>
          <p:nvPr/>
        </p:nvSpPr>
        <p:spPr>
          <a:xfrm>
            <a:off x="1263412" y="2915920"/>
            <a:ext cx="8993914" cy="435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anyone can choose what they want to upload on social media, they can invent an online persona however they want. 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called a </a:t>
            </a:r>
            <a:r>
              <a:rPr b="1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curated feed</a:t>
            </a: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It is when people carefully choose and organise what they post on their social media profiles to shape how others perceive them.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10257326" y="2173598"/>
            <a:ext cx="7001974" cy="7081642"/>
          </a:xfrm>
          <a:custGeom>
            <a:rect b="b" l="l" r="r" t="t"/>
            <a:pathLst>
              <a:path extrusionOk="0" h="7081642" w="7001974">
                <a:moveTo>
                  <a:pt x="0" y="0"/>
                </a:moveTo>
                <a:lnTo>
                  <a:pt x="7001974" y="0"/>
                </a:lnTo>
                <a:lnTo>
                  <a:pt x="7001974" y="7081642"/>
                </a:lnTo>
                <a:lnTo>
                  <a:pt x="0" y="7081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0"/>
          <p:cNvSpPr txBox="1"/>
          <p:nvPr/>
        </p:nvSpPr>
        <p:spPr>
          <a:xfrm>
            <a:off x="4176078" y="885825"/>
            <a:ext cx="9935844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Understanding Curated Feeds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25" name="Google Shape;225;p1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2"/>
          <p:cNvSpPr/>
          <p:nvPr/>
        </p:nvSpPr>
        <p:spPr>
          <a:xfrm>
            <a:off x="820471" y="710662"/>
            <a:ext cx="6526088" cy="8234812"/>
          </a:xfrm>
          <a:custGeom>
            <a:rect b="b" l="l" r="r" t="t"/>
            <a:pathLst>
              <a:path extrusionOk="0" h="8234812" w="6526088">
                <a:moveTo>
                  <a:pt x="0" y="0"/>
                </a:moveTo>
                <a:lnTo>
                  <a:pt x="6526088" y="0"/>
                </a:lnTo>
                <a:lnTo>
                  <a:pt x="6526088" y="8234812"/>
                </a:lnTo>
                <a:lnTo>
                  <a:pt x="0" y="823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70" l="0" r="0" t="-371"/>
            </a:stretch>
          </a:blipFill>
          <a:ln>
            <a:noFill/>
          </a:ln>
        </p:spPr>
      </p:sp>
      <p:sp>
        <p:nvSpPr>
          <p:cNvPr id="228" name="Google Shape;228;p12"/>
          <p:cNvSpPr txBox="1"/>
          <p:nvPr/>
        </p:nvSpPr>
        <p:spPr>
          <a:xfrm>
            <a:off x="7690226" y="885825"/>
            <a:ext cx="8731015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...here’s the reality!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7690226" y="2580544"/>
            <a:ext cx="9569074" cy="3274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Behind the scenes, many Instagram photos are carefully staged, edited, and filtered to achieve that polished look.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It's not always a true reflection of everyday life!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820471" y="8991600"/>
            <a:ext cx="6526088" cy="200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Credit: Paige Watts/Rachel Green via DailyMail.co.uk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3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36" name="Google Shape;236;p13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3"/>
          <p:cNvSpPr/>
          <p:nvPr/>
        </p:nvSpPr>
        <p:spPr>
          <a:xfrm>
            <a:off x="5128097" y="1752024"/>
            <a:ext cx="8031806" cy="5595989"/>
          </a:xfrm>
          <a:custGeom>
            <a:rect b="b" l="l" r="r" t="t"/>
            <a:pathLst>
              <a:path extrusionOk="0" h="5595989" w="8031806">
                <a:moveTo>
                  <a:pt x="0" y="0"/>
                </a:moveTo>
                <a:lnTo>
                  <a:pt x="8031806" y="0"/>
                </a:lnTo>
                <a:lnTo>
                  <a:pt x="8031806" y="5595989"/>
                </a:lnTo>
                <a:lnTo>
                  <a:pt x="0" y="5595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3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Balancing Reality and Curation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1028700" y="7252763"/>
            <a:ext cx="16230600" cy="1645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It's crucial to remember that curated feeds often show the best parts of someone's life, not the full picture. What you see on social media is a snapshot, and it doesn't always reflect reality.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46" name="Google Shape;246;p1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375030" y="2270658"/>
            <a:ext cx="6838311" cy="6755120"/>
          </a:xfrm>
          <a:custGeom>
            <a:rect b="b" l="l" r="r" t="t"/>
            <a:pathLst>
              <a:path extrusionOk="0" h="6755120" w="6838311">
                <a:moveTo>
                  <a:pt x="0" y="0"/>
                </a:moveTo>
                <a:lnTo>
                  <a:pt x="6838311" y="0"/>
                </a:lnTo>
                <a:lnTo>
                  <a:pt x="6838311" y="6755120"/>
                </a:lnTo>
                <a:lnTo>
                  <a:pt x="0" y="6755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4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 a Savvy Social Media User</a:t>
            </a:r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>
            <a:off x="7615811" y="2170663"/>
            <a:ext cx="9885245" cy="1986980"/>
            <a:chOff x="0" y="-76200"/>
            <a:chExt cx="2603521" cy="523320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2603521" cy="447120"/>
            </a:xfrm>
            <a:custGeom>
              <a:rect b="b" l="l" r="r" t="t"/>
              <a:pathLst>
                <a:path extrusionOk="0" h="447120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31456"/>
                  </a:lnTo>
                  <a:cubicBezTo>
                    <a:pt x="2603521" y="440107"/>
                    <a:pt x="2596509" y="447120"/>
                    <a:pt x="2587858" y="447120"/>
                  </a:cubicBezTo>
                  <a:lnTo>
                    <a:pt x="15664" y="447120"/>
                  </a:lnTo>
                  <a:cubicBezTo>
                    <a:pt x="11509" y="447120"/>
                    <a:pt x="7525" y="445470"/>
                    <a:pt x="4588" y="442532"/>
                  </a:cubicBezTo>
                  <a:cubicBezTo>
                    <a:pt x="1650" y="439595"/>
                    <a:pt x="0" y="435611"/>
                    <a:pt x="0" y="431456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F8D4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-76200"/>
              <a:ext cx="2603521" cy="523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Always keep in mind that what you see on social media is curated and doesn't necessarily represent someone's entire life.</a:t>
              </a:r>
              <a:endParaRPr/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7615811" y="4289260"/>
            <a:ext cx="9885245" cy="1898713"/>
            <a:chOff x="0" y="-76200"/>
            <a:chExt cx="2603521" cy="500073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2603521" cy="423873"/>
            </a:xfrm>
            <a:custGeom>
              <a:rect b="b" l="l" r="r" t="t"/>
              <a:pathLst>
                <a:path extrusionOk="0"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EC6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Don't compare your own life to what you see online because it may not be the complete story.</a:t>
              </a:r>
              <a:endParaRPr/>
            </a:p>
          </p:txBody>
        </p:sp>
      </p:grpSp>
      <p:grpSp>
        <p:nvGrpSpPr>
          <p:cNvPr id="256" name="Google Shape;256;p14"/>
          <p:cNvGrpSpPr/>
          <p:nvPr/>
        </p:nvGrpSpPr>
        <p:grpSpPr>
          <a:xfrm>
            <a:off x="7615811" y="6407857"/>
            <a:ext cx="9885245" cy="1898713"/>
            <a:chOff x="0" y="-76200"/>
            <a:chExt cx="2603521" cy="500073"/>
          </a:xfrm>
        </p:grpSpPr>
        <p:sp>
          <p:nvSpPr>
            <p:cNvPr id="257" name="Google Shape;257;p14"/>
            <p:cNvSpPr/>
            <p:nvPr/>
          </p:nvSpPr>
          <p:spPr>
            <a:xfrm>
              <a:off x="0" y="0"/>
              <a:ext cx="2603521" cy="423873"/>
            </a:xfrm>
            <a:custGeom>
              <a:rect b="b" l="l" r="r" t="t"/>
              <a:pathLst>
                <a:path extrusionOk="0" h="423873" w="2603521">
                  <a:moveTo>
                    <a:pt x="15664" y="0"/>
                  </a:moveTo>
                  <a:lnTo>
                    <a:pt x="2587858" y="0"/>
                  </a:lnTo>
                  <a:cubicBezTo>
                    <a:pt x="2592012" y="0"/>
                    <a:pt x="2595996" y="1650"/>
                    <a:pt x="2598934" y="4588"/>
                  </a:cubicBezTo>
                  <a:cubicBezTo>
                    <a:pt x="2601871" y="7525"/>
                    <a:pt x="2603521" y="11509"/>
                    <a:pt x="2603521" y="15664"/>
                  </a:cubicBezTo>
                  <a:lnTo>
                    <a:pt x="2603521" y="408209"/>
                  </a:lnTo>
                  <a:cubicBezTo>
                    <a:pt x="2603521" y="416860"/>
                    <a:pt x="2596509" y="423873"/>
                    <a:pt x="2587858" y="423873"/>
                  </a:cubicBezTo>
                  <a:lnTo>
                    <a:pt x="15664" y="423873"/>
                  </a:lnTo>
                  <a:cubicBezTo>
                    <a:pt x="11509" y="423873"/>
                    <a:pt x="7525" y="422222"/>
                    <a:pt x="4588" y="419285"/>
                  </a:cubicBezTo>
                  <a:cubicBezTo>
                    <a:pt x="1650" y="416347"/>
                    <a:pt x="0" y="412363"/>
                    <a:pt x="0" y="408209"/>
                  </a:cubicBezTo>
                  <a:lnTo>
                    <a:pt x="0" y="15664"/>
                  </a:lnTo>
                  <a:cubicBezTo>
                    <a:pt x="0" y="11509"/>
                    <a:pt x="1650" y="7525"/>
                    <a:pt x="4588" y="4588"/>
                  </a:cubicBezTo>
                  <a:cubicBezTo>
                    <a:pt x="7525" y="1650"/>
                    <a:pt x="11509" y="0"/>
                    <a:pt x="15664" y="0"/>
                  </a:cubicBezTo>
                  <a:close/>
                </a:path>
              </a:pathLst>
            </a:custGeom>
            <a:solidFill>
              <a:srgbClr val="D4B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0" y="-76200"/>
              <a:ext cx="2603521" cy="500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Likes and comments can be fun and encouraging, but they don't define your worth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5"/>
          <p:cNvGrpSpPr/>
          <p:nvPr/>
        </p:nvGrpSpPr>
        <p:grpSpPr>
          <a:xfrm>
            <a:off x="0" y="331161"/>
            <a:ext cx="18287974" cy="9352695"/>
            <a:chOff x="0" y="0"/>
            <a:chExt cx="688644" cy="352181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5"/>
            <p:cNvSpPr txBox="1"/>
            <p:nvPr/>
          </p:nvSpPr>
          <p:spPr>
            <a:xfrm>
              <a:off x="0" y="69850"/>
              <a:ext cx="688500" cy="2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0" y="9457342"/>
            <a:ext cx="18288000" cy="829658"/>
            <a:chOff x="0" y="-289321"/>
            <a:chExt cx="24384000" cy="1106210"/>
          </a:xfrm>
        </p:grpSpPr>
        <p:grpSp>
          <p:nvGrpSpPr>
            <p:cNvPr id="267" name="Google Shape;267;p15"/>
            <p:cNvGrpSpPr/>
            <p:nvPr/>
          </p:nvGrpSpPr>
          <p:grpSpPr>
            <a:xfrm>
              <a:off x="0" y="-289321"/>
              <a:ext cx="24384000" cy="1106210"/>
              <a:chOff x="0" y="-57150"/>
              <a:chExt cx="4816593" cy="218511"/>
            </a:xfrm>
          </p:grpSpPr>
          <p:sp>
            <p:nvSpPr>
              <p:cNvPr id="268" name="Google Shape;268;p15"/>
              <p:cNvSpPr/>
              <p:nvPr/>
            </p:nvSpPr>
            <p:spPr>
              <a:xfrm>
                <a:off x="0" y="0"/>
                <a:ext cx="4816592" cy="161361"/>
              </a:xfrm>
              <a:custGeom>
                <a:rect b="b" l="l" r="r" t="t"/>
                <a:pathLst>
                  <a:path extrusionOk="0" h="161361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9" name="Google Shape;269;p15"/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0" name="Google Shape;270;p15"/>
            <p:cNvSpPr/>
            <p:nvPr/>
          </p:nvSpPr>
          <p:spPr>
            <a:xfrm>
              <a:off x="0" y="0"/>
              <a:ext cx="2257733" cy="816889"/>
            </a:xfrm>
            <a:custGeom>
              <a:rect b="b" l="l" r="r" t="t"/>
              <a:pathLst>
                <a:path extrusionOk="0" h="816889" w="2257733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15"/>
            <p:cNvSpPr txBox="1"/>
            <p:nvPr/>
          </p:nvSpPr>
          <p:spPr>
            <a:xfrm>
              <a:off x="2430121" y="115710"/>
              <a:ext cx="1743670" cy="267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CYBERLITE.ORG</a:t>
              </a:r>
              <a:endParaRPr/>
            </a:p>
          </p:txBody>
        </p:sp>
        <p:sp>
          <p:nvSpPr>
            <p:cNvPr id="272" name="Google Shape;272;p15"/>
            <p:cNvSpPr txBox="1"/>
            <p:nvPr/>
          </p:nvSpPr>
          <p:spPr>
            <a:xfrm>
              <a:off x="2430121" y="389395"/>
              <a:ext cx="5649320" cy="213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4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2023-2024 Ⓒ Cyberlite Books Pte. Ltd. All Rights Reserved.</a:t>
              </a:r>
              <a:endParaRPr/>
            </a:p>
          </p:txBody>
        </p:sp>
      </p:grpSp>
      <p:sp>
        <p:nvSpPr>
          <p:cNvPr id="273" name="Google Shape;273;p15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Instagram vs Reality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4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 in small groups for this activity!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81" name="Google Shape;281;p1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6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You’ll Need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1028700" y="2175408"/>
            <a:ext cx="8812509" cy="11023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smart phone with a camera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Photo editing app like Canva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90" name="Google Shape;290;p1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7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Instructions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1028700" y="2175408"/>
            <a:ext cx="16230600" cy="544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task is to create a “Instagram-worthy” image that is heavily edited or filtered. 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Work in pairs or small groups. 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 some photos! You can take photos of each other, your environment, or any object of your choice.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Upload your photos to a photo editing app like Canva.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Apply filters to make your photo Instagram-worthy. For example, you can add colour filters, remove backgrounds, or add objects to your photo. 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 the edited photo side by side with the original one and see the difference!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299" name="Google Shape;299;p1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8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Example</a:t>
            </a:r>
            <a:endParaRPr/>
          </a:p>
        </p:txBody>
      </p:sp>
      <p:grpSp>
        <p:nvGrpSpPr>
          <p:cNvPr id="302" name="Google Shape;302;p18"/>
          <p:cNvGrpSpPr/>
          <p:nvPr/>
        </p:nvGrpSpPr>
        <p:grpSpPr>
          <a:xfrm>
            <a:off x="1978690" y="3232920"/>
            <a:ext cx="6868166" cy="5693550"/>
            <a:chOff x="0" y="0"/>
            <a:chExt cx="9157555" cy="7591400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9157555" cy="6868166"/>
            </a:xfrm>
            <a:custGeom>
              <a:rect b="b" l="l" r="r" t="t"/>
              <a:pathLst>
                <a:path extrusionOk="0" h="6868166" w="9157555">
                  <a:moveTo>
                    <a:pt x="0" y="0"/>
                  </a:moveTo>
                  <a:lnTo>
                    <a:pt x="9157555" y="0"/>
                  </a:lnTo>
                  <a:lnTo>
                    <a:pt x="9157555" y="6868166"/>
                  </a:lnTo>
                  <a:lnTo>
                    <a:pt x="0" y="68681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6284" r="-6283" t="0"/>
              </a:stretch>
            </a:blipFill>
            <a:ln>
              <a:noFill/>
            </a:ln>
          </p:spPr>
        </p:sp>
        <p:sp>
          <p:nvSpPr>
            <p:cNvPr id="304" name="Google Shape;304;p18"/>
            <p:cNvSpPr txBox="1"/>
            <p:nvPr/>
          </p:nvSpPr>
          <p:spPr>
            <a:xfrm>
              <a:off x="0" y="6877236"/>
              <a:ext cx="9157555" cy="71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Original photo</a:t>
              </a:r>
              <a:endParaRPr/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9441143" y="3232920"/>
            <a:ext cx="6868166" cy="5693550"/>
            <a:chOff x="0" y="0"/>
            <a:chExt cx="9157555" cy="7591400"/>
          </a:xfrm>
        </p:grpSpPr>
        <p:sp>
          <p:nvSpPr>
            <p:cNvPr id="306" name="Google Shape;306;p18"/>
            <p:cNvSpPr txBox="1"/>
            <p:nvPr/>
          </p:nvSpPr>
          <p:spPr>
            <a:xfrm>
              <a:off x="0" y="6877236"/>
              <a:ext cx="9157555" cy="71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Edited photo</a:t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0" y="0"/>
              <a:ext cx="9157555" cy="6868166"/>
            </a:xfrm>
            <a:custGeom>
              <a:rect b="b" l="l" r="r" t="t"/>
              <a:pathLst>
                <a:path extrusionOk="0" h="6868166" w="9157555">
                  <a:moveTo>
                    <a:pt x="0" y="0"/>
                  </a:moveTo>
                  <a:lnTo>
                    <a:pt x="9157555" y="0"/>
                  </a:lnTo>
                  <a:lnTo>
                    <a:pt x="9157555" y="6868166"/>
                  </a:lnTo>
                  <a:lnTo>
                    <a:pt x="0" y="68681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6284" r="-6283" t="0"/>
              </a:stretch>
            </a:blipFill>
            <a:ln>
              <a:noFill/>
            </a:ln>
          </p:spPr>
        </p:sp>
        <p:sp>
          <p:nvSpPr>
            <p:cNvPr id="308" name="Google Shape;308;p18"/>
            <p:cNvSpPr/>
            <p:nvPr/>
          </p:nvSpPr>
          <p:spPr>
            <a:xfrm flipH="1">
              <a:off x="1583915" y="3257659"/>
              <a:ext cx="1790471" cy="2310285"/>
            </a:xfrm>
            <a:custGeom>
              <a:rect b="b" l="l" r="r" t="t"/>
              <a:pathLst>
                <a:path extrusionOk="0" h="2310285" w="1790471">
                  <a:moveTo>
                    <a:pt x="1790471" y="0"/>
                  </a:moveTo>
                  <a:lnTo>
                    <a:pt x="0" y="0"/>
                  </a:lnTo>
                  <a:lnTo>
                    <a:pt x="0" y="2310285"/>
                  </a:lnTo>
                  <a:lnTo>
                    <a:pt x="1790471" y="2310285"/>
                  </a:lnTo>
                  <a:lnTo>
                    <a:pt x="1790471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59497" l="-294178" r="-121924" t="-140496"/>
              </a:stretch>
            </a:blipFill>
            <a:ln>
              <a:noFill/>
            </a:ln>
          </p:spPr>
        </p:sp>
      </p:grpSp>
      <p:sp>
        <p:nvSpPr>
          <p:cNvPr id="309" name="Google Shape;309;p18"/>
          <p:cNvSpPr txBox="1"/>
          <p:nvPr/>
        </p:nvSpPr>
        <p:spPr>
          <a:xfrm>
            <a:off x="1028700" y="1840583"/>
            <a:ext cx="16230600" cy="1005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example has been created in Canva. Edits to the photo include: two kinds of filters, colour-correction, and a cut-out of a surfer from another photo!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996E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9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15" name="Google Shape;315;p19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9"/>
          <p:cNvSpPr txBox="1"/>
          <p:nvPr/>
        </p:nvSpPr>
        <p:spPr>
          <a:xfrm>
            <a:off x="1866759" y="3290570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 Sharing!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1866759" y="6284595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 and desscribe your work with the class.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9564361" y="1359826"/>
            <a:ext cx="6907902" cy="1960901"/>
            <a:chOff x="0" y="-66675"/>
            <a:chExt cx="1819365" cy="516452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The influence of social media on digital identity</a:t>
              </a: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9564361" y="3427358"/>
            <a:ext cx="6907902" cy="1960901"/>
            <a:chOff x="0" y="-66675"/>
            <a:chExt cx="1819365" cy="516452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 curated feeds on social media influence our perceptions</a:t>
              </a: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9564361" y="5497054"/>
            <a:ext cx="6907902" cy="1960901"/>
            <a:chOff x="0" y="-66675"/>
            <a:chExt cx="1819365" cy="516452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1819365" cy="449777"/>
            </a:xfrm>
            <a:custGeom>
              <a:rect b="b" l="l" r="r" t="t"/>
              <a:pathLst>
                <a:path extrusionOk="0" h="449777" w="1819365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Exploring online personas and their impact</a:t>
              </a:r>
              <a:endParaRPr/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we learning today?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0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324" name="Google Shape;324;p20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20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have you learned today?</a:t>
            </a:r>
            <a:endParaRPr/>
          </a:p>
        </p:txBody>
      </p:sp>
      <p:sp>
        <p:nvSpPr>
          <p:cNvPr id="327" name="Google Shape;327;p20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4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WRAP UP</a:t>
            </a:r>
            <a:endParaRPr/>
          </a:p>
        </p:txBody>
      </p:sp>
      <p:sp>
        <p:nvSpPr>
          <p:cNvPr id="328" name="Google Shape;328;p20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reflect on today’s lesson.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EAD4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334" name="Google Shape;334;p2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1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Remember This! </a:t>
            </a:r>
            <a:endParaRPr/>
          </a:p>
        </p:txBody>
      </p:sp>
      <p:sp>
        <p:nvSpPr>
          <p:cNvPr id="337" name="Google Shape;337;p21"/>
          <p:cNvSpPr txBox="1"/>
          <p:nvPr/>
        </p:nvSpPr>
        <p:spPr>
          <a:xfrm>
            <a:off x="1028700" y="2175408"/>
            <a:ext cx="16230600" cy="3816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believe everything you see on social media, because it’s often curated to reflect someone’s online persona. 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you see on social media is often edited with intention and may not always represent the genuine, unfiltered reality.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It's important to take breaks from social media and spend time with friends, family, and outdoor activities.</a:t>
            </a:r>
            <a:endParaRPr/>
          </a:p>
          <a:p>
            <a:pPr indent="-334640" lvl="1" marL="66928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99"/>
              <a:buFont typeface="Arial"/>
              <a:buChar char="•"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Finding a balance between your online and offline life is key to your well-being.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4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Well Done!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15443436" y="367013"/>
            <a:ext cx="18882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LESSON 3.1</a:t>
            </a:r>
            <a:endParaRPr sz="206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344" name="Google Shape;344;p22"/>
          <p:cNvCxnSpPr/>
          <p:nvPr/>
        </p:nvCxnSpPr>
        <p:spPr>
          <a:xfrm>
            <a:off x="1028700" y="574639"/>
            <a:ext cx="14414736" cy="476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8D85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3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17" name="Google Shape;117;p3"/>
            <p:cNvSpPr/>
            <p:nvPr/>
          </p:nvSpPr>
          <p:spPr>
            <a:xfrm>
              <a:off x="0" y="0"/>
              <a:ext cx="688644" cy="352181"/>
            </a:xfrm>
            <a:custGeom>
              <a:rect b="b" l="l" r="r" t="t"/>
              <a:pathLst>
                <a:path extrusionOk="0" h="352181" w="688644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1866759" y="4023260"/>
            <a:ext cx="14554482" cy="2927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might the way we present ourselves on social media be different from how we are in real life?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4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WARM UP QUESTION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4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7642120" y="2648369"/>
            <a:ext cx="8928994" cy="1912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Apps and websites designed for social interaction and communication, allowing users to share content, connect with others, and engage in online communities.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36" name="Google Shape;136;p5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5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5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Curated Feeds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7642120" y="2648369"/>
            <a:ext cx="8928994" cy="1912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process of selectively choosing and organising photos, videos, and posts on a social media profile, to deliberately shape how others perceive the profile.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1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46" name="Google Shape;146;p11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1"/>
          <p:cNvSpPr/>
          <p:nvPr/>
        </p:nvSpPr>
        <p:spPr>
          <a:xfrm>
            <a:off x="820471" y="710662"/>
            <a:ext cx="6526088" cy="8234812"/>
          </a:xfrm>
          <a:custGeom>
            <a:rect b="b" l="l" r="r" t="t"/>
            <a:pathLst>
              <a:path extrusionOk="0" h="8234812" w="6526088">
                <a:moveTo>
                  <a:pt x="0" y="0"/>
                </a:moveTo>
                <a:lnTo>
                  <a:pt x="6526088" y="0"/>
                </a:lnTo>
                <a:lnTo>
                  <a:pt x="6526088" y="8234812"/>
                </a:lnTo>
                <a:lnTo>
                  <a:pt x="0" y="823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1"/>
          <p:cNvSpPr txBox="1"/>
          <p:nvPr/>
        </p:nvSpPr>
        <p:spPr>
          <a:xfrm>
            <a:off x="7690226" y="885825"/>
            <a:ext cx="8731015" cy="1716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Instagram photos look perfect, but...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7690226" y="3486100"/>
            <a:ext cx="9569074" cy="4359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 Instagram, you often see beautifully edited and meticulously composed photos that seem flawless.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These photos can create an idealised image of people's lives, making everything appear perfect.</a:t>
            </a:r>
            <a:endParaRPr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99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820471" y="8991600"/>
            <a:ext cx="6526088" cy="200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Credit: Paige Watts/Rachel Green via DailyMail.co.uk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6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6"/>
          <p:cNvSpPr/>
          <p:nvPr/>
        </p:nvSpPr>
        <p:spPr>
          <a:xfrm>
            <a:off x="1716886" y="1295393"/>
            <a:ext cx="5364149" cy="7065351"/>
          </a:xfrm>
          <a:custGeom>
            <a:rect b="b" l="l" r="r" t="t"/>
            <a:pathLst>
              <a:path extrusionOk="0" h="7065351" w="5364149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6"/>
          <p:cNvSpPr txBox="1"/>
          <p:nvPr/>
        </p:nvSpPr>
        <p:spPr>
          <a:xfrm>
            <a:off x="7642120" y="1469965"/>
            <a:ext cx="8928994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Online Persona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642120" y="2648369"/>
            <a:ext cx="8928994" cy="960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identity or personality that an individual presents in online communities and interactions.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7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67" name="Google Shape;167;p7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7"/>
          <p:cNvSpPr/>
          <p:nvPr/>
        </p:nvSpPr>
        <p:spPr>
          <a:xfrm rot="-338155">
            <a:off x="3727591" y="2481189"/>
            <a:ext cx="4010340" cy="4061104"/>
          </a:xfrm>
          <a:custGeom>
            <a:rect b="b" l="l" r="r" t="t"/>
            <a:pathLst>
              <a:path extrusionOk="0" h="4061104" w="4010340">
                <a:moveTo>
                  <a:pt x="0" y="0"/>
                </a:moveTo>
                <a:lnTo>
                  <a:pt x="4010340" y="0"/>
                </a:lnTo>
                <a:lnTo>
                  <a:pt x="4010340" y="4061104"/>
                </a:lnTo>
                <a:lnTo>
                  <a:pt x="0" y="4061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sq" cmpd="sng" w="9525">
            <a:solidFill>
              <a:srgbClr val="EC658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0" name="Google Shape;170;p7"/>
          <p:cNvSpPr/>
          <p:nvPr/>
        </p:nvSpPr>
        <p:spPr>
          <a:xfrm rot="672778">
            <a:off x="10441417" y="2619815"/>
            <a:ext cx="3734392" cy="3779353"/>
          </a:xfrm>
          <a:custGeom>
            <a:rect b="b" l="l" r="r" t="t"/>
            <a:pathLst>
              <a:path extrusionOk="0" h="3779353" w="3734392">
                <a:moveTo>
                  <a:pt x="0" y="0"/>
                </a:moveTo>
                <a:lnTo>
                  <a:pt x="3734392" y="0"/>
                </a:lnTo>
                <a:lnTo>
                  <a:pt x="3734392" y="3779353"/>
                </a:lnTo>
                <a:lnTo>
                  <a:pt x="0" y="3779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9525">
            <a:solidFill>
              <a:srgbClr val="67EAD4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1" name="Google Shape;171;p7"/>
          <p:cNvSpPr/>
          <p:nvPr/>
        </p:nvSpPr>
        <p:spPr>
          <a:xfrm>
            <a:off x="7927653" y="1978341"/>
            <a:ext cx="2399800" cy="5062301"/>
          </a:xfrm>
          <a:custGeom>
            <a:rect b="b" l="l" r="r" t="t"/>
            <a:pathLst>
              <a:path extrusionOk="0" h="5062301" w="2399800">
                <a:moveTo>
                  <a:pt x="0" y="0"/>
                </a:moveTo>
                <a:lnTo>
                  <a:pt x="2399800" y="0"/>
                </a:lnTo>
                <a:lnTo>
                  <a:pt x="2399800" y="5062301"/>
                </a:lnTo>
                <a:lnTo>
                  <a:pt x="0" y="5062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7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do people use social media? 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1866759" y="7173727"/>
            <a:ext cx="14554482" cy="1645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People use social media to connect with friends, express themselves, and share their interests.It's a way to showcase highlights of their lives and engage with a broader audience.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8247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375030" y="104645"/>
            <a:ext cx="17537940" cy="9229855"/>
            <a:chOff x="0" y="-57150"/>
            <a:chExt cx="4619046" cy="2430908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4619046" cy="2373758"/>
            </a:xfrm>
            <a:custGeom>
              <a:rect b="b" l="l" r="r" t="t"/>
              <a:pathLst>
                <a:path extrusionOk="0" h="2373758" w="4619046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1527463" y="2381159"/>
            <a:ext cx="4183767" cy="4768529"/>
            <a:chOff x="0" y="-57150"/>
            <a:chExt cx="1101897" cy="1255909"/>
          </a:xfrm>
        </p:grpSpPr>
        <p:sp>
          <p:nvSpPr>
            <p:cNvPr id="182" name="Google Shape;182;p8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E45B7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8"/>
          <p:cNvGrpSpPr/>
          <p:nvPr/>
        </p:nvGrpSpPr>
        <p:grpSpPr>
          <a:xfrm>
            <a:off x="7051404" y="2381159"/>
            <a:ext cx="4183767" cy="4768529"/>
            <a:chOff x="0" y="-57150"/>
            <a:chExt cx="1101897" cy="1255909"/>
          </a:xfrm>
        </p:grpSpPr>
        <p:sp>
          <p:nvSpPr>
            <p:cNvPr id="185" name="Google Shape;185;p8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F8D42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8"/>
          <p:cNvGrpSpPr/>
          <p:nvPr/>
        </p:nvGrpSpPr>
        <p:grpSpPr>
          <a:xfrm>
            <a:off x="12578196" y="2381159"/>
            <a:ext cx="4183767" cy="4768529"/>
            <a:chOff x="0" y="-57150"/>
            <a:chExt cx="1101897" cy="1255909"/>
          </a:xfrm>
        </p:grpSpPr>
        <p:sp>
          <p:nvSpPr>
            <p:cNvPr id="188" name="Google Shape;188;p8"/>
            <p:cNvSpPr/>
            <p:nvPr/>
          </p:nvSpPr>
          <p:spPr>
            <a:xfrm>
              <a:off x="0" y="0"/>
              <a:ext cx="1101897" cy="1198759"/>
            </a:xfrm>
            <a:custGeom>
              <a:rect b="b" l="l" r="r" t="t"/>
              <a:pathLst>
                <a:path extrusionOk="0" h="1198759" w="1101897">
                  <a:moveTo>
                    <a:pt x="37009" y="0"/>
                  </a:moveTo>
                  <a:lnTo>
                    <a:pt x="1064888" y="0"/>
                  </a:lnTo>
                  <a:cubicBezTo>
                    <a:pt x="1085328" y="0"/>
                    <a:pt x="1101897" y="16570"/>
                    <a:pt x="1101897" y="37009"/>
                  </a:cubicBezTo>
                  <a:lnTo>
                    <a:pt x="1101897" y="1161750"/>
                  </a:lnTo>
                  <a:cubicBezTo>
                    <a:pt x="1101897" y="1182189"/>
                    <a:pt x="1085328" y="1198759"/>
                    <a:pt x="1064888" y="1198759"/>
                  </a:cubicBezTo>
                  <a:lnTo>
                    <a:pt x="37009" y="1198759"/>
                  </a:lnTo>
                  <a:cubicBezTo>
                    <a:pt x="16570" y="1198759"/>
                    <a:pt x="0" y="1182189"/>
                    <a:pt x="0" y="1161750"/>
                  </a:cubicBezTo>
                  <a:lnTo>
                    <a:pt x="0" y="37009"/>
                  </a:lnTo>
                  <a:cubicBezTo>
                    <a:pt x="0" y="16570"/>
                    <a:pt x="16570" y="0"/>
                    <a:pt x="3700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5996E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0" y="-57150"/>
              <a:ext cx="1101897" cy="1255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8"/>
          <p:cNvSpPr/>
          <p:nvPr/>
        </p:nvSpPr>
        <p:spPr>
          <a:xfrm>
            <a:off x="2560661" y="3025568"/>
            <a:ext cx="2117371" cy="3642788"/>
          </a:xfrm>
          <a:custGeom>
            <a:rect b="b" l="l" r="r" t="t"/>
            <a:pathLst>
              <a:path extrusionOk="0" h="3642788" w="2117371">
                <a:moveTo>
                  <a:pt x="0" y="0"/>
                </a:moveTo>
                <a:lnTo>
                  <a:pt x="2117370" y="0"/>
                </a:lnTo>
                <a:lnTo>
                  <a:pt x="2117370" y="3642789"/>
                </a:lnTo>
                <a:lnTo>
                  <a:pt x="0" y="3642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8"/>
          <p:cNvSpPr/>
          <p:nvPr/>
        </p:nvSpPr>
        <p:spPr>
          <a:xfrm>
            <a:off x="7373110" y="3717129"/>
            <a:ext cx="3541779" cy="2852742"/>
          </a:xfrm>
          <a:custGeom>
            <a:rect b="b" l="l" r="r" t="t"/>
            <a:pathLst>
              <a:path extrusionOk="0" h="2852742" w="3541779">
                <a:moveTo>
                  <a:pt x="0" y="0"/>
                </a:moveTo>
                <a:lnTo>
                  <a:pt x="3541780" y="0"/>
                </a:lnTo>
                <a:lnTo>
                  <a:pt x="3541780" y="2852742"/>
                </a:lnTo>
                <a:lnTo>
                  <a:pt x="0" y="2852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8"/>
          <p:cNvSpPr/>
          <p:nvPr/>
        </p:nvSpPr>
        <p:spPr>
          <a:xfrm>
            <a:off x="12747844" y="3304445"/>
            <a:ext cx="3844470" cy="3363912"/>
          </a:xfrm>
          <a:custGeom>
            <a:rect b="b" l="l" r="r" t="t"/>
            <a:pathLst>
              <a:path extrusionOk="0" h="3363912" w="3844470">
                <a:moveTo>
                  <a:pt x="0" y="0"/>
                </a:moveTo>
                <a:lnTo>
                  <a:pt x="3844470" y="0"/>
                </a:lnTo>
                <a:lnTo>
                  <a:pt x="3844470" y="3363912"/>
                </a:lnTo>
                <a:lnTo>
                  <a:pt x="0" y="3363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8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 Media Motivations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1526037" y="7239857"/>
            <a:ext cx="4183767" cy="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Gain popularity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7049979" y="7178262"/>
            <a:ext cx="4183767" cy="747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Document memories with friends and family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12576771" y="7239857"/>
            <a:ext cx="4183767" cy="509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Creative expression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1028700" y="1848214"/>
            <a:ext cx="16155960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are many different motivations for individuals to post on social media. 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1028700" y="8316182"/>
            <a:ext cx="16155960" cy="559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other reasons can you think of?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