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
      <p:font typeface="Poppins Light"/>
      <p:regular r:id="rId27"/>
      <p:bold r:id="rId28"/>
      <p:italic r:id="rId29"/>
      <p:boldItalic r:id="rId30"/>
    </p:embeddedFont>
    <p:embeddedFont>
      <p:font typeface="Poppins Medium"/>
      <p:regular r:id="rId31"/>
      <p:bold r:id="rId32"/>
      <p:italic r:id="rId33"/>
      <p:boldItalic r:id="rId34"/>
    </p:embeddedFont>
    <p:embeddedFont>
      <p:font typeface="Poppins Black"/>
      <p:bold r:id="rId35"/>
      <p:boldItalic r:id="rId36"/>
    </p:embeddedFont>
    <p:embeddedFont>
      <p:font typeface="Barlow Medium"/>
      <p:regular r:id="rId37"/>
      <p:bold r:id="rId38"/>
      <p:italic r:id="rId39"/>
      <p:boldItalic r:id="rId40"/>
    </p:embeddedFont>
    <p:embeddedFont>
      <p:font typeface="Barlow ExtraBold"/>
      <p:bold r:id="rId41"/>
      <p:boldItalic r:id="rId42"/>
    </p:embeddedFont>
    <p:embeddedFont>
      <p:font typeface="Poppins SemiBold"/>
      <p:regular r:id="rId43"/>
      <p:bold r:id="rId44"/>
      <p:italic r:id="rId45"/>
      <p:boldItalic r:id="rId46"/>
    </p:embeddedFont>
    <p:embeddedFont>
      <p:font typeface="Barlow SemiBold"/>
      <p:regular r:id="rId47"/>
      <p:bold r:id="rId48"/>
      <p:italic r:id="rId49"/>
      <p:boldItalic r:id="rId50"/>
    </p:embeddedFont>
    <p:embeddedFont>
      <p:font typeface="Poppins ExtraBold"/>
      <p:bold r:id="rId51"/>
      <p:boldItalic r:id="rId52"/>
    </p:embeddedFont>
    <p:embeddedFont>
      <p:font typeface="Courier Prime"/>
      <p:regular r:id="rId53"/>
      <p:bold r:id="rId54"/>
      <p:italic r:id="rId55"/>
      <p:boldItalic r:id="rId56"/>
    </p:embeddedFont>
    <p:embeddedFont>
      <p:font typeface="Barlow"/>
      <p:bold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Medium-boldItalic.fntdata"/><Relationship Id="rId42" Type="http://schemas.openxmlformats.org/officeDocument/2006/relationships/font" Target="fonts/BarlowExtraBold-boldItalic.fntdata"/><Relationship Id="rId41" Type="http://schemas.openxmlformats.org/officeDocument/2006/relationships/font" Target="fonts/BarlowExtraBold-bold.fntdata"/><Relationship Id="rId44" Type="http://schemas.openxmlformats.org/officeDocument/2006/relationships/font" Target="fonts/PoppinsSemiBold-bold.fntdata"/><Relationship Id="rId43" Type="http://schemas.openxmlformats.org/officeDocument/2006/relationships/font" Target="fonts/PoppinsSemiBold-regular.fntdata"/><Relationship Id="rId46" Type="http://schemas.openxmlformats.org/officeDocument/2006/relationships/font" Target="fonts/PoppinsSemiBold-boldItalic.fntdata"/><Relationship Id="rId45"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bold.fntdata"/><Relationship Id="rId47" Type="http://schemas.openxmlformats.org/officeDocument/2006/relationships/font" Target="fonts/BarlowSemiBold-regular.fntdata"/><Relationship Id="rId49" Type="http://schemas.openxmlformats.org/officeDocument/2006/relationships/font" Target="fonts/Barlow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regular.fntdata"/><Relationship Id="rId30" Type="http://schemas.openxmlformats.org/officeDocument/2006/relationships/font" Target="fonts/PoppinsLight-boldItalic.fntdata"/><Relationship Id="rId33" Type="http://schemas.openxmlformats.org/officeDocument/2006/relationships/font" Target="fonts/PoppinsMedium-italic.fntdata"/><Relationship Id="rId32" Type="http://schemas.openxmlformats.org/officeDocument/2006/relationships/font" Target="fonts/PoppinsMedium-bold.fntdata"/><Relationship Id="rId35" Type="http://schemas.openxmlformats.org/officeDocument/2006/relationships/font" Target="fonts/PoppinsBlack-bold.fntdata"/><Relationship Id="rId34" Type="http://schemas.openxmlformats.org/officeDocument/2006/relationships/font" Target="fonts/PoppinsMedium-boldItalic.fntdata"/><Relationship Id="rId37" Type="http://schemas.openxmlformats.org/officeDocument/2006/relationships/font" Target="fonts/BarlowMedium-regular.fntdata"/><Relationship Id="rId36" Type="http://schemas.openxmlformats.org/officeDocument/2006/relationships/font" Target="fonts/PoppinsBlack-boldItalic.fntdata"/><Relationship Id="rId39" Type="http://schemas.openxmlformats.org/officeDocument/2006/relationships/font" Target="fonts/BarlowMedium-italic.fntdata"/><Relationship Id="rId38" Type="http://schemas.openxmlformats.org/officeDocument/2006/relationships/font" Target="fonts/BarlowMedium-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PoppinsLight-bold.fntdata"/><Relationship Id="rId27" Type="http://schemas.openxmlformats.org/officeDocument/2006/relationships/font" Target="fonts/PoppinsLight-regular.fntdata"/><Relationship Id="rId29" Type="http://schemas.openxmlformats.org/officeDocument/2006/relationships/font" Target="fonts/PoppinsLight-italic.fntdata"/><Relationship Id="rId51" Type="http://schemas.openxmlformats.org/officeDocument/2006/relationships/font" Target="fonts/PoppinsExtraBold-bold.fntdata"/><Relationship Id="rId50" Type="http://schemas.openxmlformats.org/officeDocument/2006/relationships/font" Target="fonts/BarlowSemiBold-boldItalic.fntdata"/><Relationship Id="rId53" Type="http://schemas.openxmlformats.org/officeDocument/2006/relationships/font" Target="fonts/CourierPrime-regular.fntdata"/><Relationship Id="rId52" Type="http://schemas.openxmlformats.org/officeDocument/2006/relationships/font" Target="fonts/PoppinsExtraBold-boldItalic.fntdata"/><Relationship Id="rId11" Type="http://schemas.openxmlformats.org/officeDocument/2006/relationships/slide" Target="slides/slide6.xml"/><Relationship Id="rId55" Type="http://schemas.openxmlformats.org/officeDocument/2006/relationships/font" Target="fonts/CourierPrime-italic.fntdata"/><Relationship Id="rId10" Type="http://schemas.openxmlformats.org/officeDocument/2006/relationships/slide" Target="slides/slide5.xml"/><Relationship Id="rId54" Type="http://schemas.openxmlformats.org/officeDocument/2006/relationships/font" Target="fonts/CourierPrime-bold.fntdata"/><Relationship Id="rId13" Type="http://schemas.openxmlformats.org/officeDocument/2006/relationships/slide" Target="slides/slide8.xml"/><Relationship Id="rId57" Type="http://schemas.openxmlformats.org/officeDocument/2006/relationships/font" Target="fonts/Barlow-bold.fntdata"/><Relationship Id="rId12" Type="http://schemas.openxmlformats.org/officeDocument/2006/relationships/slide" Target="slides/slide7.xml"/><Relationship Id="rId56" Type="http://schemas.openxmlformats.org/officeDocument/2006/relationships/font" Target="fonts/CourierPrime-boldItalic.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Barlow-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8abeb36c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8abeb36c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8abeb36c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18abeb36c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18abeb36c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18abeb36c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18abeb36c8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18abeb36c8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dd99c253bb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dd99c253bb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abeb36c8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abeb36c8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f332c91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f332c91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2024 Ⓒ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DIGITAL MEDIA LITERACY</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chemeClr val="lt1"/>
                </a:solidFill>
                <a:latin typeface="Poppins ExtraBold"/>
                <a:ea typeface="Poppins ExtraBold"/>
                <a:cs typeface="Poppins ExtraBold"/>
                <a:sym typeface="Poppins ExtraBold"/>
              </a:rPr>
              <a:t>The Green Machine</a:t>
            </a:r>
            <a:endParaRPr sz="4000">
              <a:solidFill>
                <a:schemeClr val="lt1"/>
              </a:solidFill>
              <a:latin typeface="Poppins ExtraBold"/>
              <a:ea typeface="Poppins ExtraBold"/>
              <a:cs typeface="Poppins ExtraBold"/>
              <a:sym typeface="Poppins ExtraBold"/>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solidFill>
                  <a:schemeClr val="lt2"/>
                </a:solidFill>
              </a:rPr>
              <a:t>Lesson 15.03.02</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3354980" y="171450"/>
            <a:ext cx="5508000" cy="4407300"/>
          </a:xfrm>
          <a:prstGeom prst="roundRect">
            <a:avLst>
              <a:gd fmla="val 5618" name="adj"/>
            </a:avLst>
          </a:prstGeom>
          <a:solidFill>
            <a:srgbClr val="59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Individuals and organisations may purposefully spread disinformation on social media to persuade the public of a certain opinion. How might this affect people who come across such content? </a:t>
            </a:r>
            <a:endParaRPr/>
          </a:p>
          <a:p>
            <a:pPr indent="0" lvl="0" marL="0" rtl="0" algn="l">
              <a:spcBef>
                <a:spcPts val="1200"/>
              </a:spcBef>
              <a:spcAft>
                <a:spcPts val="0"/>
              </a:spcAft>
              <a:buClr>
                <a:schemeClr val="dk1"/>
              </a:buClr>
              <a:buSzPts val="1100"/>
              <a:buFont typeface="Arial"/>
              <a:buNone/>
            </a:pPr>
            <a:r>
              <a:rPr lang="en"/>
              <a:t>2. What are some potential consequences of negative social media posts for GreenWheel Motors?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7" name="Google Shape;217;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8" name="Google Shape;218;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9" name="Google Shape;219;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0" name="Google Shape;220;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3225125" y="171450"/>
            <a:ext cx="5637900" cy="4511100"/>
          </a:xfrm>
          <a:prstGeom prst="roundRect">
            <a:avLst>
              <a:gd fmla="val 5618" name="adj"/>
            </a:avLst>
          </a:prstGeom>
          <a:solidFill>
            <a:srgbClr val="88D8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Identify how this press release has been framed in GreenWheel Motor’s favour. </a:t>
            </a:r>
            <a:endParaRPr/>
          </a:p>
          <a:p>
            <a:pPr indent="0" lvl="0" marL="0" rtl="0" algn="l">
              <a:spcBef>
                <a:spcPts val="1200"/>
              </a:spcBef>
              <a:spcAft>
                <a:spcPts val="1200"/>
              </a:spcAft>
              <a:buNone/>
            </a:pPr>
            <a:r>
              <a:rPr lang="en"/>
              <a:t>2. Is it ethical for GreenWheel Motors to selectively choose the types of data they want to present? Does it still count as factual?</a:t>
            </a:r>
            <a:endParaRPr/>
          </a:p>
        </p:txBody>
      </p:sp>
      <p:pic>
        <p:nvPicPr>
          <p:cNvPr id="227" name="Google Shape;227;p30"/>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28" name="Google Shape;228;p30"/>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29" name="Google Shape;229;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0" name="Google Shape;230;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3225125" y="171450"/>
            <a:ext cx="5637900" cy="4511100"/>
          </a:xfrm>
          <a:prstGeom prst="roundRect">
            <a:avLst>
              <a:gd fmla="val 5618"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Who do you think is the one spreading disinformation? </a:t>
            </a:r>
            <a:endParaRPr/>
          </a:p>
          <a:p>
            <a:pPr indent="-292100" lvl="0" marL="457200" rtl="0" algn="l">
              <a:spcBef>
                <a:spcPts val="1200"/>
              </a:spcBef>
              <a:spcAft>
                <a:spcPts val="0"/>
              </a:spcAft>
              <a:buSzPts val="1000"/>
              <a:buAutoNum type="alphaLcPeriod"/>
            </a:pPr>
            <a:r>
              <a:rPr lang="en"/>
              <a:t>GreenWheels has falsely advertised the claims of their eco-friendly car, the LeafRunner, therefore they are spreading disinformation.</a:t>
            </a:r>
            <a:endParaRPr/>
          </a:p>
          <a:p>
            <a:pPr indent="-292100" lvl="0" marL="457200" rtl="0" algn="l">
              <a:spcBef>
                <a:spcPts val="0"/>
              </a:spcBef>
              <a:spcAft>
                <a:spcPts val="0"/>
              </a:spcAft>
              <a:buSzPts val="1000"/>
              <a:buAutoNum type="alphaLcPeriod"/>
            </a:pPr>
            <a:r>
              <a:rPr lang="en"/>
              <a:t>Solaris Automotive was the whistleblower and published the vehicle testing report. They may also be behind the social media smear campaign so they are spreading disinformation. </a:t>
            </a:r>
            <a:endParaRPr/>
          </a:p>
          <a:p>
            <a:pPr indent="0" lvl="0" marL="0" rtl="0" algn="l">
              <a:spcBef>
                <a:spcPts val="1200"/>
              </a:spcBef>
              <a:spcAft>
                <a:spcPts val="0"/>
              </a:spcAft>
              <a:buClr>
                <a:schemeClr val="dk1"/>
              </a:buClr>
              <a:buSzPts val="1100"/>
              <a:buFont typeface="Arial"/>
              <a:buNone/>
            </a:pPr>
            <a:r>
              <a:rPr lang="en"/>
              <a:t>2. What financial motivations might each company have for spreading disinformation?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37" name="Google Shape;237;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8" name="Google Shape;238;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9" name="Google Shape;239;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0" name="Google Shape;240;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32"/>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WORK</a:t>
            </a:r>
            <a:endParaRPr/>
          </a:p>
        </p:txBody>
      </p:sp>
      <p:pic>
        <p:nvPicPr>
          <p:cNvPr id="246" name="Google Shape;246;p3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
        <p:nvSpPr>
          <p:cNvPr id="247" name="Google Shape;247;p32"/>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should be a visual or written report that summarises your findings and offers suggestions on how students should consume news with a critical eye.</a:t>
            </a:r>
            <a:endParaRPr/>
          </a:p>
        </p:txBody>
      </p:sp>
      <p:sp>
        <p:nvSpPr>
          <p:cNvPr id="248" name="Google Shape;248;p32"/>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Report on how anti-vaccination groups spread disinformation during the COVID-19 pandemic, and conduct an analysis on the persuasive language they used and what their potential financial motivations might be.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52" name="Shape 252"/>
        <p:cNvGrpSpPr/>
        <p:nvPr/>
      </p:nvGrpSpPr>
      <p:grpSpPr>
        <a:xfrm>
          <a:off x="0" y="0"/>
          <a:ext cx="0" cy="0"/>
          <a:chOff x="0" y="0"/>
          <a:chExt cx="0" cy="0"/>
        </a:xfrm>
      </p:grpSpPr>
      <p:sp>
        <p:nvSpPr>
          <p:cNvPr id="253" name="Google Shape;253;p33"/>
          <p:cNvSpPr txBox="1"/>
          <p:nvPr>
            <p:ph idx="1" type="subTitle"/>
          </p:nvPr>
        </p:nvSpPr>
        <p:spPr>
          <a:xfrm>
            <a:off x="829675" y="257900"/>
            <a:ext cx="8013900" cy="530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200"/>
              <a:t>Report on how anti-vaccination groups spread disinformation during the COVID-19 pandemic, and conduct an analysis on the persuasive language they used and what their potential financial motivations might be. </a:t>
            </a:r>
            <a:endParaRPr sz="1200"/>
          </a:p>
        </p:txBody>
      </p:sp>
      <p:sp>
        <p:nvSpPr>
          <p:cNvPr id="254" name="Google Shape;254;p33"/>
          <p:cNvSpPr txBox="1"/>
          <p:nvPr>
            <p:ph idx="4294967295" type="body"/>
          </p:nvPr>
        </p:nvSpPr>
        <p:spPr>
          <a:xfrm>
            <a:off x="2910275" y="1059875"/>
            <a:ext cx="5889600" cy="34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rPr>
              <a:t>Instructions and Questions to Consider:</a:t>
            </a:r>
            <a:endParaRPr b="1" sz="1100">
              <a:solidFill>
                <a:schemeClr val="dk1"/>
              </a:solidFill>
            </a:endParaRPr>
          </a:p>
          <a:p>
            <a:pPr indent="-298450" lvl="0" marL="457200" rtl="0" algn="l">
              <a:spcBef>
                <a:spcPts val="1200"/>
              </a:spcBef>
              <a:spcAft>
                <a:spcPts val="0"/>
              </a:spcAft>
              <a:buClr>
                <a:schemeClr val="dk1"/>
              </a:buClr>
              <a:buSzPts val="1100"/>
              <a:buAutoNum type="arabicPeriod"/>
            </a:pPr>
            <a:r>
              <a:rPr lang="en" sz="1100">
                <a:solidFill>
                  <a:schemeClr val="dk1"/>
                </a:solidFill>
              </a:rPr>
              <a:t>What types of disinformation have anti-vaccination groups spread?</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Where have they spread this disinformation (e.g., social media, websites, pamphlets, etc.)? Can you find some real examples?</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What tactics do anti-vaccination groups use to spread their message (such as persuasive language or cherry picking data)?</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How do they use persuasive language to sway their audience's opinions?</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Who might have financial interests in spreading anti-vaccination messages?</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What steps can individuals take to verify the accuracy of information they encounter online?</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Create a visual or written report that summarises your findings and conclusions in a clear and compelling way. Use graphs, charts, and other visual aids to help convey your message. Be sure to include a works cited or references page to show where you obtained your information.</a:t>
            </a:r>
            <a:endParaRPr sz="1100">
              <a:solidFill>
                <a:schemeClr val="dk1"/>
              </a:solidFill>
            </a:endParaRPr>
          </a:p>
        </p:txBody>
      </p:sp>
      <p:sp>
        <p:nvSpPr>
          <p:cNvPr id="255" name="Google Shape;255;p33"/>
          <p:cNvSpPr txBox="1"/>
          <p:nvPr>
            <p:ph idx="4294967295" type="body"/>
          </p:nvPr>
        </p:nvSpPr>
        <p:spPr>
          <a:xfrm>
            <a:off x="274075" y="1059875"/>
            <a:ext cx="2211900" cy="35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What should your project outcome look like? </a:t>
            </a:r>
            <a:endParaRPr b="1" sz="1200">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This should be a visual or written report that summarises your findings and offers suggestions on how students should consume news with a critical eye. </a:t>
            </a:r>
            <a:endParaRPr sz="1200">
              <a:solidFill>
                <a:schemeClr val="dk1"/>
              </a:solidFill>
            </a:endParaRPr>
          </a:p>
          <a:p>
            <a:pPr indent="0" lvl="0" marL="0" rtl="0" algn="l">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1200"/>
              </a:spcAft>
              <a:buClr>
                <a:schemeClr val="dk1"/>
              </a:buClr>
              <a:buSzPts val="1100"/>
              <a:buFont typeface="Arial"/>
              <a:buNone/>
            </a:pPr>
            <a:r>
              <a:t/>
            </a:r>
            <a:endParaRPr sz="1200">
              <a:solidFill>
                <a:schemeClr val="dk1"/>
              </a:solidFill>
            </a:endParaRPr>
          </a:p>
        </p:txBody>
      </p:sp>
      <p:pic>
        <p:nvPicPr>
          <p:cNvPr id="256" name="Google Shape;256;p33"/>
          <p:cNvPicPr preferRelativeResize="0"/>
          <p:nvPr>
            <p:ph idx="4" type="pic"/>
          </p:nvPr>
        </p:nvPicPr>
        <p:blipFill rotWithShape="1">
          <a:blip r:embed="rId3">
            <a:alphaModFix/>
          </a:blip>
          <a:srcRect b="0" l="0" r="0" t="0"/>
          <a:stretch/>
        </p:blipFill>
        <p:spPr>
          <a:xfrm>
            <a:off x="274075" y="300038"/>
            <a:ext cx="429900" cy="429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60" name="Shape 260"/>
        <p:cNvGrpSpPr/>
        <p:nvPr/>
      </p:nvGrpSpPr>
      <p:grpSpPr>
        <a:xfrm>
          <a:off x="0" y="0"/>
          <a:ext cx="0" cy="0"/>
          <a:chOff x="0" y="0"/>
          <a:chExt cx="0" cy="0"/>
        </a:xfrm>
      </p:grpSpPr>
      <p:sp>
        <p:nvSpPr>
          <p:cNvPr id="261" name="Google Shape;261;p34"/>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Share Your Project!</a:t>
            </a:r>
            <a:endParaRPr/>
          </a:p>
        </p:txBody>
      </p:sp>
      <p:sp>
        <p:nvSpPr>
          <p:cNvPr id="262" name="Google Shape;262;p34"/>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Present your projects to the class.</a:t>
            </a:r>
            <a:endParaRPr/>
          </a:p>
        </p:txBody>
      </p:sp>
      <p:pic>
        <p:nvPicPr>
          <p:cNvPr id="263" name="Google Shape;263;p34"/>
          <p:cNvPicPr preferRelativeResize="0"/>
          <p:nvPr>
            <p:ph idx="2" type="pic"/>
          </p:nvPr>
        </p:nvPicPr>
        <p:blipFill rotWithShape="1">
          <a:blip r:embed="rId3">
            <a:alphaModFix/>
          </a:blip>
          <a:srcRect b="0" l="0" r="0" t="0"/>
          <a:stretch/>
        </p:blipFill>
        <p:spPr>
          <a:xfrm>
            <a:off x="4278750" y="332900"/>
            <a:ext cx="493800" cy="493800"/>
          </a:xfrm>
          <a:prstGeom prst="rect">
            <a:avLst/>
          </a:prstGeom>
          <a:noFill/>
          <a:ln>
            <a:noFill/>
          </a:ln>
        </p:spPr>
      </p:pic>
      <p:pic>
        <p:nvPicPr>
          <p:cNvPr id="264" name="Google Shape;264;p34"/>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8" name="Shape 268"/>
        <p:cNvGrpSpPr/>
        <p:nvPr/>
      </p:nvGrpSpPr>
      <p:grpSpPr>
        <a:xfrm>
          <a:off x="0" y="0"/>
          <a:ext cx="0" cy="0"/>
          <a:chOff x="0" y="0"/>
          <a:chExt cx="0" cy="0"/>
        </a:xfrm>
      </p:grpSpPr>
      <p:sp>
        <p:nvSpPr>
          <p:cNvPr id="269" name="Google Shape;269;p35"/>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70" name="Google Shape;270;p35"/>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71" name="Google Shape;271;p35"/>
          <p:cNvSpPr txBox="1"/>
          <p:nvPr/>
        </p:nvSpPr>
        <p:spPr>
          <a:xfrm>
            <a:off x="406800" y="1590650"/>
            <a:ext cx="8330400" cy="28557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Disinformation can be spread through all sorts of digital media, from social media to advertisements to unofficial or fake news sites.</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Persuasive language is one tactic that is used commonly to sway one’s opinion, especially in advertising or fake news. It’s important to consume news and media with a discerning eye to understand when such tactics are in use.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Consider what the financial motivations could be behind any news coverage, press releases, or interviews. Ask yourself who could be benefiting from the message that is being shared. </a:t>
            </a:r>
            <a:endParaRPr sz="13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75" name="Shape 275"/>
        <p:cNvGrpSpPr/>
        <p:nvPr/>
      </p:nvGrpSpPr>
      <p:grpSpPr>
        <a:xfrm>
          <a:off x="0" y="0"/>
          <a:ext cx="0" cy="0"/>
          <a:chOff x="0" y="0"/>
          <a:chExt cx="0" cy="0"/>
        </a:xfrm>
      </p:grpSpPr>
      <p:sp>
        <p:nvSpPr>
          <p:cNvPr id="276" name="Google Shape;276;p3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15.03.02</a:t>
            </a:r>
            <a:endParaRPr>
              <a:solidFill>
                <a:schemeClr val="lt1"/>
              </a:solidFill>
            </a:endParaRPr>
          </a:p>
        </p:txBody>
      </p:sp>
      <p:sp>
        <p:nvSpPr>
          <p:cNvPr id="277" name="Google Shape;277;p3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What’s an example of fake news you’ve heard recently? Why do you think people spread fake news?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2" name="Google Shape;152;p22"/>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53" name="Google Shape;153;p22"/>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54" name="Google Shape;154;p22"/>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55" name="Google Shape;155;p22"/>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56" name="Google Shape;156;p22"/>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Disinformation</a:t>
            </a:r>
            <a:endParaRPr/>
          </a:p>
        </p:txBody>
      </p:sp>
      <p:pic>
        <p:nvPicPr>
          <p:cNvPr id="162" name="Google Shape;162;p23"/>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63" name="Google Shape;163;p23"/>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Disinformation is false information that is spread deliberately, often with the intention of misleading people or influencing their beliefs or behaviour. Disinformation can be spread through social media, news articles, advertisements, or other sources. It is often created and spread by individuals or organisations who have a particular agenda, such as a political or ideological goal.</a:t>
            </a:r>
            <a:endParaRPr/>
          </a:p>
        </p:txBody>
      </p:sp>
      <p:pic>
        <p:nvPicPr>
          <p:cNvPr id="164" name="Google Shape;164;p23"/>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65" name="Google Shape;165;p23"/>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Financial Motivations</a:t>
            </a:r>
            <a:endParaRPr/>
          </a:p>
        </p:txBody>
      </p:sp>
      <p:pic>
        <p:nvPicPr>
          <p:cNvPr id="171" name="Google Shape;171;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2" name="Google Shape;172;p24"/>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rgbClr val="000000"/>
              </a:buClr>
              <a:buSzPts val="1100"/>
              <a:buFont typeface="Arial"/>
              <a:buNone/>
            </a:pPr>
            <a:r>
              <a:rPr lang="en"/>
              <a:t>Refers to the economic incentives that may drive individuals or organisations to engage in disinformation campaigns. Financial motivations may include the desire to gain more profits or maintain a competitive advantage in the market. </a:t>
            </a:r>
            <a:r>
              <a:rPr lang="en"/>
              <a:t>Disinformation can be used as a tool to achieve these financial goals by creating false or misleading narratives that can influence public perception or consumer behaviour, ultimately leading to financial gain.</a:t>
            </a:r>
            <a:endParaRPr/>
          </a:p>
        </p:txBody>
      </p:sp>
      <p:pic>
        <p:nvPicPr>
          <p:cNvPr id="173" name="Google Shape;173;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4" name="Google Shape;174;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Persuasive Language</a:t>
            </a:r>
            <a:endParaRPr/>
          </a:p>
        </p:txBody>
      </p:sp>
      <p:pic>
        <p:nvPicPr>
          <p:cNvPr id="180" name="Google Shape;180;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1" name="Google Shape;181;p25"/>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use of language that is used to convince the audience to take a certain action, adopt a certain belief, or change their perspective on a particular issue. Being able to identify and analyse persuasive language helps individuals critically evaluate the information presented to them and make informed decisions. This includes recognizing techniques such as emotional appeals, loaded language, and rhetorical questions, among others.</a:t>
            </a:r>
            <a:endParaRPr/>
          </a:p>
          <a:p>
            <a:pPr indent="0" lvl="0" marL="0" rtl="0" algn="l">
              <a:spcBef>
                <a:spcPts val="1200"/>
              </a:spcBef>
              <a:spcAft>
                <a:spcPts val="1200"/>
              </a:spcAft>
              <a:buNone/>
            </a:pPr>
            <a:r>
              <a:t/>
            </a:r>
            <a:endParaRPr/>
          </a:p>
        </p:txBody>
      </p:sp>
      <p:pic>
        <p:nvPicPr>
          <p:cNvPr id="182" name="Google Shape;182;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3" name="Google Shape;183;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sp>
        <p:nvSpPr>
          <p:cNvPr id="188" name="Google Shape;188;p26"/>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89" name="Google Shape;189;p26"/>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0" name="Google Shape;190;p26"/>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3225125" y="171450"/>
            <a:ext cx="5637900" cy="4511100"/>
          </a:xfrm>
          <a:prstGeom prst="roundRect">
            <a:avLst>
              <a:gd fmla="val 5618" name="adj"/>
            </a:avLst>
          </a:prstGeom>
          <a:solidFill>
            <a:srgbClr val="88D8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does GreenWheel Motors use persuasive language in this advertisement to make the LeafRunner car appear more attractive to consumers? </a:t>
            </a:r>
            <a:endParaRPr/>
          </a:p>
          <a:p>
            <a:pPr indent="0" lvl="0" marL="0" rtl="0" algn="l">
              <a:spcBef>
                <a:spcPts val="1200"/>
              </a:spcBef>
              <a:spcAft>
                <a:spcPts val="0"/>
              </a:spcAft>
              <a:buClr>
                <a:schemeClr val="dk1"/>
              </a:buClr>
              <a:buSzPts val="1100"/>
              <a:buFont typeface="Arial"/>
              <a:buNone/>
            </a:pPr>
            <a:r>
              <a:rPr lang="en"/>
              <a:t>2. How do financial motivations influence the marketing strategies of companies?</a:t>
            </a:r>
            <a:endParaRPr/>
          </a:p>
          <a:p>
            <a:pPr indent="0" lvl="0" marL="0" rtl="0" algn="l">
              <a:spcBef>
                <a:spcPts val="1200"/>
              </a:spcBef>
              <a:spcAft>
                <a:spcPts val="0"/>
              </a:spcAft>
              <a:buClr>
                <a:schemeClr val="dk1"/>
              </a:buClr>
              <a:buSzPts val="1100"/>
              <a:buFont typeface="Arial"/>
              <a:buNone/>
            </a:pPr>
            <a:r>
              <a:rPr lang="en"/>
              <a:t>3. How can we as consumers be more critical of advertising claims and information presented to us?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97" name="Google Shape;197;p27"/>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198" name="Google Shape;198;p27"/>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a:ln cap="flat" cmpd="sng" w="19050">
            <a:solidFill>
              <a:srgbClr val="88D852"/>
            </a:solidFill>
            <a:prstDash val="solid"/>
            <a:round/>
            <a:headEnd len="sm" w="sm" type="none"/>
            <a:tailEnd len="sm" w="sm" type="none"/>
          </a:ln>
        </p:spPr>
      </p:pic>
      <p:sp>
        <p:nvSpPr>
          <p:cNvPr id="199" name="Google Shape;199;p27"/>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0" name="Google Shape;200;p27"/>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3225125" y="171450"/>
            <a:ext cx="5637900" cy="4511100"/>
          </a:xfrm>
          <a:prstGeom prst="roundRect">
            <a:avLst>
              <a:gd fmla="val 5618"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Why is it important to evaluate the source of information, particularly when it comes to whistleblowing?</a:t>
            </a:r>
            <a:endParaRPr/>
          </a:p>
          <a:p>
            <a:pPr indent="0" lvl="0" marL="0" rtl="0" algn="l">
              <a:spcBef>
                <a:spcPts val="1200"/>
              </a:spcBef>
              <a:spcAft>
                <a:spcPts val="0"/>
              </a:spcAft>
              <a:buNone/>
            </a:pPr>
            <a:r>
              <a:rPr lang="en"/>
              <a:t>2. What are the ethical implications of cherry-picking data in the LeafRunner ad? How might this impact GreenWheel Motors’ reputation and credibility?</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07" name="Google Shape;207;p28"/>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08" name="Google Shape;208;p28"/>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09" name="Google Shape;209;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0" name="Google Shape;210;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