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 id="257" r:id="rId29"/>
    <p:sldId id="258" r:id="rId30"/>
    <p:sldId id="259" r:id="rId31"/>
    <p:sldId id="260" r:id="rId32"/>
    <p:sldId id="261" r:id="rId33"/>
    <p:sldId id="262" r:id="rId34"/>
    <p:sldId id="263" r:id="rId35"/>
    <p:sldId id="264" r:id="rId36"/>
    <p:sldId id="265" r:id="rId37"/>
    <p:sldId id="266" r:id="rId38"/>
    <p:sldId id="267" r:id="rId39"/>
    <p:sldId id="268" r:id="rId4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Poppins" charset="1" panose="00000500000000000000"/>
      <p:regular r:id="rId10"/>
    </p:embeddedFont>
    <p:embeddedFont>
      <p:font typeface="Poppins Bold" charset="1" panose="00000800000000000000"/>
      <p:regular r:id="rId11"/>
    </p:embeddedFont>
    <p:embeddedFont>
      <p:font typeface="Poppins Italics" charset="1" panose="00000500000000000000"/>
      <p:regular r:id="rId12"/>
    </p:embeddedFont>
    <p:embeddedFont>
      <p:font typeface="Poppins Bold Italics" charset="1" panose="00000800000000000000"/>
      <p:regular r:id="rId13"/>
    </p:embeddedFont>
    <p:embeddedFont>
      <p:font typeface="Poppins Thin" charset="1" panose="00000300000000000000"/>
      <p:regular r:id="rId14"/>
    </p:embeddedFont>
    <p:embeddedFont>
      <p:font typeface="Poppins Thin Italics" charset="1" panose="00000300000000000000"/>
      <p:regular r:id="rId15"/>
    </p:embeddedFont>
    <p:embeddedFont>
      <p:font typeface="Poppins Extra-Light" charset="1" panose="00000300000000000000"/>
      <p:regular r:id="rId16"/>
    </p:embeddedFont>
    <p:embeddedFont>
      <p:font typeface="Poppins Extra-Light Italics" charset="1" panose="00000300000000000000"/>
      <p:regular r:id="rId17"/>
    </p:embeddedFont>
    <p:embeddedFont>
      <p:font typeface="Poppins Light" charset="1" panose="00000400000000000000"/>
      <p:regular r:id="rId18"/>
    </p:embeddedFont>
    <p:embeddedFont>
      <p:font typeface="Poppins Light Italics" charset="1" panose="00000400000000000000"/>
      <p:regular r:id="rId19"/>
    </p:embeddedFont>
    <p:embeddedFont>
      <p:font typeface="Poppins Medium" charset="1" panose="00000600000000000000"/>
      <p:regular r:id="rId20"/>
    </p:embeddedFont>
    <p:embeddedFont>
      <p:font typeface="Poppins Medium Italics" charset="1" panose="00000600000000000000"/>
      <p:regular r:id="rId21"/>
    </p:embeddedFont>
    <p:embeddedFont>
      <p:font typeface="Poppins Semi-Bold" charset="1" panose="00000700000000000000"/>
      <p:regular r:id="rId22"/>
    </p:embeddedFont>
    <p:embeddedFont>
      <p:font typeface="Poppins Semi-Bold Italics" charset="1" panose="00000700000000000000"/>
      <p:regular r:id="rId23"/>
    </p:embeddedFont>
    <p:embeddedFont>
      <p:font typeface="Poppins Ultra-Bold" charset="1" panose="00000900000000000000"/>
      <p:regular r:id="rId24"/>
    </p:embeddedFont>
    <p:embeddedFont>
      <p:font typeface="Poppins Ultra-Bold Italics" charset="1" panose="00000900000000000000"/>
      <p:regular r:id="rId25"/>
    </p:embeddedFont>
    <p:embeddedFont>
      <p:font typeface="Poppins Heavy" charset="1" panose="00000A00000000000000"/>
      <p:regular r:id="rId26"/>
    </p:embeddedFont>
    <p:embeddedFont>
      <p:font typeface="Poppins Heavy Italics" charset="1" panose="00000A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34" Target="slides/slide7.xml" Type="http://schemas.openxmlformats.org/officeDocument/2006/relationships/slide"/><Relationship Id="rId35" Target="slides/slide8.xml" Type="http://schemas.openxmlformats.org/officeDocument/2006/relationships/slide"/><Relationship Id="rId36" Target="slides/slide9.xml" Type="http://schemas.openxmlformats.org/officeDocument/2006/relationships/slide"/><Relationship Id="rId37" Target="slides/slide10.xml" Type="http://schemas.openxmlformats.org/officeDocument/2006/relationships/slide"/><Relationship Id="rId38" Target="slides/slide11.xml" Type="http://schemas.openxmlformats.org/officeDocument/2006/relationships/slide"/><Relationship Id="rId39" Target="slides/slide12.xml" Type="http://schemas.openxmlformats.org/officeDocument/2006/relationships/slide"/><Relationship Id="rId4" Target="theme/theme1.xml" Type="http://schemas.openxmlformats.org/officeDocument/2006/relationships/theme"/><Relationship Id="rId40" Target="slides/slide13.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https://openai.com/chatgpt" TargetMode="External" Type="http://schemas.openxmlformats.org/officeDocument/2006/relationships/hyperlink"/><Relationship Id="rId5" Target="https://www.microsoft.com/en-us/bing" TargetMode="External" Type="http://schemas.openxmlformats.org/officeDocument/2006/relationships/hyperlink"/><Relationship Id="rId6" Target="https://bard.google.com/chat" TargetMode="External" Type="http://schemas.openxmlformats.org/officeDocument/2006/relationships/hyperlink"/></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45D78"/>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sp>
        <p:nvSpPr>
          <p:cNvPr name="TextBox 9" id="9"/>
          <p:cNvSpPr txBox="true"/>
          <p:nvPr/>
        </p:nvSpPr>
        <p:spPr>
          <a:xfrm rot="0">
            <a:off x="15443430" y="371775"/>
            <a:ext cx="1972071" cy="367626"/>
          </a:xfrm>
          <a:prstGeom prst="rect">
            <a:avLst/>
          </a:prstGeom>
        </p:spPr>
        <p:txBody>
          <a:bodyPr anchor="t" rtlCol="false" tIns="0" lIns="0" bIns="0" rIns="0">
            <a:spAutoFit/>
          </a:bodyPr>
          <a:lstStyle/>
          <a:p>
            <a:pPr>
              <a:lnSpc>
                <a:spcPts val="2884"/>
              </a:lnSpc>
              <a:spcBef>
                <a:spcPct val="0"/>
              </a:spcBef>
            </a:pPr>
            <a:r>
              <a:rPr lang="en-US" sz="2060">
                <a:solidFill>
                  <a:srgbClr val="FFFFFF"/>
                </a:solidFill>
                <a:latin typeface="Poppins Light"/>
              </a:rPr>
              <a:t>  Lesson 13.10.04</a:t>
            </a:r>
          </a:p>
        </p:txBody>
      </p:sp>
      <p:sp>
        <p:nvSpPr>
          <p:cNvPr name="AutoShape 10" id="10"/>
          <p:cNvSpPr/>
          <p:nvPr/>
        </p:nvSpPr>
        <p:spPr>
          <a:xfrm>
            <a:off x="1028700" y="574639"/>
            <a:ext cx="14414730" cy="9525"/>
          </a:xfrm>
          <a:prstGeom prst="line">
            <a:avLst/>
          </a:prstGeom>
          <a:ln cap="flat" w="19050">
            <a:solidFill>
              <a:srgbClr val="FFFFFF"/>
            </a:solidFill>
            <a:prstDash val="solid"/>
            <a:headEnd type="none" len="sm" w="sm"/>
            <a:tailEnd type="none" len="sm" w="sm"/>
          </a:ln>
        </p:spPr>
      </p:sp>
      <p:sp>
        <p:nvSpPr>
          <p:cNvPr name="Freeform 11" id="11"/>
          <p:cNvSpPr/>
          <p:nvPr/>
        </p:nvSpPr>
        <p:spPr>
          <a:xfrm flipH="false" flipV="false" rot="0">
            <a:off x="8657911" y="1976905"/>
            <a:ext cx="9071237" cy="6077729"/>
          </a:xfrm>
          <a:custGeom>
            <a:avLst/>
            <a:gdLst/>
            <a:ahLst/>
            <a:cxnLst/>
            <a:rect r="r" b="b" t="t" l="l"/>
            <a:pathLst>
              <a:path h="6077729" w="9071237">
                <a:moveTo>
                  <a:pt x="0" y="0"/>
                </a:moveTo>
                <a:lnTo>
                  <a:pt x="9071237" y="0"/>
                </a:lnTo>
                <a:lnTo>
                  <a:pt x="9071237" y="6077729"/>
                </a:lnTo>
                <a:lnTo>
                  <a:pt x="0" y="6077729"/>
                </a:lnTo>
                <a:lnTo>
                  <a:pt x="0" y="0"/>
                </a:lnTo>
                <a:close/>
              </a:path>
            </a:pathLst>
          </a:custGeom>
          <a:blipFill>
            <a:blip r:embed="rId4"/>
            <a:stretch>
              <a:fillRect l="0" t="0" r="0" b="0"/>
            </a:stretch>
          </a:blipFill>
        </p:spPr>
      </p:sp>
      <p:sp>
        <p:nvSpPr>
          <p:cNvPr name="TextBox 12" id="12"/>
          <p:cNvSpPr txBox="true"/>
          <p:nvPr/>
        </p:nvSpPr>
        <p:spPr>
          <a:xfrm rot="0">
            <a:off x="1028700" y="3237620"/>
            <a:ext cx="7865694" cy="2667113"/>
          </a:xfrm>
          <a:prstGeom prst="rect">
            <a:avLst/>
          </a:prstGeom>
        </p:spPr>
        <p:txBody>
          <a:bodyPr anchor="t" rtlCol="false" tIns="0" lIns="0" bIns="0" rIns="0">
            <a:spAutoFit/>
          </a:bodyPr>
          <a:lstStyle/>
          <a:p>
            <a:pPr>
              <a:lnSpc>
                <a:spcPts val="10493"/>
              </a:lnSpc>
              <a:spcBef>
                <a:spcPct val="0"/>
              </a:spcBef>
            </a:pPr>
            <a:r>
              <a:rPr lang="en-US" sz="7495">
                <a:solidFill>
                  <a:srgbClr val="FFFFFF"/>
                </a:solidFill>
                <a:latin typeface="Poppins Bold"/>
              </a:rPr>
              <a:t>Instructional Prompts</a:t>
            </a:r>
          </a:p>
        </p:txBody>
      </p:sp>
      <p:sp>
        <p:nvSpPr>
          <p:cNvPr name="TextBox 13" id="13"/>
          <p:cNvSpPr txBox="true"/>
          <p:nvPr/>
        </p:nvSpPr>
        <p:spPr>
          <a:xfrm rot="0">
            <a:off x="1028700" y="2078723"/>
            <a:ext cx="2560886" cy="524517"/>
          </a:xfrm>
          <a:prstGeom prst="rect">
            <a:avLst/>
          </a:prstGeom>
        </p:spPr>
        <p:txBody>
          <a:bodyPr anchor="t" rtlCol="false" tIns="0" lIns="0" bIns="0" rIns="0">
            <a:spAutoFit/>
          </a:bodyPr>
          <a:lstStyle/>
          <a:p>
            <a:pPr>
              <a:lnSpc>
                <a:spcPts val="4164"/>
              </a:lnSpc>
              <a:spcBef>
                <a:spcPct val="0"/>
              </a:spcBef>
            </a:pPr>
            <a:r>
              <a:rPr lang="en-US" sz="2974">
                <a:solidFill>
                  <a:srgbClr val="FFFFFF"/>
                </a:solidFill>
                <a:latin typeface="Poppins Light"/>
              </a:rPr>
              <a:t>GENERATIVE AI</a:t>
            </a:r>
          </a:p>
        </p:txBody>
      </p:sp>
      <p:sp>
        <p:nvSpPr>
          <p:cNvPr name="TextBox 14" id="14"/>
          <p:cNvSpPr txBox="true"/>
          <p:nvPr/>
        </p:nvSpPr>
        <p:spPr>
          <a:xfrm rot="0">
            <a:off x="1028700" y="6672462"/>
            <a:ext cx="7865694" cy="524517"/>
          </a:xfrm>
          <a:prstGeom prst="rect">
            <a:avLst/>
          </a:prstGeom>
        </p:spPr>
        <p:txBody>
          <a:bodyPr anchor="t" rtlCol="false" tIns="0" lIns="0" bIns="0" rIns="0">
            <a:spAutoFit/>
          </a:bodyPr>
          <a:lstStyle/>
          <a:p>
            <a:pPr>
              <a:lnSpc>
                <a:spcPts val="4164"/>
              </a:lnSpc>
              <a:spcBef>
                <a:spcPct val="0"/>
              </a:spcBef>
            </a:pPr>
            <a:r>
              <a:rPr lang="en-US" sz="2974">
                <a:solidFill>
                  <a:srgbClr val="FFFFFF"/>
                </a:solidFill>
                <a:latin typeface="Poppins Medium"/>
              </a:rPr>
              <a:t>Prompt Engineering Lab Series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0" y="331161"/>
            <a:ext cx="18288000" cy="9352697"/>
            <a:chOff x="0" y="0"/>
            <a:chExt cx="688644" cy="352181"/>
          </a:xfrm>
        </p:grpSpPr>
        <p:sp>
          <p:nvSpPr>
            <p:cNvPr name="Freeform 10" id="10"/>
            <p:cNvSpPr/>
            <p:nvPr/>
          </p:nvSpPr>
          <p:spPr>
            <a:xfrm flipH="false" flipV="false" rot="0">
              <a:off x="0" y="0"/>
              <a:ext cx="688644" cy="352181"/>
            </a:xfrm>
            <a:custGeom>
              <a:avLst/>
              <a:gdLst/>
              <a:ahLst/>
              <a:cxnLst/>
              <a:rect r="r" b="b" t="t" l="l"/>
              <a:pathLst>
                <a:path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sp>
        <p:sp>
          <p:nvSpPr>
            <p:cNvPr name="TextBox 11" id="11"/>
            <p:cNvSpPr txBox="true"/>
            <p:nvPr/>
          </p:nvSpPr>
          <p:spPr>
            <a:xfrm>
              <a:off x="0" y="69850"/>
              <a:ext cx="688644" cy="282331"/>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4019554"/>
            <a:ext cx="14554482" cy="984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Independent Exploration Task</a:t>
            </a:r>
          </a:p>
        </p:txBody>
      </p:sp>
      <p:sp>
        <p:nvSpPr>
          <p:cNvPr name="TextBox 13" id="13"/>
          <p:cNvSpPr txBox="true"/>
          <p:nvPr/>
        </p:nvSpPr>
        <p:spPr>
          <a:xfrm rot="0">
            <a:off x="6518896" y="2603039"/>
            <a:ext cx="5250208" cy="524517"/>
          </a:xfrm>
          <a:prstGeom prst="rect">
            <a:avLst/>
          </a:prstGeom>
        </p:spPr>
        <p:txBody>
          <a:bodyPr anchor="t" rtlCol="false" tIns="0" lIns="0" bIns="0" rIns="0">
            <a:spAutoFit/>
          </a:bodyPr>
          <a:lstStyle/>
          <a:p>
            <a:pPr algn="ctr">
              <a:lnSpc>
                <a:spcPts val="4164"/>
              </a:lnSpc>
              <a:spcBef>
                <a:spcPct val="0"/>
              </a:spcBef>
            </a:pPr>
            <a:r>
              <a:rPr lang="en-US" sz="2974">
                <a:solidFill>
                  <a:srgbClr val="000000"/>
                </a:solidFill>
                <a:latin typeface="Poppins Light"/>
              </a:rPr>
              <a:t>TRY IT YOURSELF</a:t>
            </a:r>
          </a:p>
        </p:txBody>
      </p:sp>
      <p:sp>
        <p:nvSpPr>
          <p:cNvPr name="TextBox 14" id="14"/>
          <p:cNvSpPr txBox="true"/>
          <p:nvPr/>
        </p:nvSpPr>
        <p:spPr>
          <a:xfrm rot="0">
            <a:off x="1866759" y="7013579"/>
            <a:ext cx="14554482" cy="55943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Apply the skills you’ve learned in this task.</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28700" y="885825"/>
            <a:ext cx="8812509" cy="868680"/>
          </a:xfrm>
          <a:prstGeom prst="rect">
            <a:avLst/>
          </a:prstGeom>
        </p:spPr>
        <p:txBody>
          <a:bodyPr anchor="t" rtlCol="false" tIns="0" lIns="0" bIns="0" rIns="0">
            <a:spAutoFit/>
          </a:bodyPr>
          <a:lstStyle/>
          <a:p>
            <a:pPr>
              <a:lnSpc>
                <a:spcPts val="6719"/>
              </a:lnSpc>
              <a:spcBef>
                <a:spcPct val="0"/>
              </a:spcBef>
            </a:pPr>
            <a:r>
              <a:rPr lang="en-US" sz="4800">
                <a:solidFill>
                  <a:srgbClr val="000000"/>
                </a:solidFill>
                <a:latin typeface="Poppins Bold"/>
              </a:rPr>
              <a:t>Your Task</a:t>
            </a:r>
          </a:p>
        </p:txBody>
      </p:sp>
      <p:sp>
        <p:nvSpPr>
          <p:cNvPr name="TextBox 13" id="13"/>
          <p:cNvSpPr txBox="true"/>
          <p:nvPr/>
        </p:nvSpPr>
        <p:spPr>
          <a:xfrm rot="0">
            <a:off x="1028700" y="2089683"/>
            <a:ext cx="15896424" cy="5903089"/>
          </a:xfrm>
          <a:prstGeom prst="rect">
            <a:avLst/>
          </a:prstGeom>
        </p:spPr>
        <p:txBody>
          <a:bodyPr anchor="t" rtlCol="false" tIns="0" lIns="0" bIns="0" rIns="0">
            <a:spAutoFit/>
          </a:bodyPr>
          <a:lstStyle/>
          <a:p>
            <a:pPr marL="669283" indent="-334641" lvl="1">
              <a:lnSpc>
                <a:spcPts val="5238"/>
              </a:lnSpc>
              <a:buFont typeface="Arial"/>
              <a:buChar char="•"/>
            </a:pPr>
            <a:r>
              <a:rPr lang="en-US" sz="3099">
                <a:solidFill>
                  <a:srgbClr val="000000"/>
                </a:solidFill>
                <a:latin typeface="Poppins"/>
              </a:rPr>
              <a:t>Read the article provided by your teacher.  </a:t>
            </a:r>
          </a:p>
          <a:p>
            <a:pPr marL="669283" indent="-334641" lvl="1">
              <a:lnSpc>
                <a:spcPts val="5238"/>
              </a:lnSpc>
              <a:buFont typeface="Arial"/>
              <a:buChar char="•"/>
            </a:pPr>
            <a:r>
              <a:rPr lang="en-US" sz="3099">
                <a:solidFill>
                  <a:srgbClr val="000000"/>
                </a:solidFill>
                <a:latin typeface="Poppins"/>
              </a:rPr>
              <a:t>Copy the text of the article and paste into the LLM (e.g. ChatGPT, Copilot in Bing, or Bard). </a:t>
            </a:r>
          </a:p>
          <a:p>
            <a:pPr marL="669283" indent="-334641" lvl="1">
              <a:lnSpc>
                <a:spcPts val="5238"/>
              </a:lnSpc>
              <a:buFont typeface="Arial"/>
              <a:buChar char="•"/>
            </a:pPr>
            <a:r>
              <a:rPr lang="en-US" sz="3099">
                <a:solidFill>
                  <a:srgbClr val="000000"/>
                </a:solidFill>
                <a:latin typeface="Poppins"/>
              </a:rPr>
              <a:t>Enter these instructional prompts: </a:t>
            </a:r>
          </a:p>
          <a:p>
            <a:pPr marL="1338566" indent="-446189" lvl="2">
              <a:lnSpc>
                <a:spcPts val="5238"/>
              </a:lnSpc>
              <a:buFont typeface="Arial"/>
              <a:buChar char="⚬"/>
            </a:pPr>
            <a:r>
              <a:rPr lang="en-US" sz="3099">
                <a:solidFill>
                  <a:srgbClr val="000000"/>
                </a:solidFill>
                <a:latin typeface="Poppins"/>
              </a:rPr>
              <a:t>Summarise the main points of the article. </a:t>
            </a:r>
          </a:p>
          <a:p>
            <a:pPr marL="1338566" indent="-446189" lvl="2">
              <a:lnSpc>
                <a:spcPts val="5238"/>
              </a:lnSpc>
              <a:buFont typeface="Arial"/>
              <a:buChar char="⚬"/>
            </a:pPr>
            <a:r>
              <a:rPr lang="en-US" sz="3099">
                <a:solidFill>
                  <a:srgbClr val="000000"/>
                </a:solidFill>
                <a:latin typeface="Poppins"/>
              </a:rPr>
              <a:t>Evaluate the impact of this article on today’s society. </a:t>
            </a:r>
          </a:p>
          <a:p>
            <a:pPr marL="1338566" indent="-446189" lvl="2">
              <a:lnSpc>
                <a:spcPts val="5238"/>
              </a:lnSpc>
              <a:buFont typeface="Arial"/>
              <a:buChar char="⚬"/>
            </a:pPr>
            <a:r>
              <a:rPr lang="en-US" sz="3099">
                <a:solidFill>
                  <a:srgbClr val="000000"/>
                </a:solidFill>
                <a:latin typeface="Poppins"/>
              </a:rPr>
              <a:t>Analyse the factors leading up to the event in this article. </a:t>
            </a:r>
          </a:p>
          <a:p>
            <a:pPr marL="669283" indent="-334641" lvl="1">
              <a:lnSpc>
                <a:spcPts val="5238"/>
              </a:lnSpc>
              <a:buFont typeface="Arial"/>
              <a:buChar char="•"/>
            </a:pPr>
            <a:r>
              <a:rPr lang="en-US" sz="3099">
                <a:solidFill>
                  <a:srgbClr val="000000"/>
                </a:solidFill>
                <a:latin typeface="Poppins"/>
              </a:rPr>
              <a:t>Discuss the AI’s outputs. Were they accurate reflections of the article you read?</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3290570"/>
            <a:ext cx="14554482" cy="984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Group Sharing!</a:t>
            </a:r>
          </a:p>
        </p:txBody>
      </p:sp>
      <p:sp>
        <p:nvSpPr>
          <p:cNvPr name="TextBox 13" id="13"/>
          <p:cNvSpPr txBox="true"/>
          <p:nvPr/>
        </p:nvSpPr>
        <p:spPr>
          <a:xfrm rot="0">
            <a:off x="1866759" y="6284595"/>
            <a:ext cx="14554482" cy="55943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What did you come up with?</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245D78"/>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sp>
        <p:nvSpPr>
          <p:cNvPr name="TextBox 9" id="9"/>
          <p:cNvSpPr txBox="true"/>
          <p:nvPr/>
        </p:nvSpPr>
        <p:spPr>
          <a:xfrm rot="0">
            <a:off x="5211153" y="3800362"/>
            <a:ext cx="7865694" cy="1343138"/>
          </a:xfrm>
          <a:prstGeom prst="rect">
            <a:avLst/>
          </a:prstGeom>
        </p:spPr>
        <p:txBody>
          <a:bodyPr anchor="t" rtlCol="false" tIns="0" lIns="0" bIns="0" rIns="0">
            <a:spAutoFit/>
          </a:bodyPr>
          <a:lstStyle/>
          <a:p>
            <a:pPr algn="ctr">
              <a:lnSpc>
                <a:spcPts val="10493"/>
              </a:lnSpc>
              <a:spcBef>
                <a:spcPct val="0"/>
              </a:spcBef>
            </a:pPr>
            <a:r>
              <a:rPr lang="en-US" sz="7495">
                <a:solidFill>
                  <a:srgbClr val="FFFFFF"/>
                </a:solidFill>
                <a:latin typeface="Poppins Bold"/>
              </a:rPr>
              <a:t>Well Done!</a:t>
            </a:r>
          </a:p>
        </p:txBody>
      </p:sp>
      <p:sp>
        <p:nvSpPr>
          <p:cNvPr name="TextBox 10" id="10"/>
          <p:cNvSpPr txBox="true"/>
          <p:nvPr/>
        </p:nvSpPr>
        <p:spPr>
          <a:xfrm rot="0">
            <a:off x="15443436" y="367013"/>
            <a:ext cx="1972071" cy="367626"/>
          </a:xfrm>
          <a:prstGeom prst="rect">
            <a:avLst/>
          </a:prstGeom>
        </p:spPr>
        <p:txBody>
          <a:bodyPr anchor="t" rtlCol="false" tIns="0" lIns="0" bIns="0" rIns="0">
            <a:spAutoFit/>
          </a:bodyPr>
          <a:lstStyle/>
          <a:p>
            <a:pPr>
              <a:lnSpc>
                <a:spcPts val="2884"/>
              </a:lnSpc>
              <a:spcBef>
                <a:spcPct val="0"/>
              </a:spcBef>
            </a:pPr>
            <a:r>
              <a:rPr lang="en-US" sz="2060">
                <a:solidFill>
                  <a:srgbClr val="FFFFFF"/>
                </a:solidFill>
                <a:latin typeface="Poppins Light"/>
              </a:rPr>
              <a:t>  Lesson 13.10.04</a:t>
            </a:r>
          </a:p>
        </p:txBody>
      </p:sp>
      <p:sp>
        <p:nvSpPr>
          <p:cNvPr name="AutoShape 11" id="11"/>
          <p:cNvSpPr/>
          <p:nvPr/>
        </p:nvSpPr>
        <p:spPr>
          <a:xfrm>
            <a:off x="1028700" y="574639"/>
            <a:ext cx="14414736" cy="4763"/>
          </a:xfrm>
          <a:prstGeom prst="line">
            <a:avLst/>
          </a:prstGeom>
          <a:ln cap="flat" w="19050">
            <a:solidFill>
              <a:srgbClr val="FFFFFF"/>
            </a:solidFill>
            <a:prstDash val="solid"/>
            <a:headEnd type="none" len="sm" w="sm"/>
            <a:tailEnd type="none" len="sm" w="sm"/>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C302F"/>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3050936" y="885825"/>
            <a:ext cx="12186128"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Using AI Tools Safely and Responsibly</a:t>
            </a:r>
          </a:p>
        </p:txBody>
      </p:sp>
      <p:sp>
        <p:nvSpPr>
          <p:cNvPr name="TextBox 13" id="13"/>
          <p:cNvSpPr txBox="true"/>
          <p:nvPr/>
        </p:nvSpPr>
        <p:spPr>
          <a:xfrm rot="0">
            <a:off x="3050936" y="2203983"/>
            <a:ext cx="12186128" cy="915036"/>
          </a:xfrm>
          <a:prstGeom prst="rect">
            <a:avLst/>
          </a:prstGeom>
        </p:spPr>
        <p:txBody>
          <a:bodyPr anchor="t" rtlCol="false" tIns="0" lIns="0" bIns="0" rIns="0">
            <a:spAutoFit/>
          </a:bodyPr>
          <a:lstStyle/>
          <a:p>
            <a:pPr algn="ctr">
              <a:lnSpc>
                <a:spcPts val="3639"/>
              </a:lnSpc>
              <a:spcBef>
                <a:spcPct val="0"/>
              </a:spcBef>
            </a:pPr>
            <a:r>
              <a:rPr lang="en-US" sz="2599">
                <a:solidFill>
                  <a:srgbClr val="000000"/>
                </a:solidFill>
                <a:latin typeface="Poppins Italics"/>
              </a:rPr>
              <a:t>Before we get started with the lesson, we must first remember these rules of using generative AI tools safely and responsibly. </a:t>
            </a:r>
          </a:p>
        </p:txBody>
      </p:sp>
      <p:sp>
        <p:nvSpPr>
          <p:cNvPr name="TextBox 14" id="14"/>
          <p:cNvSpPr txBox="true"/>
          <p:nvPr/>
        </p:nvSpPr>
        <p:spPr>
          <a:xfrm rot="0">
            <a:off x="1517963" y="3848018"/>
            <a:ext cx="15252074" cy="4117341"/>
          </a:xfrm>
          <a:prstGeom prst="rect">
            <a:avLst/>
          </a:prstGeom>
        </p:spPr>
        <p:txBody>
          <a:bodyPr anchor="t" rtlCol="false" tIns="0" lIns="0" bIns="0" rIns="0">
            <a:spAutoFit/>
          </a:bodyPr>
          <a:lstStyle/>
          <a:p>
            <a:pPr>
              <a:lnSpc>
                <a:spcPts val="4059"/>
              </a:lnSpc>
            </a:pPr>
            <a:r>
              <a:rPr lang="en-US" sz="2899">
                <a:solidFill>
                  <a:srgbClr val="000000"/>
                </a:solidFill>
                <a:latin typeface="Poppins Bold"/>
              </a:rPr>
              <a:t>1. Never share your personal and sensitive information when interacting with AI. </a:t>
            </a:r>
          </a:p>
          <a:p>
            <a:pPr>
              <a:lnSpc>
                <a:spcPts val="4059"/>
              </a:lnSpc>
            </a:pPr>
          </a:p>
          <a:p>
            <a:pPr>
              <a:lnSpc>
                <a:spcPts val="4059"/>
              </a:lnSpc>
            </a:pPr>
            <a:r>
              <a:rPr lang="en-US" sz="2899">
                <a:solidFill>
                  <a:srgbClr val="000000"/>
                </a:solidFill>
                <a:latin typeface="Poppins Bold"/>
              </a:rPr>
              <a:t>2. </a:t>
            </a:r>
            <a:r>
              <a:rPr lang="en-US" sz="2899">
                <a:solidFill>
                  <a:srgbClr val="000000"/>
                </a:solidFill>
                <a:latin typeface="Poppins Bold"/>
              </a:rPr>
              <a:t>Be aware of AI's limitations and potential biases in its responses.</a:t>
            </a:r>
          </a:p>
          <a:p>
            <a:pPr>
              <a:lnSpc>
                <a:spcPts val="4059"/>
              </a:lnSpc>
            </a:pPr>
          </a:p>
          <a:p>
            <a:pPr>
              <a:lnSpc>
                <a:spcPts val="4059"/>
              </a:lnSpc>
            </a:pPr>
            <a:r>
              <a:rPr lang="en-US" sz="2899">
                <a:solidFill>
                  <a:srgbClr val="000000"/>
                </a:solidFill>
                <a:latin typeface="Poppins Bold"/>
              </a:rPr>
              <a:t>3. </a:t>
            </a:r>
            <a:r>
              <a:rPr lang="en-US" sz="2899">
                <a:solidFill>
                  <a:srgbClr val="000000"/>
                </a:solidFill>
                <a:latin typeface="Poppins Bold"/>
              </a:rPr>
              <a:t>AI has a tendency to fabricate information at times. Always remember to fact-check any AI-generated information before using it. </a:t>
            </a:r>
          </a:p>
          <a:p>
            <a:pPr>
              <a:lnSpc>
                <a:spcPts val="4059"/>
              </a:lnSpc>
            </a:pPr>
          </a:p>
          <a:p>
            <a:pPr>
              <a:lnSpc>
                <a:spcPts val="4059"/>
              </a:lnSpc>
            </a:pPr>
            <a:r>
              <a:rPr lang="en-US" sz="2899">
                <a:solidFill>
                  <a:srgbClr val="000000"/>
                </a:solidFill>
                <a:latin typeface="Poppins Bold"/>
              </a:rPr>
              <a:t>4.</a:t>
            </a:r>
            <a:r>
              <a:rPr lang="en-US" sz="2899">
                <a:solidFill>
                  <a:srgbClr val="000000"/>
                </a:solidFill>
                <a:latin typeface="Poppins Bold"/>
              </a:rPr>
              <a:t>Use AI ethically: respect privacy, avoid harmful content, and think critically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C302F"/>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28700" y="885825"/>
            <a:ext cx="8812509" cy="868680"/>
          </a:xfrm>
          <a:prstGeom prst="rect">
            <a:avLst/>
          </a:prstGeom>
        </p:spPr>
        <p:txBody>
          <a:bodyPr anchor="t" rtlCol="false" tIns="0" lIns="0" bIns="0" rIns="0">
            <a:spAutoFit/>
          </a:bodyPr>
          <a:lstStyle/>
          <a:p>
            <a:pPr>
              <a:lnSpc>
                <a:spcPts val="6719"/>
              </a:lnSpc>
              <a:spcBef>
                <a:spcPct val="0"/>
              </a:spcBef>
            </a:pPr>
            <a:r>
              <a:rPr lang="en-US" sz="4800">
                <a:solidFill>
                  <a:srgbClr val="000000"/>
                </a:solidFill>
                <a:latin typeface="Poppins Bold"/>
              </a:rPr>
              <a:t>What You’ll Need</a:t>
            </a:r>
          </a:p>
        </p:txBody>
      </p:sp>
      <p:sp>
        <p:nvSpPr>
          <p:cNvPr name="TextBox 13" id="13"/>
          <p:cNvSpPr txBox="true"/>
          <p:nvPr/>
        </p:nvSpPr>
        <p:spPr>
          <a:xfrm rot="0">
            <a:off x="1028700" y="2232203"/>
            <a:ext cx="15849641" cy="1486536"/>
          </a:xfrm>
          <a:prstGeom prst="rect">
            <a:avLst/>
          </a:prstGeom>
        </p:spPr>
        <p:txBody>
          <a:bodyPr anchor="t" rtlCol="false" tIns="0" lIns="0" bIns="0" rIns="0">
            <a:spAutoFit/>
          </a:bodyPr>
          <a:lstStyle/>
          <a:p>
            <a:pPr marL="669283" indent="-334641" lvl="1">
              <a:lnSpc>
                <a:spcPts val="4339"/>
              </a:lnSpc>
              <a:buFont typeface="Arial"/>
              <a:buChar char="•"/>
            </a:pPr>
            <a:r>
              <a:rPr lang="en-US" sz="3099">
                <a:solidFill>
                  <a:srgbClr val="000000"/>
                </a:solidFill>
                <a:latin typeface="Poppins"/>
              </a:rPr>
              <a:t>Computer with internet access</a:t>
            </a:r>
          </a:p>
          <a:p>
            <a:pPr marL="669283" indent="-334641" lvl="1">
              <a:lnSpc>
                <a:spcPts val="4339"/>
              </a:lnSpc>
              <a:buFont typeface="Arial"/>
              <a:buChar char="•"/>
            </a:pPr>
            <a:r>
              <a:rPr lang="en-US" sz="3099">
                <a:solidFill>
                  <a:srgbClr val="000000"/>
                </a:solidFill>
                <a:latin typeface="Poppins"/>
              </a:rPr>
              <a:t>Access to an LLM, such as ChatGPT (</a:t>
            </a:r>
            <a:r>
              <a:rPr lang="en-US" sz="3099" u="sng">
                <a:solidFill>
                  <a:srgbClr val="EF8247"/>
                </a:solidFill>
                <a:latin typeface="Poppins"/>
                <a:hlinkClick r:id="rId4" tooltip="https://openai.com/chatgpt"/>
              </a:rPr>
              <a:t>link</a:t>
            </a:r>
            <a:r>
              <a:rPr lang="en-US" sz="3099">
                <a:solidFill>
                  <a:srgbClr val="000000"/>
                </a:solidFill>
                <a:latin typeface="Poppins"/>
              </a:rPr>
              <a:t>), Copilot in Bing (</a:t>
            </a:r>
            <a:r>
              <a:rPr lang="en-US" sz="3099" u="sng">
                <a:solidFill>
                  <a:srgbClr val="EF8247"/>
                </a:solidFill>
                <a:latin typeface="Poppins"/>
                <a:hlinkClick r:id="rId5" tooltip="https://www.microsoft.com/en-us/bing"/>
              </a:rPr>
              <a:t>link</a:t>
            </a:r>
            <a:r>
              <a:rPr lang="en-US" sz="3099">
                <a:solidFill>
                  <a:srgbClr val="000000"/>
                </a:solidFill>
                <a:latin typeface="Poppins"/>
              </a:rPr>
              <a:t>), or Bard (</a:t>
            </a:r>
            <a:r>
              <a:rPr lang="en-US" sz="3099" u="sng">
                <a:solidFill>
                  <a:srgbClr val="EF8247"/>
                </a:solidFill>
                <a:latin typeface="Poppins"/>
                <a:hlinkClick r:id="rId6" tooltip="https://bard.google.com/chat"/>
              </a:rPr>
              <a:t>link</a:t>
            </a:r>
            <a:r>
              <a:rPr lang="en-US" sz="3099">
                <a:solidFill>
                  <a:srgbClr val="000000"/>
                </a:solidFill>
                <a:latin typeface="Poppins"/>
              </a:rPr>
              <a:t>)</a:t>
            </a:r>
          </a:p>
          <a:p>
            <a:pPr>
              <a:lnSpc>
                <a:spcPts val="2939"/>
              </a:lnSpc>
            </a:pPr>
          </a:p>
        </p:txBody>
      </p:sp>
      <p:sp>
        <p:nvSpPr>
          <p:cNvPr name="TextBox 14" id="14"/>
          <p:cNvSpPr txBox="true"/>
          <p:nvPr/>
        </p:nvSpPr>
        <p:spPr>
          <a:xfrm rot="0">
            <a:off x="599553" y="7465247"/>
            <a:ext cx="17088895" cy="1490345"/>
          </a:xfrm>
          <a:prstGeom prst="rect">
            <a:avLst/>
          </a:prstGeom>
        </p:spPr>
        <p:txBody>
          <a:bodyPr anchor="t" rtlCol="false" tIns="0" lIns="0" bIns="0" rIns="0">
            <a:spAutoFit/>
          </a:bodyPr>
          <a:lstStyle/>
          <a:p>
            <a:pPr>
              <a:lnSpc>
                <a:spcPts val="2380"/>
              </a:lnSpc>
            </a:pPr>
            <a:r>
              <a:rPr lang="en-US" sz="1700">
                <a:solidFill>
                  <a:srgbClr val="000000"/>
                </a:solidFill>
                <a:latin typeface="Poppins"/>
              </a:rPr>
              <a:t>Disclaimer: </a:t>
            </a:r>
          </a:p>
          <a:p>
            <a:pPr marL="367031" indent="-183515" lvl="1">
              <a:lnSpc>
                <a:spcPts val="2380"/>
              </a:lnSpc>
              <a:buFont typeface="Arial"/>
              <a:buChar char="•"/>
            </a:pPr>
            <a:r>
              <a:rPr lang="en-US" sz="1700">
                <a:solidFill>
                  <a:srgbClr val="000000"/>
                </a:solidFill>
                <a:latin typeface="Poppins"/>
              </a:rPr>
              <a:t>Before using these tools, remember to check with your school and the app or site’s terms of use. Many AI tools require students to be at least 13 years old, and may require parental consent for those under 18 years old.</a:t>
            </a:r>
          </a:p>
          <a:p>
            <a:pPr marL="367031" indent="-183515" lvl="1">
              <a:lnSpc>
                <a:spcPts val="2380"/>
              </a:lnSpc>
              <a:buFont typeface="Arial"/>
              <a:buChar char="•"/>
            </a:pPr>
            <a:r>
              <a:rPr lang="en-US" sz="1700">
                <a:solidFill>
                  <a:srgbClr val="000000"/>
                </a:solidFill>
                <a:latin typeface="Poppins"/>
              </a:rPr>
              <a:t>The outcomes of exercises in this toolkit may differ from provided examples, as they depend on your specific inputs and the AI tools employed.</a:t>
            </a:r>
          </a:p>
          <a:p>
            <a:pPr marL="367031" indent="-183515" lvl="1">
              <a:lnSpc>
                <a:spcPts val="2380"/>
              </a:lnSpc>
              <a:buFont typeface="Arial"/>
              <a:buChar char="•"/>
            </a:pPr>
            <a:r>
              <a:rPr lang="en-US" sz="1700">
                <a:solidFill>
                  <a:srgbClr val="000000"/>
                </a:solidFill>
                <a:latin typeface="Poppins"/>
              </a:rPr>
              <a:t>Generative AI tools may at times produce inaccurate or fabricated information. Please verify and fact-check outputs using discretion and critical thinking.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45D78"/>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0" y="331161"/>
            <a:ext cx="18288000" cy="9352697"/>
            <a:chOff x="0" y="0"/>
            <a:chExt cx="688644" cy="352181"/>
          </a:xfrm>
        </p:grpSpPr>
        <p:sp>
          <p:nvSpPr>
            <p:cNvPr name="Freeform 10" id="10"/>
            <p:cNvSpPr/>
            <p:nvPr/>
          </p:nvSpPr>
          <p:spPr>
            <a:xfrm flipH="false" flipV="false" rot="0">
              <a:off x="0" y="0"/>
              <a:ext cx="688644" cy="352181"/>
            </a:xfrm>
            <a:custGeom>
              <a:avLst/>
              <a:gdLst/>
              <a:ahLst/>
              <a:cxnLst/>
              <a:rect r="r" b="b" t="t" l="l"/>
              <a:pathLst>
                <a:path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sp>
        <p:sp>
          <p:nvSpPr>
            <p:cNvPr name="TextBox 11" id="11"/>
            <p:cNvSpPr txBox="true"/>
            <p:nvPr/>
          </p:nvSpPr>
          <p:spPr>
            <a:xfrm>
              <a:off x="0" y="69850"/>
              <a:ext cx="688644" cy="282331"/>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4439185"/>
            <a:ext cx="14554482" cy="984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Instructional Prompts</a:t>
            </a:r>
          </a:p>
        </p:txBody>
      </p:sp>
      <p:sp>
        <p:nvSpPr>
          <p:cNvPr name="TextBox 13" id="13"/>
          <p:cNvSpPr txBox="true"/>
          <p:nvPr/>
        </p:nvSpPr>
        <p:spPr>
          <a:xfrm rot="0">
            <a:off x="4924062" y="2603039"/>
            <a:ext cx="8439875" cy="524517"/>
          </a:xfrm>
          <a:prstGeom prst="rect">
            <a:avLst/>
          </a:prstGeom>
        </p:spPr>
        <p:txBody>
          <a:bodyPr anchor="t" rtlCol="false" tIns="0" lIns="0" bIns="0" rIns="0">
            <a:spAutoFit/>
          </a:bodyPr>
          <a:lstStyle/>
          <a:p>
            <a:pPr algn="ctr">
              <a:lnSpc>
                <a:spcPts val="4164"/>
              </a:lnSpc>
              <a:spcBef>
                <a:spcPct val="0"/>
              </a:spcBef>
            </a:pPr>
            <a:r>
              <a:rPr lang="en-US" sz="2974">
                <a:solidFill>
                  <a:srgbClr val="000000"/>
                </a:solidFill>
                <a:latin typeface="Poppins Light"/>
              </a:rPr>
              <a:t>WHAT ARE WE LEARNING TODAY?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245D78"/>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10450688" y="1754505"/>
            <a:ext cx="6415745" cy="7503795"/>
          </a:xfrm>
          <a:custGeom>
            <a:avLst/>
            <a:gdLst/>
            <a:ahLst/>
            <a:cxnLst/>
            <a:rect r="r" b="b" t="t" l="l"/>
            <a:pathLst>
              <a:path h="7503795" w="6415745">
                <a:moveTo>
                  <a:pt x="0" y="0"/>
                </a:moveTo>
                <a:lnTo>
                  <a:pt x="6415745" y="0"/>
                </a:lnTo>
                <a:lnTo>
                  <a:pt x="6415745" y="7503795"/>
                </a:lnTo>
                <a:lnTo>
                  <a:pt x="0" y="75037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659321" y="2192972"/>
            <a:ext cx="8524172" cy="6531611"/>
          </a:xfrm>
          <a:prstGeom prst="rect">
            <a:avLst/>
          </a:prstGeom>
        </p:spPr>
        <p:txBody>
          <a:bodyPr anchor="t" rtlCol="false" tIns="0" lIns="0" bIns="0" rIns="0">
            <a:spAutoFit/>
          </a:bodyPr>
          <a:lstStyle/>
          <a:p>
            <a:pPr>
              <a:lnSpc>
                <a:spcPts val="4339"/>
              </a:lnSpc>
              <a:spcBef>
                <a:spcPct val="0"/>
              </a:spcBef>
            </a:pPr>
            <a:r>
              <a:rPr lang="en-US" sz="3099">
                <a:solidFill>
                  <a:srgbClr val="000000"/>
                </a:solidFill>
                <a:latin typeface="Poppins"/>
              </a:rPr>
              <a:t>Instructional prompts are prompts that typically elicit a specific answer. Providing clear instructional verbs in y</a:t>
            </a:r>
            <a:r>
              <a:rPr lang="en-US" sz="3099">
                <a:solidFill>
                  <a:srgbClr val="000000"/>
                </a:solidFill>
                <a:latin typeface="Poppins"/>
              </a:rPr>
              <a:t>our prompts can be very useful.  </a:t>
            </a:r>
          </a:p>
          <a:p>
            <a:pPr>
              <a:lnSpc>
                <a:spcPts val="4339"/>
              </a:lnSpc>
              <a:spcBef>
                <a:spcPct val="0"/>
              </a:spcBef>
            </a:pPr>
          </a:p>
          <a:p>
            <a:pPr>
              <a:lnSpc>
                <a:spcPts val="4339"/>
              </a:lnSpc>
              <a:spcBef>
                <a:spcPct val="0"/>
              </a:spcBef>
            </a:pPr>
            <a:r>
              <a:rPr lang="en-US" sz="3099">
                <a:solidFill>
                  <a:srgbClr val="000000"/>
                </a:solidFill>
                <a:latin typeface="Poppins"/>
              </a:rPr>
              <a:t>This can include words like:</a:t>
            </a:r>
          </a:p>
          <a:p>
            <a:pPr marL="669283" indent="-334641" lvl="1">
              <a:lnSpc>
                <a:spcPts val="4339"/>
              </a:lnSpc>
              <a:spcBef>
                <a:spcPct val="0"/>
              </a:spcBef>
              <a:buFont typeface="Arial"/>
              <a:buChar char="•"/>
            </a:pPr>
            <a:r>
              <a:rPr lang="en-US" sz="3099">
                <a:solidFill>
                  <a:srgbClr val="000000"/>
                </a:solidFill>
                <a:latin typeface="Poppins"/>
              </a:rPr>
              <a:t>Summarise</a:t>
            </a:r>
          </a:p>
          <a:p>
            <a:pPr marL="669283" indent="-334641" lvl="1">
              <a:lnSpc>
                <a:spcPts val="4339"/>
              </a:lnSpc>
              <a:spcBef>
                <a:spcPct val="0"/>
              </a:spcBef>
              <a:buFont typeface="Arial"/>
              <a:buChar char="•"/>
            </a:pPr>
            <a:r>
              <a:rPr lang="en-US" sz="3099">
                <a:solidFill>
                  <a:srgbClr val="000000"/>
                </a:solidFill>
                <a:latin typeface="Poppins"/>
              </a:rPr>
              <a:t>D</a:t>
            </a:r>
            <a:r>
              <a:rPr lang="en-US" sz="3099">
                <a:solidFill>
                  <a:srgbClr val="000000"/>
                </a:solidFill>
                <a:latin typeface="Poppins"/>
              </a:rPr>
              <a:t>escribe</a:t>
            </a:r>
          </a:p>
          <a:p>
            <a:pPr marL="669283" indent="-334641" lvl="1">
              <a:lnSpc>
                <a:spcPts val="4339"/>
              </a:lnSpc>
              <a:spcBef>
                <a:spcPct val="0"/>
              </a:spcBef>
              <a:buFont typeface="Arial"/>
              <a:buChar char="•"/>
            </a:pPr>
            <a:r>
              <a:rPr lang="en-US" sz="3099">
                <a:solidFill>
                  <a:srgbClr val="000000"/>
                </a:solidFill>
                <a:latin typeface="Poppins"/>
              </a:rPr>
              <a:t>Compare and contrast</a:t>
            </a:r>
          </a:p>
          <a:p>
            <a:pPr marL="669283" indent="-334641" lvl="1">
              <a:lnSpc>
                <a:spcPts val="4339"/>
              </a:lnSpc>
              <a:spcBef>
                <a:spcPct val="0"/>
              </a:spcBef>
              <a:buFont typeface="Arial"/>
              <a:buChar char="•"/>
            </a:pPr>
            <a:r>
              <a:rPr lang="en-US" sz="3099">
                <a:solidFill>
                  <a:srgbClr val="000000"/>
                </a:solidFill>
                <a:latin typeface="Poppins"/>
              </a:rPr>
              <a:t>E</a:t>
            </a:r>
            <a:r>
              <a:rPr lang="en-US" sz="3099">
                <a:solidFill>
                  <a:srgbClr val="000000"/>
                </a:solidFill>
                <a:latin typeface="Poppins"/>
              </a:rPr>
              <a:t>xplain</a:t>
            </a:r>
          </a:p>
          <a:p>
            <a:pPr marL="669283" indent="-334641" lvl="1">
              <a:lnSpc>
                <a:spcPts val="4339"/>
              </a:lnSpc>
              <a:spcBef>
                <a:spcPct val="0"/>
              </a:spcBef>
              <a:buFont typeface="Arial"/>
              <a:buChar char="•"/>
            </a:pPr>
            <a:r>
              <a:rPr lang="en-US" sz="3099">
                <a:solidFill>
                  <a:srgbClr val="000000"/>
                </a:solidFill>
                <a:latin typeface="Poppins"/>
              </a:rPr>
              <a:t>O</a:t>
            </a:r>
            <a:r>
              <a:rPr lang="en-US" sz="3099">
                <a:solidFill>
                  <a:srgbClr val="000000"/>
                </a:solidFill>
                <a:latin typeface="Poppins"/>
              </a:rPr>
              <a:t>utline</a:t>
            </a:r>
          </a:p>
          <a:p>
            <a:pPr marL="669283" indent="-334641" lvl="1">
              <a:lnSpc>
                <a:spcPts val="4339"/>
              </a:lnSpc>
              <a:spcBef>
                <a:spcPct val="0"/>
              </a:spcBef>
              <a:buFont typeface="Arial"/>
              <a:buChar char="•"/>
            </a:pPr>
            <a:r>
              <a:rPr lang="en-US" sz="3099">
                <a:solidFill>
                  <a:srgbClr val="000000"/>
                </a:solidFill>
                <a:latin typeface="Poppins"/>
              </a:rPr>
              <a:t>A</a:t>
            </a:r>
            <a:r>
              <a:rPr lang="en-US" sz="3099">
                <a:solidFill>
                  <a:srgbClr val="000000"/>
                </a:solidFill>
                <a:latin typeface="Poppins"/>
              </a:rPr>
              <a:t>nalyse</a:t>
            </a:r>
          </a:p>
        </p:txBody>
      </p:sp>
      <p:sp>
        <p:nvSpPr>
          <p:cNvPr name="TextBox 14" id="14"/>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What are Instructional Prompts?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45D78"/>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Examples of Instructional Prompts</a:t>
            </a:r>
          </a:p>
        </p:txBody>
      </p:sp>
      <p:grpSp>
        <p:nvGrpSpPr>
          <p:cNvPr name="Group 13" id="13"/>
          <p:cNvGrpSpPr/>
          <p:nvPr/>
        </p:nvGrpSpPr>
        <p:grpSpPr>
          <a:xfrm rot="0">
            <a:off x="3007135" y="2417032"/>
            <a:ext cx="12273730" cy="1253767"/>
            <a:chOff x="0" y="0"/>
            <a:chExt cx="3232587" cy="330210"/>
          </a:xfrm>
        </p:grpSpPr>
        <p:sp>
          <p:nvSpPr>
            <p:cNvPr name="Freeform 14" id="14"/>
            <p:cNvSpPr/>
            <p:nvPr/>
          </p:nvSpPr>
          <p:spPr>
            <a:xfrm flipH="false" flipV="false" rot="0">
              <a:off x="0" y="0"/>
              <a:ext cx="3232587" cy="330210"/>
            </a:xfrm>
            <a:custGeom>
              <a:avLst/>
              <a:gdLst/>
              <a:ahLst/>
              <a:cxnLst/>
              <a:rect r="r" b="b" t="t" l="l"/>
              <a:pathLst>
                <a:path h="330210" w="3232587">
                  <a:moveTo>
                    <a:pt x="12615" y="0"/>
                  </a:moveTo>
                  <a:lnTo>
                    <a:pt x="3219972" y="0"/>
                  </a:lnTo>
                  <a:cubicBezTo>
                    <a:pt x="3223318" y="0"/>
                    <a:pt x="3226526" y="1329"/>
                    <a:pt x="3228892" y="3695"/>
                  </a:cubicBezTo>
                  <a:cubicBezTo>
                    <a:pt x="3231258" y="6061"/>
                    <a:pt x="3232587" y="9270"/>
                    <a:pt x="3232587" y="12615"/>
                  </a:cubicBezTo>
                  <a:lnTo>
                    <a:pt x="3232587" y="317595"/>
                  </a:lnTo>
                  <a:cubicBezTo>
                    <a:pt x="3232587" y="320941"/>
                    <a:pt x="3231258" y="324149"/>
                    <a:pt x="3228892" y="326515"/>
                  </a:cubicBezTo>
                  <a:cubicBezTo>
                    <a:pt x="3226526" y="328881"/>
                    <a:pt x="3223318" y="330210"/>
                    <a:pt x="3219972" y="330210"/>
                  </a:cubicBezTo>
                  <a:lnTo>
                    <a:pt x="12615" y="330210"/>
                  </a:lnTo>
                  <a:cubicBezTo>
                    <a:pt x="5648" y="330210"/>
                    <a:pt x="0" y="324562"/>
                    <a:pt x="0" y="317595"/>
                  </a:cubicBezTo>
                  <a:lnTo>
                    <a:pt x="0" y="12615"/>
                  </a:lnTo>
                  <a:cubicBezTo>
                    <a:pt x="0" y="9270"/>
                    <a:pt x="1329" y="6061"/>
                    <a:pt x="3695" y="3695"/>
                  </a:cubicBezTo>
                  <a:cubicBezTo>
                    <a:pt x="6061" y="1329"/>
                    <a:pt x="9270" y="0"/>
                    <a:pt x="12615" y="0"/>
                  </a:cubicBezTo>
                  <a:close/>
                </a:path>
              </a:pathLst>
            </a:custGeom>
            <a:solidFill>
              <a:srgbClr val="EF8247"/>
            </a:solidFill>
            <a:ln cap="sq">
              <a:noFill/>
              <a:prstDash val="solid"/>
              <a:miter/>
            </a:ln>
          </p:spPr>
        </p:sp>
        <p:sp>
          <p:nvSpPr>
            <p:cNvPr name="TextBox 15" id="15"/>
            <p:cNvSpPr txBox="true"/>
            <p:nvPr/>
          </p:nvSpPr>
          <p:spPr>
            <a:xfrm>
              <a:off x="0" y="-85725"/>
              <a:ext cx="3232587" cy="415935"/>
            </a:xfrm>
            <a:prstGeom prst="rect">
              <a:avLst/>
            </a:prstGeom>
          </p:spPr>
          <p:txBody>
            <a:bodyPr anchor="ctr" rtlCol="false" tIns="50800" lIns="50800" bIns="50800" rIns="50800"/>
            <a:lstStyle/>
            <a:p>
              <a:pPr algn="ctr">
                <a:lnSpc>
                  <a:spcPts val="3919"/>
                </a:lnSpc>
              </a:pPr>
              <a:r>
                <a:rPr lang="en-US" sz="2799">
                  <a:solidFill>
                    <a:srgbClr val="000000"/>
                  </a:solidFill>
                  <a:latin typeface="Poppins Bold"/>
                </a:rPr>
                <a:t>Summarise </a:t>
              </a:r>
              <a:r>
                <a:rPr lang="en-US" sz="2799">
                  <a:solidFill>
                    <a:srgbClr val="000000"/>
                  </a:solidFill>
                  <a:latin typeface="Poppins"/>
                </a:rPr>
                <a:t>the plot of '1984' by George Orwell.</a:t>
              </a:r>
            </a:p>
          </p:txBody>
        </p:sp>
      </p:grpSp>
      <p:grpSp>
        <p:nvGrpSpPr>
          <p:cNvPr name="Group 16" id="16"/>
          <p:cNvGrpSpPr/>
          <p:nvPr/>
        </p:nvGrpSpPr>
        <p:grpSpPr>
          <a:xfrm rot="0">
            <a:off x="3007135" y="3935419"/>
            <a:ext cx="12273730" cy="1253767"/>
            <a:chOff x="0" y="0"/>
            <a:chExt cx="3232587" cy="330210"/>
          </a:xfrm>
        </p:grpSpPr>
        <p:sp>
          <p:nvSpPr>
            <p:cNvPr name="Freeform 17" id="17"/>
            <p:cNvSpPr/>
            <p:nvPr/>
          </p:nvSpPr>
          <p:spPr>
            <a:xfrm flipH="false" flipV="false" rot="0">
              <a:off x="0" y="0"/>
              <a:ext cx="3232587" cy="330210"/>
            </a:xfrm>
            <a:custGeom>
              <a:avLst/>
              <a:gdLst/>
              <a:ahLst/>
              <a:cxnLst/>
              <a:rect r="r" b="b" t="t" l="l"/>
              <a:pathLst>
                <a:path h="330210" w="3232587">
                  <a:moveTo>
                    <a:pt x="12615" y="0"/>
                  </a:moveTo>
                  <a:lnTo>
                    <a:pt x="3219972" y="0"/>
                  </a:lnTo>
                  <a:cubicBezTo>
                    <a:pt x="3223318" y="0"/>
                    <a:pt x="3226526" y="1329"/>
                    <a:pt x="3228892" y="3695"/>
                  </a:cubicBezTo>
                  <a:cubicBezTo>
                    <a:pt x="3231258" y="6061"/>
                    <a:pt x="3232587" y="9270"/>
                    <a:pt x="3232587" y="12615"/>
                  </a:cubicBezTo>
                  <a:lnTo>
                    <a:pt x="3232587" y="317595"/>
                  </a:lnTo>
                  <a:cubicBezTo>
                    <a:pt x="3232587" y="320941"/>
                    <a:pt x="3231258" y="324149"/>
                    <a:pt x="3228892" y="326515"/>
                  </a:cubicBezTo>
                  <a:cubicBezTo>
                    <a:pt x="3226526" y="328881"/>
                    <a:pt x="3223318" y="330210"/>
                    <a:pt x="3219972" y="330210"/>
                  </a:cubicBezTo>
                  <a:lnTo>
                    <a:pt x="12615" y="330210"/>
                  </a:lnTo>
                  <a:cubicBezTo>
                    <a:pt x="5648" y="330210"/>
                    <a:pt x="0" y="324562"/>
                    <a:pt x="0" y="317595"/>
                  </a:cubicBezTo>
                  <a:lnTo>
                    <a:pt x="0" y="12615"/>
                  </a:lnTo>
                  <a:cubicBezTo>
                    <a:pt x="0" y="9270"/>
                    <a:pt x="1329" y="6061"/>
                    <a:pt x="3695" y="3695"/>
                  </a:cubicBezTo>
                  <a:cubicBezTo>
                    <a:pt x="6061" y="1329"/>
                    <a:pt x="9270" y="0"/>
                    <a:pt x="12615" y="0"/>
                  </a:cubicBezTo>
                  <a:close/>
                </a:path>
              </a:pathLst>
            </a:custGeom>
            <a:solidFill>
              <a:srgbClr val="5996E2"/>
            </a:solidFill>
            <a:ln cap="sq">
              <a:noFill/>
              <a:prstDash val="solid"/>
              <a:miter/>
            </a:ln>
          </p:spPr>
        </p:sp>
        <p:sp>
          <p:nvSpPr>
            <p:cNvPr name="TextBox 18" id="18"/>
            <p:cNvSpPr txBox="true"/>
            <p:nvPr/>
          </p:nvSpPr>
          <p:spPr>
            <a:xfrm>
              <a:off x="0" y="-85725"/>
              <a:ext cx="3232587" cy="415935"/>
            </a:xfrm>
            <a:prstGeom prst="rect">
              <a:avLst/>
            </a:prstGeom>
          </p:spPr>
          <p:txBody>
            <a:bodyPr anchor="ctr" rtlCol="false" tIns="50800" lIns="50800" bIns="50800" rIns="50800"/>
            <a:lstStyle/>
            <a:p>
              <a:pPr algn="ctr">
                <a:lnSpc>
                  <a:spcPts val="3919"/>
                </a:lnSpc>
              </a:pPr>
              <a:r>
                <a:rPr lang="en-US" sz="2799">
                  <a:solidFill>
                    <a:srgbClr val="000000"/>
                  </a:solidFill>
                  <a:latin typeface="Poppins Bold"/>
                </a:rPr>
                <a:t>Describe </a:t>
              </a:r>
              <a:r>
                <a:rPr lang="en-US" sz="2799">
                  <a:solidFill>
                    <a:srgbClr val="000000"/>
                  </a:solidFill>
                  <a:latin typeface="Poppins"/>
                </a:rPr>
                <a:t>the landscape of the Sahara Desert.</a:t>
              </a:r>
              <a:r>
                <a:rPr lang="en-US" sz="2799">
                  <a:solidFill>
                    <a:srgbClr val="000000"/>
                  </a:solidFill>
                  <a:latin typeface="Poppins"/>
                </a:rPr>
                <a:t> </a:t>
              </a:r>
            </a:p>
          </p:txBody>
        </p:sp>
      </p:grpSp>
      <p:grpSp>
        <p:nvGrpSpPr>
          <p:cNvPr name="Group 19" id="19"/>
          <p:cNvGrpSpPr/>
          <p:nvPr/>
        </p:nvGrpSpPr>
        <p:grpSpPr>
          <a:xfrm rot="0">
            <a:off x="3007135" y="5453806"/>
            <a:ext cx="12273730" cy="1253767"/>
            <a:chOff x="0" y="0"/>
            <a:chExt cx="3232587" cy="330210"/>
          </a:xfrm>
        </p:grpSpPr>
        <p:sp>
          <p:nvSpPr>
            <p:cNvPr name="Freeform 20" id="20"/>
            <p:cNvSpPr/>
            <p:nvPr/>
          </p:nvSpPr>
          <p:spPr>
            <a:xfrm flipH="false" flipV="false" rot="0">
              <a:off x="0" y="0"/>
              <a:ext cx="3232587" cy="330210"/>
            </a:xfrm>
            <a:custGeom>
              <a:avLst/>
              <a:gdLst/>
              <a:ahLst/>
              <a:cxnLst/>
              <a:rect r="r" b="b" t="t" l="l"/>
              <a:pathLst>
                <a:path h="330210" w="3232587">
                  <a:moveTo>
                    <a:pt x="12615" y="0"/>
                  </a:moveTo>
                  <a:lnTo>
                    <a:pt x="3219972" y="0"/>
                  </a:lnTo>
                  <a:cubicBezTo>
                    <a:pt x="3223318" y="0"/>
                    <a:pt x="3226526" y="1329"/>
                    <a:pt x="3228892" y="3695"/>
                  </a:cubicBezTo>
                  <a:cubicBezTo>
                    <a:pt x="3231258" y="6061"/>
                    <a:pt x="3232587" y="9270"/>
                    <a:pt x="3232587" y="12615"/>
                  </a:cubicBezTo>
                  <a:lnTo>
                    <a:pt x="3232587" y="317595"/>
                  </a:lnTo>
                  <a:cubicBezTo>
                    <a:pt x="3232587" y="320941"/>
                    <a:pt x="3231258" y="324149"/>
                    <a:pt x="3228892" y="326515"/>
                  </a:cubicBezTo>
                  <a:cubicBezTo>
                    <a:pt x="3226526" y="328881"/>
                    <a:pt x="3223318" y="330210"/>
                    <a:pt x="3219972" y="330210"/>
                  </a:cubicBezTo>
                  <a:lnTo>
                    <a:pt x="12615" y="330210"/>
                  </a:lnTo>
                  <a:cubicBezTo>
                    <a:pt x="5648" y="330210"/>
                    <a:pt x="0" y="324562"/>
                    <a:pt x="0" y="317595"/>
                  </a:cubicBezTo>
                  <a:lnTo>
                    <a:pt x="0" y="12615"/>
                  </a:lnTo>
                  <a:cubicBezTo>
                    <a:pt x="0" y="9270"/>
                    <a:pt x="1329" y="6061"/>
                    <a:pt x="3695" y="3695"/>
                  </a:cubicBezTo>
                  <a:cubicBezTo>
                    <a:pt x="6061" y="1329"/>
                    <a:pt x="9270" y="0"/>
                    <a:pt x="12615" y="0"/>
                  </a:cubicBezTo>
                  <a:close/>
                </a:path>
              </a:pathLst>
            </a:custGeom>
            <a:solidFill>
              <a:srgbClr val="67EAD4"/>
            </a:solidFill>
            <a:ln cap="sq">
              <a:noFill/>
              <a:prstDash val="solid"/>
              <a:miter/>
            </a:ln>
          </p:spPr>
        </p:sp>
        <p:sp>
          <p:nvSpPr>
            <p:cNvPr name="TextBox 21" id="21"/>
            <p:cNvSpPr txBox="true"/>
            <p:nvPr/>
          </p:nvSpPr>
          <p:spPr>
            <a:xfrm>
              <a:off x="0" y="-85725"/>
              <a:ext cx="3232587" cy="415935"/>
            </a:xfrm>
            <a:prstGeom prst="rect">
              <a:avLst/>
            </a:prstGeom>
          </p:spPr>
          <p:txBody>
            <a:bodyPr anchor="ctr" rtlCol="false" tIns="50800" lIns="50800" bIns="50800" rIns="50800"/>
            <a:lstStyle/>
            <a:p>
              <a:pPr algn="ctr">
                <a:lnSpc>
                  <a:spcPts val="3919"/>
                </a:lnSpc>
              </a:pPr>
              <a:r>
                <a:rPr lang="en-US" sz="2799">
                  <a:solidFill>
                    <a:srgbClr val="000000"/>
                  </a:solidFill>
                  <a:latin typeface="Poppins Bold"/>
                </a:rPr>
                <a:t>Outline</a:t>
              </a:r>
              <a:r>
                <a:rPr lang="en-US" sz="2799">
                  <a:solidFill>
                    <a:srgbClr val="000000"/>
                  </a:solidFill>
                  <a:latin typeface="Poppins"/>
                </a:rPr>
                <a:t> the key events of World War II.</a:t>
              </a:r>
            </a:p>
          </p:txBody>
        </p:sp>
      </p:grpSp>
      <p:grpSp>
        <p:nvGrpSpPr>
          <p:cNvPr name="Group 22" id="22"/>
          <p:cNvGrpSpPr/>
          <p:nvPr/>
        </p:nvGrpSpPr>
        <p:grpSpPr>
          <a:xfrm rot="0">
            <a:off x="3007135" y="6972193"/>
            <a:ext cx="12273730" cy="1253767"/>
            <a:chOff x="0" y="0"/>
            <a:chExt cx="3232587" cy="330210"/>
          </a:xfrm>
        </p:grpSpPr>
        <p:sp>
          <p:nvSpPr>
            <p:cNvPr name="Freeform 23" id="23"/>
            <p:cNvSpPr/>
            <p:nvPr/>
          </p:nvSpPr>
          <p:spPr>
            <a:xfrm flipH="false" flipV="false" rot="0">
              <a:off x="0" y="0"/>
              <a:ext cx="3232587" cy="330210"/>
            </a:xfrm>
            <a:custGeom>
              <a:avLst/>
              <a:gdLst/>
              <a:ahLst/>
              <a:cxnLst/>
              <a:rect r="r" b="b" t="t" l="l"/>
              <a:pathLst>
                <a:path h="330210" w="3232587">
                  <a:moveTo>
                    <a:pt x="12615" y="0"/>
                  </a:moveTo>
                  <a:lnTo>
                    <a:pt x="3219972" y="0"/>
                  </a:lnTo>
                  <a:cubicBezTo>
                    <a:pt x="3223318" y="0"/>
                    <a:pt x="3226526" y="1329"/>
                    <a:pt x="3228892" y="3695"/>
                  </a:cubicBezTo>
                  <a:cubicBezTo>
                    <a:pt x="3231258" y="6061"/>
                    <a:pt x="3232587" y="9270"/>
                    <a:pt x="3232587" y="12615"/>
                  </a:cubicBezTo>
                  <a:lnTo>
                    <a:pt x="3232587" y="317595"/>
                  </a:lnTo>
                  <a:cubicBezTo>
                    <a:pt x="3232587" y="320941"/>
                    <a:pt x="3231258" y="324149"/>
                    <a:pt x="3228892" y="326515"/>
                  </a:cubicBezTo>
                  <a:cubicBezTo>
                    <a:pt x="3226526" y="328881"/>
                    <a:pt x="3223318" y="330210"/>
                    <a:pt x="3219972" y="330210"/>
                  </a:cubicBezTo>
                  <a:lnTo>
                    <a:pt x="12615" y="330210"/>
                  </a:lnTo>
                  <a:cubicBezTo>
                    <a:pt x="5648" y="330210"/>
                    <a:pt x="0" y="324562"/>
                    <a:pt x="0" y="317595"/>
                  </a:cubicBezTo>
                  <a:lnTo>
                    <a:pt x="0" y="12615"/>
                  </a:lnTo>
                  <a:cubicBezTo>
                    <a:pt x="0" y="9270"/>
                    <a:pt x="1329" y="6061"/>
                    <a:pt x="3695" y="3695"/>
                  </a:cubicBezTo>
                  <a:cubicBezTo>
                    <a:pt x="6061" y="1329"/>
                    <a:pt x="9270" y="0"/>
                    <a:pt x="12615" y="0"/>
                  </a:cubicBezTo>
                  <a:close/>
                </a:path>
              </a:pathLst>
            </a:custGeom>
            <a:solidFill>
              <a:srgbClr val="EC6585"/>
            </a:solidFill>
            <a:ln cap="sq">
              <a:noFill/>
              <a:prstDash val="solid"/>
              <a:miter/>
            </a:ln>
          </p:spPr>
        </p:sp>
        <p:sp>
          <p:nvSpPr>
            <p:cNvPr name="TextBox 24" id="24"/>
            <p:cNvSpPr txBox="true"/>
            <p:nvPr/>
          </p:nvSpPr>
          <p:spPr>
            <a:xfrm>
              <a:off x="0" y="-85725"/>
              <a:ext cx="3232587" cy="415935"/>
            </a:xfrm>
            <a:prstGeom prst="rect">
              <a:avLst/>
            </a:prstGeom>
          </p:spPr>
          <p:txBody>
            <a:bodyPr anchor="ctr" rtlCol="false" tIns="50800" lIns="50800" bIns="50800" rIns="50800"/>
            <a:lstStyle/>
            <a:p>
              <a:pPr algn="ctr">
                <a:lnSpc>
                  <a:spcPts val="3919"/>
                </a:lnSpc>
              </a:pPr>
              <a:r>
                <a:rPr lang="en-US" sz="2799">
                  <a:solidFill>
                    <a:srgbClr val="000000"/>
                  </a:solidFill>
                  <a:latin typeface="Poppins Bold"/>
                </a:rPr>
                <a:t>Analyse</a:t>
              </a:r>
              <a:r>
                <a:rPr lang="en-US" sz="2799">
                  <a:solidFill>
                    <a:srgbClr val="000000"/>
                  </a:solidFill>
                  <a:latin typeface="Poppins"/>
                </a:rPr>
                <a:t> the factors leading to the 2008 financial crisis.</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245D78"/>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690340" y="2366015"/>
            <a:ext cx="5817851" cy="6696807"/>
          </a:xfrm>
          <a:custGeom>
            <a:avLst/>
            <a:gdLst/>
            <a:ahLst/>
            <a:cxnLst/>
            <a:rect r="r" b="b" t="t" l="l"/>
            <a:pathLst>
              <a:path h="6696807" w="5817851">
                <a:moveTo>
                  <a:pt x="0" y="0"/>
                </a:moveTo>
                <a:lnTo>
                  <a:pt x="5817852" y="0"/>
                </a:lnTo>
                <a:lnTo>
                  <a:pt x="5817852" y="6696808"/>
                </a:lnTo>
                <a:lnTo>
                  <a:pt x="0" y="6696808"/>
                </a:lnTo>
                <a:lnTo>
                  <a:pt x="0" y="0"/>
                </a:lnTo>
                <a:close/>
              </a:path>
            </a:pathLst>
          </a:custGeom>
          <a:blipFill>
            <a:blip r:embed="rId4"/>
            <a:stretch>
              <a:fillRect l="0" t="0" r="0" b="0"/>
            </a:stretch>
          </a:blipFill>
        </p:spPr>
      </p:sp>
      <p:sp>
        <p:nvSpPr>
          <p:cNvPr name="TextBox 13" id="13"/>
          <p:cNvSpPr txBox="true"/>
          <p:nvPr/>
        </p:nvSpPr>
        <p:spPr>
          <a:xfrm rot="0">
            <a:off x="6941801" y="2411234"/>
            <a:ext cx="10021896" cy="6174741"/>
          </a:xfrm>
          <a:prstGeom prst="rect">
            <a:avLst/>
          </a:prstGeom>
        </p:spPr>
        <p:txBody>
          <a:bodyPr anchor="t" rtlCol="false" tIns="0" lIns="0" bIns="0" rIns="0">
            <a:spAutoFit/>
          </a:bodyPr>
          <a:lstStyle/>
          <a:p>
            <a:pPr>
              <a:lnSpc>
                <a:spcPts val="4059"/>
              </a:lnSpc>
              <a:spcBef>
                <a:spcPct val="0"/>
              </a:spcBef>
            </a:pPr>
            <a:r>
              <a:rPr lang="en-US" sz="2899">
                <a:solidFill>
                  <a:srgbClr val="000000"/>
                </a:solidFill>
                <a:latin typeface="Poppins"/>
              </a:rPr>
              <a:t>Instructional prompts can b</a:t>
            </a:r>
            <a:r>
              <a:rPr lang="en-US" sz="2899">
                <a:solidFill>
                  <a:srgbClr val="000000"/>
                </a:solidFill>
                <a:latin typeface="Poppins"/>
              </a:rPr>
              <a:t>e used to enhance y</a:t>
            </a:r>
            <a:r>
              <a:rPr lang="en-US" sz="2899">
                <a:solidFill>
                  <a:srgbClr val="000000"/>
                </a:solidFill>
                <a:latin typeface="Poppins"/>
              </a:rPr>
              <a:t>our studies. However, there are limitations to using generative AI. </a:t>
            </a:r>
          </a:p>
          <a:p>
            <a:pPr>
              <a:lnSpc>
                <a:spcPts val="4059"/>
              </a:lnSpc>
              <a:spcBef>
                <a:spcPct val="0"/>
              </a:spcBef>
            </a:pPr>
          </a:p>
          <a:p>
            <a:pPr>
              <a:lnSpc>
                <a:spcPts val="4059"/>
              </a:lnSpc>
              <a:spcBef>
                <a:spcPct val="0"/>
              </a:spcBef>
            </a:pPr>
            <a:r>
              <a:rPr lang="en-US" sz="2899">
                <a:solidFill>
                  <a:srgbClr val="000000"/>
                </a:solidFill>
                <a:latin typeface="Poppins"/>
              </a:rPr>
              <a:t>AI tools may sometimes </a:t>
            </a:r>
            <a:r>
              <a:rPr lang="en-US" sz="2899">
                <a:solidFill>
                  <a:srgbClr val="000000"/>
                </a:solidFill>
                <a:latin typeface="Poppins Bold"/>
              </a:rPr>
              <a:t>generate inaccurate or fabricated information</a:t>
            </a:r>
            <a:r>
              <a:rPr lang="en-US" sz="2899">
                <a:solidFill>
                  <a:srgbClr val="000000"/>
                </a:solidFill>
                <a:latin typeface="Poppins"/>
              </a:rPr>
              <a:t>. It is important to always fact-check the outputs before accepting it. </a:t>
            </a:r>
          </a:p>
          <a:p>
            <a:pPr>
              <a:lnSpc>
                <a:spcPts val="4059"/>
              </a:lnSpc>
              <a:spcBef>
                <a:spcPct val="0"/>
              </a:spcBef>
            </a:pPr>
          </a:p>
          <a:p>
            <a:pPr>
              <a:lnSpc>
                <a:spcPts val="4059"/>
              </a:lnSpc>
              <a:spcBef>
                <a:spcPct val="0"/>
              </a:spcBef>
            </a:pPr>
            <a:r>
              <a:rPr lang="en-US" sz="2899">
                <a:solidFill>
                  <a:srgbClr val="000000"/>
                </a:solidFill>
                <a:latin typeface="Poppins"/>
              </a:rPr>
              <a:t>AI is a </a:t>
            </a:r>
            <a:r>
              <a:rPr lang="en-US" sz="2899">
                <a:solidFill>
                  <a:srgbClr val="000000"/>
                </a:solidFill>
                <a:latin typeface="Poppins"/>
              </a:rPr>
              <a:t>tool you can use as a starting point, but it </a:t>
            </a:r>
            <a:r>
              <a:rPr lang="en-US" sz="2899">
                <a:solidFill>
                  <a:srgbClr val="000000"/>
                </a:solidFill>
                <a:latin typeface="Poppins Bold"/>
              </a:rPr>
              <a:t>should not replace your own critical thinking</a:t>
            </a:r>
            <a:r>
              <a:rPr lang="en-US" sz="2899">
                <a:solidFill>
                  <a:srgbClr val="000000"/>
                </a:solidFill>
                <a:latin typeface="Poppins"/>
              </a:rPr>
              <a:t>. You must always apply your own judgement and perspectives to academic work.</a:t>
            </a:r>
          </a:p>
        </p:txBody>
      </p:sp>
      <p:sp>
        <p:nvSpPr>
          <p:cNvPr name="TextBox 14" id="14"/>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Using Prompts for Studying</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67EAD4"/>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0" y="331161"/>
            <a:ext cx="18288000" cy="9352697"/>
            <a:chOff x="0" y="0"/>
            <a:chExt cx="688644" cy="352181"/>
          </a:xfrm>
        </p:grpSpPr>
        <p:sp>
          <p:nvSpPr>
            <p:cNvPr name="Freeform 10" id="10"/>
            <p:cNvSpPr/>
            <p:nvPr/>
          </p:nvSpPr>
          <p:spPr>
            <a:xfrm flipH="false" flipV="false" rot="0">
              <a:off x="0" y="0"/>
              <a:ext cx="688644" cy="352181"/>
            </a:xfrm>
            <a:custGeom>
              <a:avLst/>
              <a:gdLst/>
              <a:ahLst/>
              <a:cxnLst/>
              <a:rect r="r" b="b" t="t" l="l"/>
              <a:pathLst>
                <a:path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sp>
        <p:sp>
          <p:nvSpPr>
            <p:cNvPr name="TextBox 11" id="11"/>
            <p:cNvSpPr txBox="true"/>
            <p:nvPr/>
          </p:nvSpPr>
          <p:spPr>
            <a:xfrm>
              <a:off x="0" y="69850"/>
              <a:ext cx="688644" cy="282331"/>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4019554"/>
            <a:ext cx="14554482" cy="984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Let’s Explore Together! </a:t>
            </a:r>
          </a:p>
        </p:txBody>
      </p:sp>
      <p:sp>
        <p:nvSpPr>
          <p:cNvPr name="TextBox 13" id="13"/>
          <p:cNvSpPr txBox="true"/>
          <p:nvPr/>
        </p:nvSpPr>
        <p:spPr>
          <a:xfrm rot="0">
            <a:off x="6518896" y="2603039"/>
            <a:ext cx="5250208" cy="524517"/>
          </a:xfrm>
          <a:prstGeom prst="rect">
            <a:avLst/>
          </a:prstGeom>
        </p:spPr>
        <p:txBody>
          <a:bodyPr anchor="t" rtlCol="false" tIns="0" lIns="0" bIns="0" rIns="0">
            <a:spAutoFit/>
          </a:bodyPr>
          <a:lstStyle/>
          <a:p>
            <a:pPr algn="ctr">
              <a:lnSpc>
                <a:spcPts val="4164"/>
              </a:lnSpc>
              <a:spcBef>
                <a:spcPct val="0"/>
              </a:spcBef>
            </a:pPr>
            <a:r>
              <a:rPr lang="en-US" sz="2974">
                <a:solidFill>
                  <a:srgbClr val="000000"/>
                </a:solidFill>
                <a:latin typeface="Poppins Light"/>
              </a:rPr>
              <a:t>GROUP EXERCISE</a:t>
            </a:r>
          </a:p>
        </p:txBody>
      </p:sp>
      <p:sp>
        <p:nvSpPr>
          <p:cNvPr name="TextBox 14" id="14"/>
          <p:cNvSpPr txBox="true"/>
          <p:nvPr/>
        </p:nvSpPr>
        <p:spPr>
          <a:xfrm rot="0">
            <a:off x="1866759" y="7013579"/>
            <a:ext cx="14554482" cy="55943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Try these examples to see the skills in action.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67EAD4"/>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28700" y="885825"/>
            <a:ext cx="16230600" cy="868680"/>
          </a:xfrm>
          <a:prstGeom prst="rect">
            <a:avLst/>
          </a:prstGeom>
        </p:spPr>
        <p:txBody>
          <a:bodyPr anchor="t" rtlCol="false" tIns="0" lIns="0" bIns="0" rIns="0">
            <a:spAutoFit/>
          </a:bodyPr>
          <a:lstStyle/>
          <a:p>
            <a:pPr>
              <a:lnSpc>
                <a:spcPts val="6719"/>
              </a:lnSpc>
              <a:spcBef>
                <a:spcPct val="0"/>
              </a:spcBef>
            </a:pPr>
            <a:r>
              <a:rPr lang="en-US" sz="4800">
                <a:solidFill>
                  <a:srgbClr val="000000"/>
                </a:solidFill>
                <a:latin typeface="Poppins Bold"/>
              </a:rPr>
              <a:t>Learn and Revise</a:t>
            </a:r>
          </a:p>
        </p:txBody>
      </p:sp>
      <p:sp>
        <p:nvSpPr>
          <p:cNvPr name="TextBox 13" id="13"/>
          <p:cNvSpPr txBox="true"/>
          <p:nvPr/>
        </p:nvSpPr>
        <p:spPr>
          <a:xfrm rot="0">
            <a:off x="1028700" y="1849916"/>
            <a:ext cx="16230600" cy="1500506"/>
          </a:xfrm>
          <a:prstGeom prst="rect">
            <a:avLst/>
          </a:prstGeom>
        </p:spPr>
        <p:txBody>
          <a:bodyPr anchor="t" rtlCol="false" tIns="0" lIns="0" bIns="0" rIns="0">
            <a:spAutoFit/>
          </a:bodyPr>
          <a:lstStyle/>
          <a:p>
            <a:pPr>
              <a:lnSpc>
                <a:spcPts val="3919"/>
              </a:lnSpc>
              <a:spcBef>
                <a:spcPct val="0"/>
              </a:spcBef>
            </a:pPr>
            <a:r>
              <a:rPr lang="en-US" sz="2799">
                <a:solidFill>
                  <a:srgbClr val="000000"/>
                </a:solidFill>
                <a:latin typeface="Poppins"/>
              </a:rPr>
              <a:t>Let’s study the water cycle together by asking the AI to help us revise. Enter these prompts into the LLM (ChatGPT, Copilot in Bing, or Bard). Discuss and share your outputs - do you find them helpful?  </a:t>
            </a:r>
          </a:p>
        </p:txBody>
      </p:sp>
      <p:grpSp>
        <p:nvGrpSpPr>
          <p:cNvPr name="Group 14" id="14"/>
          <p:cNvGrpSpPr/>
          <p:nvPr/>
        </p:nvGrpSpPr>
        <p:grpSpPr>
          <a:xfrm rot="0">
            <a:off x="1324303" y="3669118"/>
            <a:ext cx="15639393" cy="1474382"/>
            <a:chOff x="0" y="0"/>
            <a:chExt cx="20852524" cy="1965842"/>
          </a:xfrm>
        </p:grpSpPr>
        <p:grpSp>
          <p:nvGrpSpPr>
            <p:cNvPr name="Group 15" id="15"/>
            <p:cNvGrpSpPr/>
            <p:nvPr/>
          </p:nvGrpSpPr>
          <p:grpSpPr>
            <a:xfrm rot="0">
              <a:off x="0" y="266826"/>
              <a:ext cx="20852524" cy="1699016"/>
              <a:chOff x="0" y="0"/>
              <a:chExt cx="4328124" cy="352646"/>
            </a:xfrm>
          </p:grpSpPr>
          <p:sp>
            <p:nvSpPr>
              <p:cNvPr name="Freeform 16" id="16"/>
              <p:cNvSpPr/>
              <p:nvPr/>
            </p:nvSpPr>
            <p:spPr>
              <a:xfrm flipH="false" flipV="false" rot="0">
                <a:off x="0" y="0"/>
                <a:ext cx="4328123" cy="352646"/>
              </a:xfrm>
              <a:custGeom>
                <a:avLst/>
                <a:gdLst/>
                <a:ahLst/>
                <a:cxnLst/>
                <a:rect r="r" b="b" t="t" l="l"/>
                <a:pathLst>
                  <a:path h="352646" w="4328123">
                    <a:moveTo>
                      <a:pt x="19801" y="0"/>
                    </a:moveTo>
                    <a:lnTo>
                      <a:pt x="4308322" y="0"/>
                    </a:lnTo>
                    <a:cubicBezTo>
                      <a:pt x="4313574" y="0"/>
                      <a:pt x="4318610" y="2086"/>
                      <a:pt x="4322324" y="5800"/>
                    </a:cubicBezTo>
                    <a:cubicBezTo>
                      <a:pt x="4326037" y="9513"/>
                      <a:pt x="4328123" y="14550"/>
                      <a:pt x="4328123" y="19801"/>
                    </a:cubicBezTo>
                    <a:lnTo>
                      <a:pt x="4328123" y="332845"/>
                    </a:lnTo>
                    <a:cubicBezTo>
                      <a:pt x="4328123" y="338096"/>
                      <a:pt x="4326037" y="343133"/>
                      <a:pt x="4322324" y="346846"/>
                    </a:cubicBezTo>
                    <a:cubicBezTo>
                      <a:pt x="4318610" y="350559"/>
                      <a:pt x="4313574" y="352646"/>
                      <a:pt x="4308322" y="352646"/>
                    </a:cubicBezTo>
                    <a:lnTo>
                      <a:pt x="19801" y="352646"/>
                    </a:lnTo>
                    <a:cubicBezTo>
                      <a:pt x="14550" y="352646"/>
                      <a:pt x="9513" y="350559"/>
                      <a:pt x="5800" y="346846"/>
                    </a:cubicBezTo>
                    <a:cubicBezTo>
                      <a:pt x="2086" y="343133"/>
                      <a:pt x="0" y="338096"/>
                      <a:pt x="0" y="332845"/>
                    </a:cubicBezTo>
                    <a:lnTo>
                      <a:pt x="0" y="19801"/>
                    </a:lnTo>
                    <a:cubicBezTo>
                      <a:pt x="0" y="14550"/>
                      <a:pt x="2086" y="9513"/>
                      <a:pt x="5800" y="5800"/>
                    </a:cubicBezTo>
                    <a:cubicBezTo>
                      <a:pt x="9513" y="2086"/>
                      <a:pt x="14550" y="0"/>
                      <a:pt x="19801" y="0"/>
                    </a:cubicBezTo>
                    <a:close/>
                  </a:path>
                </a:pathLst>
              </a:custGeom>
              <a:solidFill>
                <a:srgbClr val="FFFFFF"/>
              </a:solidFill>
              <a:ln w="38100" cap="rnd">
                <a:solidFill>
                  <a:srgbClr val="245D78"/>
                </a:solidFill>
                <a:prstDash val="solid"/>
                <a:round/>
              </a:ln>
            </p:spPr>
          </p:sp>
          <p:sp>
            <p:nvSpPr>
              <p:cNvPr name="TextBox 17" id="17"/>
              <p:cNvSpPr txBox="true"/>
              <p:nvPr/>
            </p:nvSpPr>
            <p:spPr>
              <a:xfrm>
                <a:off x="0" y="-57150"/>
                <a:ext cx="4328124" cy="409796"/>
              </a:xfrm>
              <a:prstGeom prst="rect">
                <a:avLst/>
              </a:prstGeom>
            </p:spPr>
            <p:txBody>
              <a:bodyPr anchor="ctr" rtlCol="false" tIns="48346" lIns="48346" bIns="48346" rIns="48346"/>
              <a:lstStyle/>
              <a:p>
                <a:pPr algn="ctr">
                  <a:lnSpc>
                    <a:spcPts val="2659"/>
                  </a:lnSpc>
                </a:pPr>
              </a:p>
            </p:txBody>
          </p:sp>
        </p:grpSp>
        <p:grpSp>
          <p:nvGrpSpPr>
            <p:cNvPr name="Group 18" id="18"/>
            <p:cNvGrpSpPr/>
            <p:nvPr/>
          </p:nvGrpSpPr>
          <p:grpSpPr>
            <a:xfrm rot="0">
              <a:off x="18868138" y="736370"/>
              <a:ext cx="897896" cy="890482"/>
              <a:chOff x="0" y="0"/>
              <a:chExt cx="269218" cy="266995"/>
            </a:xfrm>
          </p:grpSpPr>
          <p:sp>
            <p:nvSpPr>
              <p:cNvPr name="Freeform 19" id="19"/>
              <p:cNvSpPr/>
              <p:nvPr/>
            </p:nvSpPr>
            <p:spPr>
              <a:xfrm flipH="false" flipV="false" rot="0">
                <a:off x="0" y="0"/>
                <a:ext cx="269218" cy="266995"/>
              </a:xfrm>
              <a:custGeom>
                <a:avLst/>
                <a:gdLst/>
                <a:ahLst/>
                <a:cxnLst/>
                <a:rect r="r" b="b" t="t" l="l"/>
                <a:pathLst>
                  <a:path h="266995" w="269218">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p:spPr>
          </p:sp>
          <p:sp>
            <p:nvSpPr>
              <p:cNvPr name="TextBox 20" id="20"/>
              <p:cNvSpPr txBox="true"/>
              <p:nvPr/>
            </p:nvSpPr>
            <p:spPr>
              <a:xfrm>
                <a:off x="0" y="-57150"/>
                <a:ext cx="269218" cy="324145"/>
              </a:xfrm>
              <a:prstGeom prst="rect">
                <a:avLst/>
              </a:prstGeom>
            </p:spPr>
            <p:txBody>
              <a:bodyPr anchor="ctr" rtlCol="false" tIns="48346" lIns="48346" bIns="48346" rIns="48346"/>
              <a:lstStyle/>
              <a:p>
                <a:pPr algn="ctr">
                  <a:lnSpc>
                    <a:spcPts val="2659"/>
                  </a:lnSpc>
                </a:pPr>
              </a:p>
            </p:txBody>
          </p:sp>
        </p:grpSp>
        <p:sp>
          <p:nvSpPr>
            <p:cNvPr name="Freeform 21" id="21"/>
            <p:cNvSpPr/>
            <p:nvPr/>
          </p:nvSpPr>
          <p:spPr>
            <a:xfrm flipH="false" flipV="false" rot="0">
              <a:off x="19026597" y="884436"/>
              <a:ext cx="580979" cy="594352"/>
            </a:xfrm>
            <a:custGeom>
              <a:avLst/>
              <a:gdLst/>
              <a:ahLst/>
              <a:cxnLst/>
              <a:rect r="r" b="b" t="t" l="l"/>
              <a:pathLst>
                <a:path h="594352" w="580979">
                  <a:moveTo>
                    <a:pt x="0" y="0"/>
                  </a:moveTo>
                  <a:lnTo>
                    <a:pt x="580978" y="0"/>
                  </a:lnTo>
                  <a:lnTo>
                    <a:pt x="580978" y="594351"/>
                  </a:lnTo>
                  <a:lnTo>
                    <a:pt x="0" y="5943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2" id="22"/>
            <p:cNvSpPr txBox="true"/>
            <p:nvPr/>
          </p:nvSpPr>
          <p:spPr>
            <a:xfrm rot="0">
              <a:off x="330851" y="950030"/>
              <a:ext cx="18329338" cy="676823"/>
            </a:xfrm>
            <a:prstGeom prst="rect">
              <a:avLst/>
            </a:prstGeom>
          </p:spPr>
          <p:txBody>
            <a:bodyPr anchor="t" rtlCol="false" tIns="0" lIns="0" bIns="0" rIns="0">
              <a:spAutoFit/>
            </a:bodyPr>
            <a:lstStyle/>
            <a:p>
              <a:pPr>
                <a:lnSpc>
                  <a:spcPts val="4149"/>
                </a:lnSpc>
                <a:spcBef>
                  <a:spcPct val="0"/>
                </a:spcBef>
              </a:pPr>
              <a:r>
                <a:rPr lang="en-US" sz="2964">
                  <a:solidFill>
                    <a:srgbClr val="000000"/>
                  </a:solidFill>
                  <a:latin typeface="Poppins Italics"/>
                </a:rPr>
                <a:t>List the keywords related to the water cycle, and define each keyword. </a:t>
              </a:r>
            </a:p>
          </p:txBody>
        </p:sp>
        <p:grpSp>
          <p:nvGrpSpPr>
            <p:cNvPr name="Group 23" id="23"/>
            <p:cNvGrpSpPr/>
            <p:nvPr/>
          </p:nvGrpSpPr>
          <p:grpSpPr>
            <a:xfrm rot="0">
              <a:off x="672438" y="0"/>
              <a:ext cx="4462263" cy="933755"/>
              <a:chOff x="0" y="0"/>
              <a:chExt cx="3859435" cy="807610"/>
            </a:xfrm>
          </p:grpSpPr>
          <p:sp>
            <p:nvSpPr>
              <p:cNvPr name="Freeform 24" id="24"/>
              <p:cNvSpPr/>
              <p:nvPr/>
            </p:nvSpPr>
            <p:spPr>
              <a:xfrm flipH="false" flipV="false" rot="0">
                <a:off x="0" y="0"/>
                <a:ext cx="3859435" cy="807610"/>
              </a:xfrm>
              <a:custGeom>
                <a:avLst/>
                <a:gdLst/>
                <a:ahLst/>
                <a:cxnLst/>
                <a:rect r="r" b="b" t="t" l="l"/>
                <a:pathLst>
                  <a:path h="807610" w="3859435">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w="38100" cap="sq">
                <a:solidFill>
                  <a:srgbClr val="F8D853"/>
                </a:solidFill>
                <a:prstDash val="solid"/>
                <a:miter/>
              </a:ln>
            </p:spPr>
          </p:sp>
          <p:sp>
            <p:nvSpPr>
              <p:cNvPr name="TextBox 25" id="25"/>
              <p:cNvSpPr txBox="true"/>
              <p:nvPr/>
            </p:nvSpPr>
            <p:spPr>
              <a:xfrm>
                <a:off x="0" y="-57150"/>
                <a:ext cx="3859435" cy="864760"/>
              </a:xfrm>
              <a:prstGeom prst="rect">
                <a:avLst/>
              </a:prstGeom>
            </p:spPr>
            <p:txBody>
              <a:bodyPr anchor="ctr" rtlCol="false" tIns="48346" lIns="48346" bIns="48346" rIns="48346"/>
              <a:lstStyle/>
              <a:p>
                <a:pPr algn="ctr">
                  <a:lnSpc>
                    <a:spcPts val="3079"/>
                  </a:lnSpc>
                </a:pPr>
              </a:p>
            </p:txBody>
          </p:sp>
        </p:grpSp>
        <p:sp>
          <p:nvSpPr>
            <p:cNvPr name="TextBox 26" id="26"/>
            <p:cNvSpPr txBox="true"/>
            <p:nvPr/>
          </p:nvSpPr>
          <p:spPr>
            <a:xfrm rot="0">
              <a:off x="834908" y="186631"/>
              <a:ext cx="4137323" cy="503344"/>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Poppins Bold"/>
                </a:rPr>
                <a:t>Try This Prompt!</a:t>
              </a:r>
            </a:p>
          </p:txBody>
        </p:sp>
      </p:grpSp>
      <p:grpSp>
        <p:nvGrpSpPr>
          <p:cNvPr name="Group 27" id="27"/>
          <p:cNvGrpSpPr/>
          <p:nvPr/>
        </p:nvGrpSpPr>
        <p:grpSpPr>
          <a:xfrm rot="0">
            <a:off x="1324303" y="5391150"/>
            <a:ext cx="15639393" cy="1474382"/>
            <a:chOff x="0" y="0"/>
            <a:chExt cx="20852524" cy="1965842"/>
          </a:xfrm>
        </p:grpSpPr>
        <p:grpSp>
          <p:nvGrpSpPr>
            <p:cNvPr name="Group 28" id="28"/>
            <p:cNvGrpSpPr/>
            <p:nvPr/>
          </p:nvGrpSpPr>
          <p:grpSpPr>
            <a:xfrm rot="0">
              <a:off x="0" y="266826"/>
              <a:ext cx="20852524" cy="1699016"/>
              <a:chOff x="0" y="0"/>
              <a:chExt cx="4328124" cy="352646"/>
            </a:xfrm>
          </p:grpSpPr>
          <p:sp>
            <p:nvSpPr>
              <p:cNvPr name="Freeform 29" id="29"/>
              <p:cNvSpPr/>
              <p:nvPr/>
            </p:nvSpPr>
            <p:spPr>
              <a:xfrm flipH="false" flipV="false" rot="0">
                <a:off x="0" y="0"/>
                <a:ext cx="4328123" cy="352646"/>
              </a:xfrm>
              <a:custGeom>
                <a:avLst/>
                <a:gdLst/>
                <a:ahLst/>
                <a:cxnLst/>
                <a:rect r="r" b="b" t="t" l="l"/>
                <a:pathLst>
                  <a:path h="352646" w="4328123">
                    <a:moveTo>
                      <a:pt x="19801" y="0"/>
                    </a:moveTo>
                    <a:lnTo>
                      <a:pt x="4308322" y="0"/>
                    </a:lnTo>
                    <a:cubicBezTo>
                      <a:pt x="4313574" y="0"/>
                      <a:pt x="4318610" y="2086"/>
                      <a:pt x="4322324" y="5800"/>
                    </a:cubicBezTo>
                    <a:cubicBezTo>
                      <a:pt x="4326037" y="9513"/>
                      <a:pt x="4328123" y="14550"/>
                      <a:pt x="4328123" y="19801"/>
                    </a:cubicBezTo>
                    <a:lnTo>
                      <a:pt x="4328123" y="332845"/>
                    </a:lnTo>
                    <a:cubicBezTo>
                      <a:pt x="4328123" y="338096"/>
                      <a:pt x="4326037" y="343133"/>
                      <a:pt x="4322324" y="346846"/>
                    </a:cubicBezTo>
                    <a:cubicBezTo>
                      <a:pt x="4318610" y="350559"/>
                      <a:pt x="4313574" y="352646"/>
                      <a:pt x="4308322" y="352646"/>
                    </a:cubicBezTo>
                    <a:lnTo>
                      <a:pt x="19801" y="352646"/>
                    </a:lnTo>
                    <a:cubicBezTo>
                      <a:pt x="14550" y="352646"/>
                      <a:pt x="9513" y="350559"/>
                      <a:pt x="5800" y="346846"/>
                    </a:cubicBezTo>
                    <a:cubicBezTo>
                      <a:pt x="2086" y="343133"/>
                      <a:pt x="0" y="338096"/>
                      <a:pt x="0" y="332845"/>
                    </a:cubicBezTo>
                    <a:lnTo>
                      <a:pt x="0" y="19801"/>
                    </a:lnTo>
                    <a:cubicBezTo>
                      <a:pt x="0" y="14550"/>
                      <a:pt x="2086" y="9513"/>
                      <a:pt x="5800" y="5800"/>
                    </a:cubicBezTo>
                    <a:cubicBezTo>
                      <a:pt x="9513" y="2086"/>
                      <a:pt x="14550" y="0"/>
                      <a:pt x="19801" y="0"/>
                    </a:cubicBezTo>
                    <a:close/>
                  </a:path>
                </a:pathLst>
              </a:custGeom>
              <a:solidFill>
                <a:srgbClr val="FFFFFF"/>
              </a:solidFill>
              <a:ln w="38100" cap="rnd">
                <a:solidFill>
                  <a:srgbClr val="245D78"/>
                </a:solidFill>
                <a:prstDash val="solid"/>
                <a:round/>
              </a:ln>
            </p:spPr>
          </p:sp>
          <p:sp>
            <p:nvSpPr>
              <p:cNvPr name="TextBox 30" id="30"/>
              <p:cNvSpPr txBox="true"/>
              <p:nvPr/>
            </p:nvSpPr>
            <p:spPr>
              <a:xfrm>
                <a:off x="0" y="-57150"/>
                <a:ext cx="4328124" cy="409796"/>
              </a:xfrm>
              <a:prstGeom prst="rect">
                <a:avLst/>
              </a:prstGeom>
            </p:spPr>
            <p:txBody>
              <a:bodyPr anchor="ctr" rtlCol="false" tIns="48346" lIns="48346" bIns="48346" rIns="48346"/>
              <a:lstStyle/>
              <a:p>
                <a:pPr algn="ctr">
                  <a:lnSpc>
                    <a:spcPts val="2659"/>
                  </a:lnSpc>
                </a:pPr>
              </a:p>
            </p:txBody>
          </p:sp>
        </p:grpSp>
        <p:grpSp>
          <p:nvGrpSpPr>
            <p:cNvPr name="Group 31" id="31"/>
            <p:cNvGrpSpPr/>
            <p:nvPr/>
          </p:nvGrpSpPr>
          <p:grpSpPr>
            <a:xfrm rot="0">
              <a:off x="18868138" y="736370"/>
              <a:ext cx="897896" cy="890482"/>
              <a:chOff x="0" y="0"/>
              <a:chExt cx="269218" cy="266995"/>
            </a:xfrm>
          </p:grpSpPr>
          <p:sp>
            <p:nvSpPr>
              <p:cNvPr name="Freeform 32" id="32"/>
              <p:cNvSpPr/>
              <p:nvPr/>
            </p:nvSpPr>
            <p:spPr>
              <a:xfrm flipH="false" flipV="false" rot="0">
                <a:off x="0" y="0"/>
                <a:ext cx="269218" cy="266995"/>
              </a:xfrm>
              <a:custGeom>
                <a:avLst/>
                <a:gdLst/>
                <a:ahLst/>
                <a:cxnLst/>
                <a:rect r="r" b="b" t="t" l="l"/>
                <a:pathLst>
                  <a:path h="266995" w="269218">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p:spPr>
          </p:sp>
          <p:sp>
            <p:nvSpPr>
              <p:cNvPr name="TextBox 33" id="33"/>
              <p:cNvSpPr txBox="true"/>
              <p:nvPr/>
            </p:nvSpPr>
            <p:spPr>
              <a:xfrm>
                <a:off x="0" y="-57150"/>
                <a:ext cx="269218" cy="324145"/>
              </a:xfrm>
              <a:prstGeom prst="rect">
                <a:avLst/>
              </a:prstGeom>
            </p:spPr>
            <p:txBody>
              <a:bodyPr anchor="ctr" rtlCol="false" tIns="48346" lIns="48346" bIns="48346" rIns="48346"/>
              <a:lstStyle/>
              <a:p>
                <a:pPr algn="ctr">
                  <a:lnSpc>
                    <a:spcPts val="2659"/>
                  </a:lnSpc>
                </a:pPr>
              </a:p>
            </p:txBody>
          </p:sp>
        </p:grpSp>
        <p:sp>
          <p:nvSpPr>
            <p:cNvPr name="Freeform 34" id="34"/>
            <p:cNvSpPr/>
            <p:nvPr/>
          </p:nvSpPr>
          <p:spPr>
            <a:xfrm flipH="false" flipV="false" rot="0">
              <a:off x="19026597" y="884436"/>
              <a:ext cx="580979" cy="594352"/>
            </a:xfrm>
            <a:custGeom>
              <a:avLst/>
              <a:gdLst/>
              <a:ahLst/>
              <a:cxnLst/>
              <a:rect r="r" b="b" t="t" l="l"/>
              <a:pathLst>
                <a:path h="594352" w="580979">
                  <a:moveTo>
                    <a:pt x="0" y="0"/>
                  </a:moveTo>
                  <a:lnTo>
                    <a:pt x="580978" y="0"/>
                  </a:lnTo>
                  <a:lnTo>
                    <a:pt x="580978" y="594351"/>
                  </a:lnTo>
                  <a:lnTo>
                    <a:pt x="0" y="5943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35" id="35"/>
            <p:cNvSpPr txBox="true"/>
            <p:nvPr/>
          </p:nvSpPr>
          <p:spPr>
            <a:xfrm rot="0">
              <a:off x="330851" y="950030"/>
              <a:ext cx="18329338" cy="676823"/>
            </a:xfrm>
            <a:prstGeom prst="rect">
              <a:avLst/>
            </a:prstGeom>
          </p:spPr>
          <p:txBody>
            <a:bodyPr anchor="t" rtlCol="false" tIns="0" lIns="0" bIns="0" rIns="0">
              <a:spAutoFit/>
            </a:bodyPr>
            <a:lstStyle/>
            <a:p>
              <a:pPr>
                <a:lnSpc>
                  <a:spcPts val="4149"/>
                </a:lnSpc>
                <a:spcBef>
                  <a:spcPct val="0"/>
                </a:spcBef>
              </a:pPr>
              <a:r>
                <a:rPr lang="en-US" sz="2964">
                  <a:solidFill>
                    <a:srgbClr val="000000"/>
                  </a:solidFill>
                  <a:latin typeface="Poppins Italics"/>
                </a:rPr>
                <a:t>Illustrate the process of precipitation in the water cycle. </a:t>
              </a:r>
            </a:p>
          </p:txBody>
        </p:sp>
        <p:grpSp>
          <p:nvGrpSpPr>
            <p:cNvPr name="Group 36" id="36"/>
            <p:cNvGrpSpPr/>
            <p:nvPr/>
          </p:nvGrpSpPr>
          <p:grpSpPr>
            <a:xfrm rot="0">
              <a:off x="672438" y="0"/>
              <a:ext cx="4462263" cy="933755"/>
              <a:chOff x="0" y="0"/>
              <a:chExt cx="3859435" cy="807610"/>
            </a:xfrm>
          </p:grpSpPr>
          <p:sp>
            <p:nvSpPr>
              <p:cNvPr name="Freeform 37" id="37"/>
              <p:cNvSpPr/>
              <p:nvPr/>
            </p:nvSpPr>
            <p:spPr>
              <a:xfrm flipH="false" flipV="false" rot="0">
                <a:off x="0" y="0"/>
                <a:ext cx="3859435" cy="807610"/>
              </a:xfrm>
              <a:custGeom>
                <a:avLst/>
                <a:gdLst/>
                <a:ahLst/>
                <a:cxnLst/>
                <a:rect r="r" b="b" t="t" l="l"/>
                <a:pathLst>
                  <a:path h="807610" w="3859435">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w="38100" cap="sq">
                <a:solidFill>
                  <a:srgbClr val="F8D853"/>
                </a:solidFill>
                <a:prstDash val="solid"/>
                <a:miter/>
              </a:ln>
            </p:spPr>
          </p:sp>
          <p:sp>
            <p:nvSpPr>
              <p:cNvPr name="TextBox 38" id="38"/>
              <p:cNvSpPr txBox="true"/>
              <p:nvPr/>
            </p:nvSpPr>
            <p:spPr>
              <a:xfrm>
                <a:off x="0" y="-57150"/>
                <a:ext cx="3859435" cy="864760"/>
              </a:xfrm>
              <a:prstGeom prst="rect">
                <a:avLst/>
              </a:prstGeom>
            </p:spPr>
            <p:txBody>
              <a:bodyPr anchor="ctr" rtlCol="false" tIns="48346" lIns="48346" bIns="48346" rIns="48346"/>
              <a:lstStyle/>
              <a:p>
                <a:pPr algn="ctr">
                  <a:lnSpc>
                    <a:spcPts val="3079"/>
                  </a:lnSpc>
                </a:pPr>
              </a:p>
            </p:txBody>
          </p:sp>
        </p:grpSp>
        <p:sp>
          <p:nvSpPr>
            <p:cNvPr name="TextBox 39" id="39"/>
            <p:cNvSpPr txBox="true"/>
            <p:nvPr/>
          </p:nvSpPr>
          <p:spPr>
            <a:xfrm rot="0">
              <a:off x="834908" y="186631"/>
              <a:ext cx="4137323" cy="503344"/>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Poppins Bold"/>
                </a:rPr>
                <a:t>Try This Prompt!</a:t>
              </a:r>
            </a:p>
          </p:txBody>
        </p:sp>
      </p:grpSp>
      <p:grpSp>
        <p:nvGrpSpPr>
          <p:cNvPr name="Group 40" id="40"/>
          <p:cNvGrpSpPr/>
          <p:nvPr/>
        </p:nvGrpSpPr>
        <p:grpSpPr>
          <a:xfrm rot="0">
            <a:off x="1324303" y="7113182"/>
            <a:ext cx="15639393" cy="1474382"/>
            <a:chOff x="0" y="0"/>
            <a:chExt cx="20852524" cy="1965842"/>
          </a:xfrm>
        </p:grpSpPr>
        <p:grpSp>
          <p:nvGrpSpPr>
            <p:cNvPr name="Group 41" id="41"/>
            <p:cNvGrpSpPr/>
            <p:nvPr/>
          </p:nvGrpSpPr>
          <p:grpSpPr>
            <a:xfrm rot="0">
              <a:off x="0" y="266826"/>
              <a:ext cx="20852524" cy="1699016"/>
              <a:chOff x="0" y="0"/>
              <a:chExt cx="4328124" cy="352646"/>
            </a:xfrm>
          </p:grpSpPr>
          <p:sp>
            <p:nvSpPr>
              <p:cNvPr name="Freeform 42" id="42"/>
              <p:cNvSpPr/>
              <p:nvPr/>
            </p:nvSpPr>
            <p:spPr>
              <a:xfrm flipH="false" flipV="false" rot="0">
                <a:off x="0" y="0"/>
                <a:ext cx="4328123" cy="352646"/>
              </a:xfrm>
              <a:custGeom>
                <a:avLst/>
                <a:gdLst/>
                <a:ahLst/>
                <a:cxnLst/>
                <a:rect r="r" b="b" t="t" l="l"/>
                <a:pathLst>
                  <a:path h="352646" w="4328123">
                    <a:moveTo>
                      <a:pt x="19801" y="0"/>
                    </a:moveTo>
                    <a:lnTo>
                      <a:pt x="4308322" y="0"/>
                    </a:lnTo>
                    <a:cubicBezTo>
                      <a:pt x="4313574" y="0"/>
                      <a:pt x="4318610" y="2086"/>
                      <a:pt x="4322324" y="5800"/>
                    </a:cubicBezTo>
                    <a:cubicBezTo>
                      <a:pt x="4326037" y="9513"/>
                      <a:pt x="4328123" y="14550"/>
                      <a:pt x="4328123" y="19801"/>
                    </a:cubicBezTo>
                    <a:lnTo>
                      <a:pt x="4328123" y="332845"/>
                    </a:lnTo>
                    <a:cubicBezTo>
                      <a:pt x="4328123" y="338096"/>
                      <a:pt x="4326037" y="343133"/>
                      <a:pt x="4322324" y="346846"/>
                    </a:cubicBezTo>
                    <a:cubicBezTo>
                      <a:pt x="4318610" y="350559"/>
                      <a:pt x="4313574" y="352646"/>
                      <a:pt x="4308322" y="352646"/>
                    </a:cubicBezTo>
                    <a:lnTo>
                      <a:pt x="19801" y="352646"/>
                    </a:lnTo>
                    <a:cubicBezTo>
                      <a:pt x="14550" y="352646"/>
                      <a:pt x="9513" y="350559"/>
                      <a:pt x="5800" y="346846"/>
                    </a:cubicBezTo>
                    <a:cubicBezTo>
                      <a:pt x="2086" y="343133"/>
                      <a:pt x="0" y="338096"/>
                      <a:pt x="0" y="332845"/>
                    </a:cubicBezTo>
                    <a:lnTo>
                      <a:pt x="0" y="19801"/>
                    </a:lnTo>
                    <a:cubicBezTo>
                      <a:pt x="0" y="14550"/>
                      <a:pt x="2086" y="9513"/>
                      <a:pt x="5800" y="5800"/>
                    </a:cubicBezTo>
                    <a:cubicBezTo>
                      <a:pt x="9513" y="2086"/>
                      <a:pt x="14550" y="0"/>
                      <a:pt x="19801" y="0"/>
                    </a:cubicBezTo>
                    <a:close/>
                  </a:path>
                </a:pathLst>
              </a:custGeom>
              <a:solidFill>
                <a:srgbClr val="FFFFFF"/>
              </a:solidFill>
              <a:ln w="38100" cap="rnd">
                <a:solidFill>
                  <a:srgbClr val="245D78"/>
                </a:solidFill>
                <a:prstDash val="solid"/>
                <a:round/>
              </a:ln>
            </p:spPr>
          </p:sp>
          <p:sp>
            <p:nvSpPr>
              <p:cNvPr name="TextBox 43" id="43"/>
              <p:cNvSpPr txBox="true"/>
              <p:nvPr/>
            </p:nvSpPr>
            <p:spPr>
              <a:xfrm>
                <a:off x="0" y="-57150"/>
                <a:ext cx="4328124" cy="409796"/>
              </a:xfrm>
              <a:prstGeom prst="rect">
                <a:avLst/>
              </a:prstGeom>
            </p:spPr>
            <p:txBody>
              <a:bodyPr anchor="ctr" rtlCol="false" tIns="48346" lIns="48346" bIns="48346" rIns="48346"/>
              <a:lstStyle/>
              <a:p>
                <a:pPr algn="ctr">
                  <a:lnSpc>
                    <a:spcPts val="2659"/>
                  </a:lnSpc>
                </a:pPr>
              </a:p>
            </p:txBody>
          </p:sp>
        </p:grpSp>
        <p:grpSp>
          <p:nvGrpSpPr>
            <p:cNvPr name="Group 44" id="44"/>
            <p:cNvGrpSpPr/>
            <p:nvPr/>
          </p:nvGrpSpPr>
          <p:grpSpPr>
            <a:xfrm rot="0">
              <a:off x="18868138" y="736370"/>
              <a:ext cx="897896" cy="890482"/>
              <a:chOff x="0" y="0"/>
              <a:chExt cx="269218" cy="266995"/>
            </a:xfrm>
          </p:grpSpPr>
          <p:sp>
            <p:nvSpPr>
              <p:cNvPr name="Freeform 45" id="45"/>
              <p:cNvSpPr/>
              <p:nvPr/>
            </p:nvSpPr>
            <p:spPr>
              <a:xfrm flipH="false" flipV="false" rot="0">
                <a:off x="0" y="0"/>
                <a:ext cx="269218" cy="266995"/>
              </a:xfrm>
              <a:custGeom>
                <a:avLst/>
                <a:gdLst/>
                <a:ahLst/>
                <a:cxnLst/>
                <a:rect r="r" b="b" t="t" l="l"/>
                <a:pathLst>
                  <a:path h="266995" w="269218">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p:spPr>
          </p:sp>
          <p:sp>
            <p:nvSpPr>
              <p:cNvPr name="TextBox 46" id="46"/>
              <p:cNvSpPr txBox="true"/>
              <p:nvPr/>
            </p:nvSpPr>
            <p:spPr>
              <a:xfrm>
                <a:off x="0" y="-57150"/>
                <a:ext cx="269218" cy="324145"/>
              </a:xfrm>
              <a:prstGeom prst="rect">
                <a:avLst/>
              </a:prstGeom>
            </p:spPr>
            <p:txBody>
              <a:bodyPr anchor="ctr" rtlCol="false" tIns="48346" lIns="48346" bIns="48346" rIns="48346"/>
              <a:lstStyle/>
              <a:p>
                <a:pPr algn="ctr">
                  <a:lnSpc>
                    <a:spcPts val="2659"/>
                  </a:lnSpc>
                </a:pPr>
              </a:p>
            </p:txBody>
          </p:sp>
        </p:grpSp>
        <p:sp>
          <p:nvSpPr>
            <p:cNvPr name="Freeform 47" id="47"/>
            <p:cNvSpPr/>
            <p:nvPr/>
          </p:nvSpPr>
          <p:spPr>
            <a:xfrm flipH="false" flipV="false" rot="0">
              <a:off x="19026597" y="884436"/>
              <a:ext cx="580979" cy="594352"/>
            </a:xfrm>
            <a:custGeom>
              <a:avLst/>
              <a:gdLst/>
              <a:ahLst/>
              <a:cxnLst/>
              <a:rect r="r" b="b" t="t" l="l"/>
              <a:pathLst>
                <a:path h="594352" w="580979">
                  <a:moveTo>
                    <a:pt x="0" y="0"/>
                  </a:moveTo>
                  <a:lnTo>
                    <a:pt x="580978" y="0"/>
                  </a:lnTo>
                  <a:lnTo>
                    <a:pt x="580978" y="594351"/>
                  </a:lnTo>
                  <a:lnTo>
                    <a:pt x="0" y="5943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8" id="48"/>
            <p:cNvSpPr txBox="true"/>
            <p:nvPr/>
          </p:nvSpPr>
          <p:spPr>
            <a:xfrm rot="0">
              <a:off x="330851" y="950030"/>
              <a:ext cx="18329338" cy="676823"/>
            </a:xfrm>
            <a:prstGeom prst="rect">
              <a:avLst/>
            </a:prstGeom>
          </p:spPr>
          <p:txBody>
            <a:bodyPr anchor="t" rtlCol="false" tIns="0" lIns="0" bIns="0" rIns="0">
              <a:spAutoFit/>
            </a:bodyPr>
            <a:lstStyle/>
            <a:p>
              <a:pPr>
                <a:lnSpc>
                  <a:spcPts val="4149"/>
                </a:lnSpc>
                <a:spcBef>
                  <a:spcPct val="0"/>
                </a:spcBef>
              </a:pPr>
              <a:r>
                <a:rPr lang="en-US" sz="2964">
                  <a:solidFill>
                    <a:srgbClr val="000000"/>
                  </a:solidFill>
                  <a:latin typeface="Poppins Italics"/>
                </a:rPr>
                <a:t>Describe in one paragraph how rain forms in the water cycle. </a:t>
              </a:r>
            </a:p>
          </p:txBody>
        </p:sp>
        <p:grpSp>
          <p:nvGrpSpPr>
            <p:cNvPr name="Group 49" id="49"/>
            <p:cNvGrpSpPr/>
            <p:nvPr/>
          </p:nvGrpSpPr>
          <p:grpSpPr>
            <a:xfrm rot="0">
              <a:off x="672438" y="0"/>
              <a:ext cx="4462263" cy="933755"/>
              <a:chOff x="0" y="0"/>
              <a:chExt cx="3859435" cy="807610"/>
            </a:xfrm>
          </p:grpSpPr>
          <p:sp>
            <p:nvSpPr>
              <p:cNvPr name="Freeform 50" id="50"/>
              <p:cNvSpPr/>
              <p:nvPr/>
            </p:nvSpPr>
            <p:spPr>
              <a:xfrm flipH="false" flipV="false" rot="0">
                <a:off x="0" y="0"/>
                <a:ext cx="3859435" cy="807610"/>
              </a:xfrm>
              <a:custGeom>
                <a:avLst/>
                <a:gdLst/>
                <a:ahLst/>
                <a:cxnLst/>
                <a:rect r="r" b="b" t="t" l="l"/>
                <a:pathLst>
                  <a:path h="807610" w="3859435">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w="38100" cap="sq">
                <a:solidFill>
                  <a:srgbClr val="F8D853"/>
                </a:solidFill>
                <a:prstDash val="solid"/>
                <a:miter/>
              </a:ln>
            </p:spPr>
          </p:sp>
          <p:sp>
            <p:nvSpPr>
              <p:cNvPr name="TextBox 51" id="51"/>
              <p:cNvSpPr txBox="true"/>
              <p:nvPr/>
            </p:nvSpPr>
            <p:spPr>
              <a:xfrm>
                <a:off x="0" y="-57150"/>
                <a:ext cx="3859435" cy="864760"/>
              </a:xfrm>
              <a:prstGeom prst="rect">
                <a:avLst/>
              </a:prstGeom>
            </p:spPr>
            <p:txBody>
              <a:bodyPr anchor="ctr" rtlCol="false" tIns="48346" lIns="48346" bIns="48346" rIns="48346"/>
              <a:lstStyle/>
              <a:p>
                <a:pPr algn="ctr">
                  <a:lnSpc>
                    <a:spcPts val="3079"/>
                  </a:lnSpc>
                </a:pPr>
              </a:p>
            </p:txBody>
          </p:sp>
        </p:grpSp>
        <p:sp>
          <p:nvSpPr>
            <p:cNvPr name="TextBox 52" id="52"/>
            <p:cNvSpPr txBox="true"/>
            <p:nvPr/>
          </p:nvSpPr>
          <p:spPr>
            <a:xfrm rot="0">
              <a:off x="834908" y="186631"/>
              <a:ext cx="4137323" cy="503344"/>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Poppins Bold"/>
                </a:rPr>
                <a:t>Try This Prompt!</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DAF0hzV-Jgo</dc:identifier>
  <dcterms:modified xsi:type="dcterms:W3CDTF">2011-08-01T06:04:30Z</dcterms:modified>
  <cp:revision>1</cp:revision>
  <dc:title>13.10.04 - Instructional Prompts</dc:title>
</cp:coreProperties>
</file>