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98" r:id="rId2"/>
    <p:sldId id="299" r:id="rId3"/>
    <p:sldId id="300" r:id="rId4"/>
    <p:sldId id="256" r:id="rId5"/>
    <p:sldId id="269" r:id="rId6"/>
    <p:sldId id="265" r:id="rId7"/>
    <p:sldId id="268" r:id="rId8"/>
    <p:sldId id="263" r:id="rId9"/>
    <p:sldId id="270" r:id="rId10"/>
    <p:sldId id="297" r:id="rId11"/>
    <p:sldId id="291" r:id="rId12"/>
    <p:sldId id="272" r:id="rId13"/>
    <p:sldId id="261" r:id="rId14"/>
    <p:sldId id="273" r:id="rId15"/>
    <p:sldId id="274" r:id="rId16"/>
    <p:sldId id="295" r:id="rId17"/>
    <p:sldId id="277" r:id="rId18"/>
    <p:sldId id="278" r:id="rId19"/>
    <p:sldId id="267" r:id="rId20"/>
    <p:sldId id="264" r:id="rId21"/>
    <p:sldId id="292" r:id="rId22"/>
    <p:sldId id="293" r:id="rId23"/>
    <p:sldId id="279" r:id="rId24"/>
    <p:sldId id="281" r:id="rId25"/>
    <p:sldId id="282" r:id="rId26"/>
    <p:sldId id="280" r:id="rId27"/>
    <p:sldId id="287" r:id="rId28"/>
    <p:sldId id="283" r:id="rId29"/>
    <p:sldId id="296" r:id="rId30"/>
    <p:sldId id="284" r:id="rId31"/>
    <p:sldId id="285" r:id="rId32"/>
    <p:sldId id="28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31806A-20C1-7569-7FAF-3B1634589BB4}" name="Michelle Yao" initials="MY" userId="60bb2049ad6613a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7264D2"/>
    <a:srgbClr val="B9492F"/>
    <a:srgbClr val="E25939"/>
    <a:srgbClr val="6BA5F4"/>
    <a:srgbClr val="F5633F"/>
    <a:srgbClr val="EE594B"/>
    <a:srgbClr val="2D3A4C"/>
    <a:srgbClr val="FFC450"/>
    <a:srgbClr val="8E85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76"/>
    <p:restoredTop sz="94282"/>
  </p:normalViewPr>
  <p:slideViewPr>
    <p:cSldViewPr snapToGrid="0">
      <p:cViewPr>
        <p:scale>
          <a:sx n="102" d="100"/>
          <a:sy n="102" d="100"/>
        </p:scale>
        <p:origin x="1184" y="28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9FB0C3-0F29-5947-A0F7-71D609DDB1A6}" type="datetimeFigureOut">
              <a:rPr lang="en-US" smtClean="0"/>
              <a:t>10/11/26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F0009F-C546-434C-868D-D2BEA18CC09E}" type="slidenum">
              <a:rPr lang="en-US" smtClean="0"/>
              <a:t>‹#›</a:t>
            </a:fld>
            <a:endParaRPr lang="en-US"/>
          </a:p>
        </p:txBody>
      </p:sp>
    </p:spTree>
    <p:extLst>
      <p:ext uri="{BB962C8B-B14F-4D97-AF65-F5344CB8AC3E}">
        <p14:creationId xmlns:p14="http://schemas.microsoft.com/office/powerpoint/2010/main" val="3590685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F0009F-C546-434C-868D-D2BEA18CC09E}" type="slidenum">
              <a:rPr lang="en-US" smtClean="0"/>
              <a:t>4</a:t>
            </a:fld>
            <a:endParaRPr lang="en-US"/>
          </a:p>
        </p:txBody>
      </p:sp>
    </p:spTree>
    <p:extLst>
      <p:ext uri="{BB962C8B-B14F-4D97-AF65-F5344CB8AC3E}">
        <p14:creationId xmlns:p14="http://schemas.microsoft.com/office/powerpoint/2010/main" val="730780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B5190-8F88-C65A-0380-8FA3216741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14343-FFEC-970C-7601-BC70633B5D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DEF6F1-AE5F-9FA5-B600-5B07A29512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833B64-9ED5-8847-17B7-714AF4C909A6}"/>
              </a:ext>
            </a:extLst>
          </p:cNvPr>
          <p:cNvSpPr>
            <a:spLocks noGrp="1"/>
          </p:cNvSpPr>
          <p:nvPr>
            <p:ph type="sldNum" sz="quarter" idx="5"/>
          </p:nvPr>
        </p:nvSpPr>
        <p:spPr/>
        <p:txBody>
          <a:bodyPr/>
          <a:lstStyle/>
          <a:p>
            <a:fld id="{69F0009F-C546-434C-868D-D2BEA18CC09E}" type="slidenum">
              <a:rPr lang="en-US" smtClean="0"/>
              <a:t>5</a:t>
            </a:fld>
            <a:endParaRPr lang="en-US"/>
          </a:p>
        </p:txBody>
      </p:sp>
    </p:spTree>
    <p:extLst>
      <p:ext uri="{BB962C8B-B14F-4D97-AF65-F5344CB8AC3E}">
        <p14:creationId xmlns:p14="http://schemas.microsoft.com/office/powerpoint/2010/main" val="2699539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BE576-DE3B-D90B-E333-58432302B0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2AFC91-011B-864D-AE07-3BB8E32F54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F261FE-CD50-1814-918B-AFD5FC31CF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08ED17-1A9C-BB7D-2CB0-C47C97E7370E}"/>
              </a:ext>
            </a:extLst>
          </p:cNvPr>
          <p:cNvSpPr>
            <a:spLocks noGrp="1"/>
          </p:cNvSpPr>
          <p:nvPr>
            <p:ph type="sldNum" sz="quarter" idx="5"/>
          </p:nvPr>
        </p:nvSpPr>
        <p:spPr/>
        <p:txBody>
          <a:bodyPr/>
          <a:lstStyle/>
          <a:p>
            <a:fld id="{69F0009F-C546-434C-868D-D2BEA18CC09E}" type="slidenum">
              <a:rPr lang="en-US" smtClean="0"/>
              <a:t>8</a:t>
            </a:fld>
            <a:endParaRPr lang="en-US"/>
          </a:p>
        </p:txBody>
      </p:sp>
    </p:spTree>
    <p:extLst>
      <p:ext uri="{BB962C8B-B14F-4D97-AF65-F5344CB8AC3E}">
        <p14:creationId xmlns:p14="http://schemas.microsoft.com/office/powerpoint/2010/main" val="1433618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F0009F-C546-434C-868D-D2BEA18CC09E}" type="slidenum">
              <a:rPr lang="en-US" smtClean="0"/>
              <a:t>10</a:t>
            </a:fld>
            <a:endParaRPr lang="en-US"/>
          </a:p>
        </p:txBody>
      </p:sp>
    </p:spTree>
    <p:extLst>
      <p:ext uri="{BB962C8B-B14F-4D97-AF65-F5344CB8AC3E}">
        <p14:creationId xmlns:p14="http://schemas.microsoft.com/office/powerpoint/2010/main" val="1054883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F0009F-C546-434C-868D-D2BEA18CC09E}" type="slidenum">
              <a:rPr lang="en-US" smtClean="0"/>
              <a:t>11</a:t>
            </a:fld>
            <a:endParaRPr lang="en-US"/>
          </a:p>
        </p:txBody>
      </p:sp>
    </p:spTree>
    <p:extLst>
      <p:ext uri="{BB962C8B-B14F-4D97-AF65-F5344CB8AC3E}">
        <p14:creationId xmlns:p14="http://schemas.microsoft.com/office/powerpoint/2010/main" val="2960393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7A89A-F4E9-A54E-DF11-95642A53B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026145-8CFC-9E5D-7E76-DC5AF19307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6A4D3-01B6-C9E3-2D2E-DC2FA161AD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046A27-E6B2-FCC3-383D-B3A45125B6D3}"/>
              </a:ext>
            </a:extLst>
          </p:cNvPr>
          <p:cNvSpPr>
            <a:spLocks noGrp="1"/>
          </p:cNvSpPr>
          <p:nvPr>
            <p:ph type="sldNum" sz="quarter" idx="5"/>
          </p:nvPr>
        </p:nvSpPr>
        <p:spPr/>
        <p:txBody>
          <a:bodyPr/>
          <a:lstStyle/>
          <a:p>
            <a:fld id="{69F0009F-C546-434C-868D-D2BEA18CC09E}" type="slidenum">
              <a:rPr lang="en-US" smtClean="0"/>
              <a:t>12</a:t>
            </a:fld>
            <a:endParaRPr lang="en-US"/>
          </a:p>
        </p:txBody>
      </p:sp>
    </p:spTree>
    <p:extLst>
      <p:ext uri="{BB962C8B-B14F-4D97-AF65-F5344CB8AC3E}">
        <p14:creationId xmlns:p14="http://schemas.microsoft.com/office/powerpoint/2010/main" val="1749140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6BB24-0550-353C-6079-BF4BFD6F0A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0DDB56-AB83-6265-7790-5801597A91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F740BF-70FD-E31F-13D0-72B3C3805C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C1B48D-7F1B-EA55-7129-DFE5BCB90381}"/>
              </a:ext>
            </a:extLst>
          </p:cNvPr>
          <p:cNvSpPr>
            <a:spLocks noGrp="1"/>
          </p:cNvSpPr>
          <p:nvPr>
            <p:ph type="sldNum" sz="quarter" idx="5"/>
          </p:nvPr>
        </p:nvSpPr>
        <p:spPr/>
        <p:txBody>
          <a:bodyPr/>
          <a:lstStyle/>
          <a:p>
            <a:fld id="{69F0009F-C546-434C-868D-D2BEA18CC09E}" type="slidenum">
              <a:rPr lang="en-US" smtClean="0"/>
              <a:t>15</a:t>
            </a:fld>
            <a:endParaRPr lang="en-US"/>
          </a:p>
        </p:txBody>
      </p:sp>
    </p:spTree>
    <p:extLst>
      <p:ext uri="{BB962C8B-B14F-4D97-AF65-F5344CB8AC3E}">
        <p14:creationId xmlns:p14="http://schemas.microsoft.com/office/powerpoint/2010/main" val="1184859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F0009F-C546-434C-868D-D2BEA18CC09E}" type="slidenum">
              <a:rPr lang="en-US" smtClean="0"/>
              <a:t>26</a:t>
            </a:fld>
            <a:endParaRPr lang="en-US"/>
          </a:p>
        </p:txBody>
      </p:sp>
    </p:spTree>
    <p:extLst>
      <p:ext uri="{BB962C8B-B14F-4D97-AF65-F5344CB8AC3E}">
        <p14:creationId xmlns:p14="http://schemas.microsoft.com/office/powerpoint/2010/main" val="938559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CB81-F301-9250-DA30-DD26699F0F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C1D1A-3B50-8DE8-8F83-E40069D10C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FED19-DDFC-9D8C-A0EA-1B5D09C2CC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80FB6A-1959-FD28-86E2-E21450BA7D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F0009F-C546-434C-868D-D2BEA18CC09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23979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0A835-A1C3-54A5-7562-DD60944C46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8DABF0-8232-0D23-11A6-E955F9493C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9C64B8-85ED-E2D1-39D1-7AC80CE3E6FB}"/>
              </a:ext>
            </a:extLst>
          </p:cNvPr>
          <p:cNvSpPr>
            <a:spLocks noGrp="1"/>
          </p:cNvSpPr>
          <p:nvPr>
            <p:ph type="dt" sz="half" idx="10"/>
          </p:nvPr>
        </p:nvSpPr>
        <p:spPr/>
        <p:txBody>
          <a:bodyPr/>
          <a:lstStyle/>
          <a:p>
            <a:fld id="{322B9E34-23DC-3D43-AB3F-3F568957C5BC}" type="datetimeFigureOut">
              <a:rPr lang="en-US" smtClean="0"/>
              <a:t>10/11/26</a:t>
            </a:fld>
            <a:endParaRPr lang="en-US"/>
          </a:p>
        </p:txBody>
      </p:sp>
      <p:sp>
        <p:nvSpPr>
          <p:cNvPr id="5" name="Footer Placeholder 4">
            <a:extLst>
              <a:ext uri="{FF2B5EF4-FFF2-40B4-BE49-F238E27FC236}">
                <a16:creationId xmlns:a16="http://schemas.microsoft.com/office/drawing/2014/main" id="{C9172F9D-C411-997C-85A7-BC7EB64F0A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19C8BF-6B9E-2ED9-6852-5F328C31146E}"/>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2452940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A8EC5-F03F-9C02-B36D-F205C7EC6E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E1A7CE-56B8-8DC1-5B07-84287BB832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50899F-B0BA-7F02-41F0-3C6D36469BBB}"/>
              </a:ext>
            </a:extLst>
          </p:cNvPr>
          <p:cNvSpPr>
            <a:spLocks noGrp="1"/>
          </p:cNvSpPr>
          <p:nvPr>
            <p:ph type="dt" sz="half" idx="10"/>
          </p:nvPr>
        </p:nvSpPr>
        <p:spPr/>
        <p:txBody>
          <a:bodyPr/>
          <a:lstStyle/>
          <a:p>
            <a:fld id="{322B9E34-23DC-3D43-AB3F-3F568957C5BC}" type="datetimeFigureOut">
              <a:rPr lang="en-US" smtClean="0"/>
              <a:t>10/11/26</a:t>
            </a:fld>
            <a:endParaRPr lang="en-US"/>
          </a:p>
        </p:txBody>
      </p:sp>
      <p:sp>
        <p:nvSpPr>
          <p:cNvPr id="5" name="Footer Placeholder 4">
            <a:extLst>
              <a:ext uri="{FF2B5EF4-FFF2-40B4-BE49-F238E27FC236}">
                <a16:creationId xmlns:a16="http://schemas.microsoft.com/office/drawing/2014/main" id="{C051C8AB-49B4-CBAB-89C1-42C0747AFD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28036D-62DA-3ABB-4CAA-56D8123B7D8D}"/>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24561645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A7AF7-58EC-7CE5-2628-04B6A53D82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E2A2CB-1CA6-E4EE-C20D-EAC7258C7DE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BF0972-DAFC-AA6D-1CBC-ECE6D1567960}"/>
              </a:ext>
            </a:extLst>
          </p:cNvPr>
          <p:cNvSpPr>
            <a:spLocks noGrp="1"/>
          </p:cNvSpPr>
          <p:nvPr>
            <p:ph type="dt" sz="half" idx="10"/>
          </p:nvPr>
        </p:nvSpPr>
        <p:spPr/>
        <p:txBody>
          <a:bodyPr/>
          <a:lstStyle/>
          <a:p>
            <a:fld id="{322B9E34-23DC-3D43-AB3F-3F568957C5BC}" type="datetimeFigureOut">
              <a:rPr lang="en-US" smtClean="0"/>
              <a:t>10/11/26</a:t>
            </a:fld>
            <a:endParaRPr lang="en-US"/>
          </a:p>
        </p:txBody>
      </p:sp>
      <p:sp>
        <p:nvSpPr>
          <p:cNvPr id="5" name="Footer Placeholder 4">
            <a:extLst>
              <a:ext uri="{FF2B5EF4-FFF2-40B4-BE49-F238E27FC236}">
                <a16:creationId xmlns:a16="http://schemas.microsoft.com/office/drawing/2014/main" id="{DF08D3ED-92E9-856B-94F6-37E347C783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7D6D5B-E431-D201-A8F2-FF809C1026BB}"/>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2228826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C67D6-50F2-71E1-6AC2-131C34842E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32DB04-EE75-44E9-0E63-2A72800C49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612422-AA64-FC75-B76F-525E90C397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1CC118-B8C8-8EBF-7B86-8ECAC005D562}"/>
              </a:ext>
            </a:extLst>
          </p:cNvPr>
          <p:cNvSpPr>
            <a:spLocks noGrp="1"/>
          </p:cNvSpPr>
          <p:nvPr>
            <p:ph type="dt" sz="half" idx="10"/>
          </p:nvPr>
        </p:nvSpPr>
        <p:spPr/>
        <p:txBody>
          <a:bodyPr/>
          <a:lstStyle/>
          <a:p>
            <a:fld id="{322B9E34-23DC-3D43-AB3F-3F568957C5BC}" type="datetimeFigureOut">
              <a:rPr lang="en-US" smtClean="0"/>
              <a:t>10/11/26</a:t>
            </a:fld>
            <a:endParaRPr lang="en-US"/>
          </a:p>
        </p:txBody>
      </p:sp>
      <p:sp>
        <p:nvSpPr>
          <p:cNvPr id="6" name="Footer Placeholder 5">
            <a:extLst>
              <a:ext uri="{FF2B5EF4-FFF2-40B4-BE49-F238E27FC236}">
                <a16:creationId xmlns:a16="http://schemas.microsoft.com/office/drawing/2014/main" id="{5E875795-E19B-4618-2ACA-09976BF0BF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DC7E6C-BB54-1801-DD7D-C84F495CF4C6}"/>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985616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DB75B-6024-1EC2-4809-1217537924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3C5ABE-0B4C-C4A2-3403-52E5853364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AC5E73-0FC1-0A8D-4F23-0642BFB21B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90B00B-7FEF-A159-3FAC-8361FB5D9F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8C3AD4-F6A9-FF48-B227-500D913AAB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6908F0-D902-5A4D-051E-0544267B23C6}"/>
              </a:ext>
            </a:extLst>
          </p:cNvPr>
          <p:cNvSpPr>
            <a:spLocks noGrp="1"/>
          </p:cNvSpPr>
          <p:nvPr>
            <p:ph type="dt" sz="half" idx="10"/>
          </p:nvPr>
        </p:nvSpPr>
        <p:spPr/>
        <p:txBody>
          <a:bodyPr/>
          <a:lstStyle/>
          <a:p>
            <a:fld id="{322B9E34-23DC-3D43-AB3F-3F568957C5BC}" type="datetimeFigureOut">
              <a:rPr lang="en-US" smtClean="0"/>
              <a:t>10/11/26</a:t>
            </a:fld>
            <a:endParaRPr lang="en-US"/>
          </a:p>
        </p:txBody>
      </p:sp>
      <p:sp>
        <p:nvSpPr>
          <p:cNvPr id="8" name="Footer Placeholder 7">
            <a:extLst>
              <a:ext uri="{FF2B5EF4-FFF2-40B4-BE49-F238E27FC236}">
                <a16:creationId xmlns:a16="http://schemas.microsoft.com/office/drawing/2014/main" id="{4F007063-6720-20CB-5568-5ED2C89B3F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838897-6BED-7210-C686-61DE40B0ED85}"/>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1573394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EC1FD-35A6-0320-22F8-F5A0C05D6A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CDC11F-98BA-F561-E337-0EEEF1E5F3B2}"/>
              </a:ext>
            </a:extLst>
          </p:cNvPr>
          <p:cNvSpPr>
            <a:spLocks noGrp="1"/>
          </p:cNvSpPr>
          <p:nvPr>
            <p:ph type="dt" sz="half" idx="10"/>
          </p:nvPr>
        </p:nvSpPr>
        <p:spPr/>
        <p:txBody>
          <a:bodyPr/>
          <a:lstStyle/>
          <a:p>
            <a:fld id="{322B9E34-23DC-3D43-AB3F-3F568957C5BC}" type="datetimeFigureOut">
              <a:rPr lang="en-US" smtClean="0"/>
              <a:t>10/11/26</a:t>
            </a:fld>
            <a:endParaRPr lang="en-US"/>
          </a:p>
        </p:txBody>
      </p:sp>
      <p:sp>
        <p:nvSpPr>
          <p:cNvPr id="4" name="Footer Placeholder 3">
            <a:extLst>
              <a:ext uri="{FF2B5EF4-FFF2-40B4-BE49-F238E27FC236}">
                <a16:creationId xmlns:a16="http://schemas.microsoft.com/office/drawing/2014/main" id="{52F77F0A-7C26-C161-10A9-B5326743D3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A71954-582B-9521-E4C3-BF70FADEF3FE}"/>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310177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6DE9DB-7584-D525-04E3-87279289FE2B}"/>
              </a:ext>
            </a:extLst>
          </p:cNvPr>
          <p:cNvSpPr>
            <a:spLocks noGrp="1"/>
          </p:cNvSpPr>
          <p:nvPr>
            <p:ph type="dt" sz="half" idx="10"/>
          </p:nvPr>
        </p:nvSpPr>
        <p:spPr/>
        <p:txBody>
          <a:bodyPr/>
          <a:lstStyle/>
          <a:p>
            <a:fld id="{322B9E34-23DC-3D43-AB3F-3F568957C5BC}" type="datetimeFigureOut">
              <a:rPr lang="en-US" smtClean="0"/>
              <a:t>10/11/26</a:t>
            </a:fld>
            <a:endParaRPr lang="en-US"/>
          </a:p>
        </p:txBody>
      </p:sp>
      <p:sp>
        <p:nvSpPr>
          <p:cNvPr id="3" name="Footer Placeholder 2">
            <a:extLst>
              <a:ext uri="{FF2B5EF4-FFF2-40B4-BE49-F238E27FC236}">
                <a16:creationId xmlns:a16="http://schemas.microsoft.com/office/drawing/2014/main" id="{118307BC-5D1C-323C-5D1E-B67A54B5B0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DCA201-DD96-A7AE-29BC-CF7E84254ED1}"/>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1597754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C47DA-FFB6-8600-4198-78632BCC5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3D8DEE-DFE1-23DD-50FE-4DA8C59EE3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324D5EF-98F2-5226-BF06-769008E8B7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9BDDE4-6E13-EE06-6CA7-088D895A1E00}"/>
              </a:ext>
            </a:extLst>
          </p:cNvPr>
          <p:cNvSpPr>
            <a:spLocks noGrp="1"/>
          </p:cNvSpPr>
          <p:nvPr>
            <p:ph type="dt" sz="half" idx="10"/>
          </p:nvPr>
        </p:nvSpPr>
        <p:spPr/>
        <p:txBody>
          <a:bodyPr/>
          <a:lstStyle/>
          <a:p>
            <a:fld id="{322B9E34-23DC-3D43-AB3F-3F568957C5BC}" type="datetimeFigureOut">
              <a:rPr lang="en-US" smtClean="0"/>
              <a:t>10/11/26</a:t>
            </a:fld>
            <a:endParaRPr lang="en-US"/>
          </a:p>
        </p:txBody>
      </p:sp>
      <p:sp>
        <p:nvSpPr>
          <p:cNvPr id="6" name="Footer Placeholder 5">
            <a:extLst>
              <a:ext uri="{FF2B5EF4-FFF2-40B4-BE49-F238E27FC236}">
                <a16:creationId xmlns:a16="http://schemas.microsoft.com/office/drawing/2014/main" id="{866E76C0-EF8F-34BB-2949-8E880ACCA8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D222C3-5AC7-3BA8-7B81-F5C657E6BF95}"/>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1917929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9ED0D-1A85-ED57-C2A3-CC680F27FD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4CF85D-15C0-E29D-58E5-787C99C407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45366A-F90F-B1D2-537E-2FE968A4AC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2B61FC-7D72-EA2A-93FD-9A77FBEED489}"/>
              </a:ext>
            </a:extLst>
          </p:cNvPr>
          <p:cNvSpPr>
            <a:spLocks noGrp="1"/>
          </p:cNvSpPr>
          <p:nvPr>
            <p:ph type="dt" sz="half" idx="10"/>
          </p:nvPr>
        </p:nvSpPr>
        <p:spPr/>
        <p:txBody>
          <a:bodyPr/>
          <a:lstStyle/>
          <a:p>
            <a:fld id="{322B9E34-23DC-3D43-AB3F-3F568957C5BC}" type="datetimeFigureOut">
              <a:rPr lang="en-US" smtClean="0"/>
              <a:t>10/11/26</a:t>
            </a:fld>
            <a:endParaRPr lang="en-US"/>
          </a:p>
        </p:txBody>
      </p:sp>
      <p:sp>
        <p:nvSpPr>
          <p:cNvPr id="6" name="Footer Placeholder 5">
            <a:extLst>
              <a:ext uri="{FF2B5EF4-FFF2-40B4-BE49-F238E27FC236}">
                <a16:creationId xmlns:a16="http://schemas.microsoft.com/office/drawing/2014/main" id="{DD2E3650-E35E-8DBB-F8F9-019EC39582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7774D5-BD1A-A577-BDA7-27EE90F4C9BA}"/>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246411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1AED8-A182-6B9A-11F0-DF92889073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0E417E-C9FC-1C00-903B-A49258AD68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85D830-1FE7-1D28-B8CB-4E007CBC0A09}"/>
              </a:ext>
            </a:extLst>
          </p:cNvPr>
          <p:cNvSpPr>
            <a:spLocks noGrp="1"/>
          </p:cNvSpPr>
          <p:nvPr>
            <p:ph type="dt" sz="half" idx="10"/>
          </p:nvPr>
        </p:nvSpPr>
        <p:spPr/>
        <p:txBody>
          <a:bodyPr/>
          <a:lstStyle/>
          <a:p>
            <a:fld id="{322B9E34-23DC-3D43-AB3F-3F568957C5BC}" type="datetimeFigureOut">
              <a:rPr lang="en-US" smtClean="0"/>
              <a:t>10/11/26</a:t>
            </a:fld>
            <a:endParaRPr lang="en-US"/>
          </a:p>
        </p:txBody>
      </p:sp>
      <p:sp>
        <p:nvSpPr>
          <p:cNvPr id="5" name="Footer Placeholder 4">
            <a:extLst>
              <a:ext uri="{FF2B5EF4-FFF2-40B4-BE49-F238E27FC236}">
                <a16:creationId xmlns:a16="http://schemas.microsoft.com/office/drawing/2014/main" id="{3157F6A4-77D3-AA66-6CE8-8130DDD9DF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D656D9-B584-13B4-B81E-35E2F2032090}"/>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900276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8E65B6-25E1-05AC-4D13-0F6D2BA1ED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CECB40-93E8-203D-707A-800F2FD03F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AA0CAB-76E5-73E9-25ED-5614D31DC695}"/>
              </a:ext>
            </a:extLst>
          </p:cNvPr>
          <p:cNvSpPr>
            <a:spLocks noGrp="1"/>
          </p:cNvSpPr>
          <p:nvPr>
            <p:ph type="dt" sz="half" idx="10"/>
          </p:nvPr>
        </p:nvSpPr>
        <p:spPr/>
        <p:txBody>
          <a:bodyPr/>
          <a:lstStyle/>
          <a:p>
            <a:fld id="{322B9E34-23DC-3D43-AB3F-3F568957C5BC}" type="datetimeFigureOut">
              <a:rPr lang="en-US" smtClean="0"/>
              <a:t>10/11/26</a:t>
            </a:fld>
            <a:endParaRPr lang="en-US"/>
          </a:p>
        </p:txBody>
      </p:sp>
      <p:sp>
        <p:nvSpPr>
          <p:cNvPr id="5" name="Footer Placeholder 4">
            <a:extLst>
              <a:ext uri="{FF2B5EF4-FFF2-40B4-BE49-F238E27FC236}">
                <a16:creationId xmlns:a16="http://schemas.microsoft.com/office/drawing/2014/main" id="{A14D441A-FDCF-9C7B-9224-E728DA808B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C84DE7-81E0-590A-AF7A-19504B453DC8}"/>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2411437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bg>
      <p:bgPr>
        <a:solidFill>
          <a:srgbClr val="2D3A4C"/>
        </a:solidFill>
        <a:effectLst/>
      </p:bgPr>
    </p:bg>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FBDDF3A5-394D-B90A-EA5B-AF657E821813}"/>
              </a:ext>
            </a:extLst>
          </p:cNvPr>
          <p:cNvSpPr/>
          <p:nvPr userDrawn="1"/>
        </p:nvSpPr>
        <p:spPr>
          <a:xfrm rot="5400000">
            <a:off x="3266513" y="-2595037"/>
            <a:ext cx="5658975" cy="11533660"/>
          </a:xfrm>
          <a:prstGeom prst="roundRect">
            <a:avLst>
              <a:gd name="adj" fmla="val 383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90CB287-4B43-0836-4685-40331EEDE337}"/>
              </a:ext>
            </a:extLst>
          </p:cNvPr>
          <p:cNvSpPr/>
          <p:nvPr userDrawn="1"/>
        </p:nvSpPr>
        <p:spPr>
          <a:xfrm>
            <a:off x="1" y="6334822"/>
            <a:ext cx="12192000" cy="5382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69;g3e49e1d7e8d_0_236">
            <a:extLst>
              <a:ext uri="{FF2B5EF4-FFF2-40B4-BE49-F238E27FC236}">
                <a16:creationId xmlns:a16="http://schemas.microsoft.com/office/drawing/2014/main" id="{C70C7D50-5614-EF9A-AEFE-2E680DF7024E}"/>
              </a:ext>
            </a:extLst>
          </p:cNvPr>
          <p:cNvPicPr preferRelativeResize="0"/>
          <p:nvPr userDrawn="1"/>
        </p:nvPicPr>
        <p:blipFill rotWithShape="1">
          <a:blip r:embed="rId2">
            <a:alphaModFix/>
          </a:blip>
          <a:srcRect/>
          <a:stretch/>
        </p:blipFill>
        <p:spPr>
          <a:xfrm>
            <a:off x="9438148" y="6466069"/>
            <a:ext cx="1305480" cy="278440"/>
          </a:xfrm>
          <a:prstGeom prst="rect">
            <a:avLst/>
          </a:prstGeom>
          <a:noFill/>
          <a:ln>
            <a:noFill/>
          </a:ln>
        </p:spPr>
      </p:pic>
      <p:sp>
        <p:nvSpPr>
          <p:cNvPr id="8" name="Google Shape;70;g3e49e1d7e8d_0_236">
            <a:extLst>
              <a:ext uri="{FF2B5EF4-FFF2-40B4-BE49-F238E27FC236}">
                <a16:creationId xmlns:a16="http://schemas.microsoft.com/office/drawing/2014/main" id="{FE2FB61D-3B71-03FF-F21A-CEA560F7EC79}"/>
              </a:ext>
            </a:extLst>
          </p:cNvPr>
          <p:cNvSpPr/>
          <p:nvPr userDrawn="1"/>
        </p:nvSpPr>
        <p:spPr>
          <a:xfrm>
            <a:off x="10902191" y="6441966"/>
            <a:ext cx="1028940" cy="371465"/>
          </a:xfrm>
          <a:custGeom>
            <a:avLst/>
            <a:gdLst/>
            <a:ahLst/>
            <a:cxnLst/>
            <a:rect l="l" t="t" r="r" b="b"/>
            <a:pathLst>
              <a:path w="1313981" h="474370" extrusionOk="0">
                <a:moveTo>
                  <a:pt x="0" y="0"/>
                </a:moveTo>
                <a:lnTo>
                  <a:pt x="1313981" y="0"/>
                </a:lnTo>
                <a:lnTo>
                  <a:pt x="1313981" y="474370"/>
                </a:lnTo>
                <a:lnTo>
                  <a:pt x="0" y="474370"/>
                </a:lnTo>
                <a:lnTo>
                  <a:pt x="0" y="0"/>
                </a:lnTo>
                <a:close/>
              </a:path>
            </a:pathLst>
          </a:custGeom>
          <a:blipFill rotWithShape="1">
            <a:blip r:embed="rId3">
              <a:alphaModFix/>
            </a:blip>
            <a:stretch>
              <a:fillRect/>
            </a:stretch>
          </a:blipFill>
          <a:ln>
            <a:noFill/>
          </a:ln>
        </p:spPr>
        <p:txBody>
          <a:bodyPr/>
          <a:lstStyle/>
          <a:p>
            <a:endParaRPr lang="en-US"/>
          </a:p>
        </p:txBody>
      </p:sp>
    </p:spTree>
    <p:extLst>
      <p:ext uri="{BB962C8B-B14F-4D97-AF65-F5344CB8AC3E}">
        <p14:creationId xmlns:p14="http://schemas.microsoft.com/office/powerpoint/2010/main" val="1221550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2BB16-5D6B-28C7-697F-A94657C0F4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1AD59B1-372C-F5D2-8171-6BFF5BCDD9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EFBB80-9C22-85C8-F53F-8FD24034F0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2B9E34-23DC-3D43-AB3F-3F568957C5BC}" type="datetimeFigureOut">
              <a:rPr lang="en-US" smtClean="0"/>
              <a:t>10/11/26</a:t>
            </a:fld>
            <a:endParaRPr lang="en-US"/>
          </a:p>
        </p:txBody>
      </p:sp>
      <p:sp>
        <p:nvSpPr>
          <p:cNvPr id="5" name="Footer Placeholder 4">
            <a:extLst>
              <a:ext uri="{FF2B5EF4-FFF2-40B4-BE49-F238E27FC236}">
                <a16:creationId xmlns:a16="http://schemas.microsoft.com/office/drawing/2014/main" id="{3748C552-1B07-0548-BB6E-0CA1CAB0C2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EA77219-0472-A9F1-270A-73515A3339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8E88F0-70C0-1941-AD04-BD8B43B6340A}" type="slidenum">
              <a:rPr lang="en-US" smtClean="0"/>
              <a:t>‹#›</a:t>
            </a:fld>
            <a:endParaRPr lang="en-US"/>
          </a:p>
        </p:txBody>
      </p:sp>
    </p:spTree>
    <p:extLst>
      <p:ext uri="{BB962C8B-B14F-4D97-AF65-F5344CB8AC3E}">
        <p14:creationId xmlns:p14="http://schemas.microsoft.com/office/powerpoint/2010/main" val="13180866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5.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SHNprb2hgzU" TargetMode="External"/><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11.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507C7A-F01C-5F58-5DC7-C5C10D9465E3}"/>
              </a:ext>
            </a:extLst>
          </p:cNvPr>
          <p:cNvSpPr txBox="1"/>
          <p:nvPr/>
        </p:nvSpPr>
        <p:spPr>
          <a:xfrm>
            <a:off x="585733" y="888244"/>
            <a:ext cx="358314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1600" b="0" i="0" u="none" strike="noStrike" kern="1200" cap="none" spc="0" normalizeH="0" baseline="0">
                <a:ln>
                  <a:noFill/>
                </a:ln>
                <a:solidFill>
                  <a:srgbClr val="F46340"/>
                </a:solidFill>
                <a:effectLst/>
                <a:uLnTx/>
                <a:uFillTx/>
                <a:latin typeface="Avenir Next Condensed" panose="020B0506020202020204" pitchFamily="34" charset="0"/>
                <a:ea typeface="+mn-ea"/>
                <a:cs typeface="Poppins" pitchFamily="2" charset="77"/>
              </a:rPr>
              <a:t>PAKET TAMBAHAN PERANGKAT AJAR KELAS</a:t>
            </a:r>
            <a:endParaRPr kumimoji="0" lang="id-ID" sz="1600" b="0" i="0" u="none" strike="noStrike" kern="1200" cap="none" spc="0" normalizeH="0" baseline="0" dirty="0">
              <a:ln>
                <a:noFill/>
              </a:ln>
              <a:solidFill>
                <a:srgbClr val="F46340"/>
              </a:solidFill>
              <a:effectLst/>
              <a:uLnTx/>
              <a:uFillTx/>
              <a:latin typeface="Avenir Next Condensed" panose="020B0506020202020204" pitchFamily="34" charset="0"/>
              <a:ea typeface="+mn-ea"/>
              <a:cs typeface="Poppins" pitchFamily="2" charset="77"/>
            </a:endParaRPr>
          </a:p>
        </p:txBody>
      </p:sp>
      <p:sp>
        <p:nvSpPr>
          <p:cNvPr id="4" name="Title 3">
            <a:extLst>
              <a:ext uri="{FF2B5EF4-FFF2-40B4-BE49-F238E27FC236}">
                <a16:creationId xmlns:a16="http://schemas.microsoft.com/office/drawing/2014/main" id="{744E7110-1E28-3A94-3506-558EE47A17D7}"/>
              </a:ext>
            </a:extLst>
          </p:cNvPr>
          <p:cNvSpPr txBox="1">
            <a:spLocks noGrp="1"/>
          </p:cNvSpPr>
          <p:nvPr>
            <p:ph type="title" idx="4294967295"/>
          </p:nvPr>
        </p:nvSpPr>
        <p:spPr>
          <a:xfrm>
            <a:off x="585735" y="1196021"/>
            <a:ext cx="10895063"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d-ID" sz="2400" b="1" noProof="0">
                <a:solidFill>
                  <a:srgbClr val="243945"/>
                </a:solidFill>
                <a:latin typeface="Poppins" pitchFamily="2" charset="77"/>
                <a:ea typeface="+mn-ea"/>
                <a:cs typeface="Poppins" pitchFamily="2" charset="77"/>
              </a:rPr>
              <a:t>Menggunakan AI Generatif dengan Aman dan Bertanggung Jawab</a:t>
            </a:r>
            <a:endParaRPr kumimoji="0" lang="id-ID" sz="2400" b="1" i="0" u="none" strike="noStrike" kern="1200" cap="none" spc="0" normalizeH="0" baseline="0" dirty="0">
              <a:ln>
                <a:noFill/>
              </a:ln>
              <a:solidFill>
                <a:srgbClr val="243945"/>
              </a:solidFill>
              <a:effectLst/>
              <a:uLnTx/>
              <a:uFillTx/>
              <a:latin typeface="Poppins" pitchFamily="2" charset="77"/>
              <a:ea typeface="+mn-ea"/>
              <a:cs typeface="Poppins" pitchFamily="2" charset="77"/>
            </a:endParaRPr>
          </a:p>
        </p:txBody>
      </p:sp>
      <p:grpSp>
        <p:nvGrpSpPr>
          <p:cNvPr id="2" name="Group 1">
            <a:extLst>
              <a:ext uri="{FF2B5EF4-FFF2-40B4-BE49-F238E27FC236}">
                <a16:creationId xmlns:a16="http://schemas.microsoft.com/office/drawing/2014/main" id="{1C2E9A59-9633-5CFD-34AC-44391B28FC5A}"/>
              </a:ext>
              <a:ext uri="{C183D7F6-B498-43B3-948B-1728B52AA6E4}">
                <adec:decorative xmlns:adec="http://schemas.microsoft.com/office/drawing/2017/decorative" val="1"/>
              </a:ext>
            </a:extLst>
          </p:cNvPr>
          <p:cNvGrpSpPr/>
          <p:nvPr/>
        </p:nvGrpSpPr>
        <p:grpSpPr>
          <a:xfrm>
            <a:off x="-1089" y="459511"/>
            <a:ext cx="2303721" cy="369332"/>
            <a:chOff x="-1" y="381245"/>
            <a:chExt cx="2303721" cy="369332"/>
          </a:xfrm>
        </p:grpSpPr>
        <p:sp>
          <p:nvSpPr>
            <p:cNvPr id="3" name="Round Same-side Corner of Rectangle 2">
              <a:extLst>
                <a:ext uri="{FF2B5EF4-FFF2-40B4-BE49-F238E27FC236}">
                  <a16:creationId xmlns:a16="http://schemas.microsoft.com/office/drawing/2014/main" id="{9783633C-B820-B34E-0FF0-78F290E7BC7D}"/>
                </a:ext>
              </a:extLst>
            </p:cNvPr>
            <p:cNvSpPr/>
            <p:nvPr/>
          </p:nvSpPr>
          <p:spPr>
            <a:xfrm rot="5400000">
              <a:off x="967194" y="-585950"/>
              <a:ext cx="369332" cy="2303721"/>
            </a:xfrm>
            <a:prstGeom prst="round2SameRect">
              <a:avLst>
                <a:gd name="adj1" fmla="val 43940"/>
                <a:gd name="adj2" fmla="val 0"/>
              </a:avLst>
            </a:prstGeom>
            <a:solidFill>
              <a:srgbClr val="669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16D8AFA-F468-A25E-07E8-8765C4C4CB2F}"/>
                </a:ext>
              </a:extLst>
            </p:cNvPr>
            <p:cNvSpPr txBox="1"/>
            <p:nvPr/>
          </p:nvSpPr>
          <p:spPr>
            <a:xfrm>
              <a:off x="586823" y="423683"/>
              <a:ext cx="1716897" cy="31186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1200"/>
                </a:spcAft>
                <a:buClrTx/>
                <a:buSzTx/>
                <a:buFontTx/>
                <a:buNone/>
                <a:tabLst/>
                <a:defRPr/>
              </a:pPr>
              <a:r>
                <a:rPr kumimoji="0" lang="id-ID" sz="1400" b="1" i="0" u="none" strike="noStrike" kern="1200" cap="none" spc="0" normalizeH="0" baseline="0">
                  <a:ln>
                    <a:noFill/>
                  </a:ln>
                  <a:solidFill>
                    <a:prstClr val="white"/>
                  </a:solidFill>
                  <a:effectLst/>
                  <a:uLnTx/>
                  <a:uFillTx/>
                  <a:latin typeface="Avenir Next Condensed" panose="020B0506020202020204" pitchFamily="34" charset="0"/>
                  <a:ea typeface="+mn-ea"/>
                  <a:cs typeface="Poppins" pitchFamily="2" charset="77"/>
                </a:rPr>
                <a:t>PANDUAN PENDIDIK</a:t>
              </a:r>
              <a:endParaRPr kumimoji="0" lang="id-ID" sz="1400" b="1" i="0" u="none" strike="noStrike" kern="1200" cap="none" spc="0" normalizeH="0" baseline="0" dirty="0">
                <a:ln>
                  <a:noFill/>
                </a:ln>
                <a:solidFill>
                  <a:prstClr val="white"/>
                </a:solidFill>
                <a:effectLst/>
                <a:uLnTx/>
                <a:uFillTx/>
                <a:latin typeface="Avenir Next Condensed" panose="020B0506020202020204" pitchFamily="34" charset="0"/>
                <a:ea typeface="+mn-ea"/>
                <a:cs typeface="Poppins" pitchFamily="2" charset="77"/>
              </a:endParaRPr>
            </a:p>
          </p:txBody>
        </p:sp>
      </p:grpSp>
      <p:sp>
        <p:nvSpPr>
          <p:cNvPr id="7" name="Text">
            <a:extLst>
              <a:ext uri="{FF2B5EF4-FFF2-40B4-BE49-F238E27FC236}">
                <a16:creationId xmlns:a16="http://schemas.microsoft.com/office/drawing/2014/main" id="{4634306A-1A79-9B38-42BA-66EC2B28ACA4}"/>
              </a:ext>
            </a:extLst>
          </p:cNvPr>
          <p:cNvSpPr txBox="1"/>
          <p:nvPr/>
        </p:nvSpPr>
        <p:spPr>
          <a:xfrm>
            <a:off x="717940" y="1761331"/>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kumimoji="0" lang="id-ID" sz="1400" b="1" i="0" u="none" strike="noStrike" kern="0" cap="none" spc="0" normalizeH="0" baseline="0">
                <a:ln>
                  <a:noFill/>
                </a:ln>
                <a:solidFill>
                  <a:srgbClr val="F46340"/>
                </a:solidFill>
                <a:effectLst/>
                <a:uLnTx/>
                <a:uFillTx/>
                <a:latin typeface="Aptos" panose="02110004020202020204"/>
                <a:ea typeface="Poppins"/>
                <a:cs typeface="Poppins"/>
                <a:sym typeface="Poppins"/>
              </a:rPr>
              <a:t>TENTANG MATERI INI</a:t>
            </a:r>
            <a:endParaRPr kumimoji="0" lang="id-ID" sz="1400" b="1" i="0" u="none" strike="noStrike" kern="0" cap="none" spc="0" normalizeH="0" baseline="0" dirty="0">
              <a:ln>
                <a:noFill/>
              </a:ln>
              <a:solidFill>
                <a:srgbClr val="F46340"/>
              </a:solidFill>
              <a:effectLst/>
              <a:uLnTx/>
              <a:uFillTx/>
              <a:latin typeface="Aptos" panose="02110004020202020204"/>
              <a:ea typeface="Poppins"/>
              <a:cs typeface="Poppins"/>
              <a:sym typeface="Poppins"/>
            </a:endParaRPr>
          </a:p>
        </p:txBody>
      </p:sp>
      <p:sp>
        <p:nvSpPr>
          <p:cNvPr id="8" name="Text">
            <a:extLst>
              <a:ext uri="{FF2B5EF4-FFF2-40B4-BE49-F238E27FC236}">
                <a16:creationId xmlns:a16="http://schemas.microsoft.com/office/drawing/2014/main" id="{3B02F9E4-6917-0F51-FAD5-3D7939F29981}"/>
              </a:ext>
            </a:extLst>
          </p:cNvPr>
          <p:cNvSpPr txBox="1"/>
          <p:nvPr/>
        </p:nvSpPr>
        <p:spPr>
          <a:xfrm>
            <a:off x="717939" y="2102446"/>
            <a:ext cx="3502856" cy="3693319"/>
          </a:xfrm>
          <a:prstGeom prst="rect">
            <a:avLst/>
          </a:prstGeom>
          <a:noFill/>
          <a:ln>
            <a:noFill/>
          </a:ln>
        </p:spPr>
        <p:txBody>
          <a:bodyPr spcFirstLastPara="1" wrap="square" lIns="0" tIns="0" rIns="0" bIns="0" anchor="t" anchorCtr="0">
            <a:spAutoFit/>
          </a:bodyPr>
          <a:lstStyle/>
          <a:p>
            <a:r>
              <a:rPr lang="id-ID" sz="1200" noProof="0"/>
              <a:t>Materi ini dirancang sebagai pelengkap untuk </a:t>
            </a:r>
            <a:r>
              <a:rPr lang="id-ID" sz="1200" i="1" u="sng" noProof="0">
                <a:solidFill>
                  <a:srgbClr val="7264D2"/>
                </a:solidFill>
              </a:rPr>
              <a:t>Perangkat Ajar Kelas: Menggunakan AI Generatif dengan Aman dan Bertanggung Jawab </a:t>
            </a:r>
            <a:r>
              <a:rPr lang="id-ID" sz="1200" noProof="0"/>
              <a:t>. Pembelajaran ini mengikuti dua tokoh dalam perangkat ajar kelas, Ica dan Kevin, dalam menjalankan misi-misi baru melalui cerita yang utuh dan memiliki masalah untuk dipecahkan.</a:t>
            </a:r>
            <a:br>
              <a:rPr lang="id-ID" sz="1200" noProof="0"/>
            </a:br>
            <a:endParaRPr lang="id-ID" sz="1200" noProof="0"/>
          </a:p>
          <a:p>
            <a:r>
              <a:rPr lang="id-ID" sz="1200" noProof="0"/>
              <a:t>Kedua cerita ini mengeksplorasi </a:t>
            </a:r>
            <a:r>
              <a:rPr lang="id-ID" sz="1200" noProof="0" err="1"/>
              <a:t>literasi</a:t>
            </a:r>
            <a:r>
              <a:rPr lang="id-ID" sz="1200" noProof="0"/>
              <a:t> informasi di zaman AI dari sudut pandang yang berbeda. Dalam “Kampanye Iklim,” kisah Ica mempertanyakan apa yang bisa kita percaya ketika semua orang dapat membuat konten yang meyakinkan dengan bantuan AI. Misi Kevin, “Bot yang Penolong” mengajak kita melihat apa yang terjadi ketika sebuah alat AI menjawab dengan sangat yakin, menyimpan informasi pribadi, dan memberi informasi yang keliru. Keduanya mengasah kemampuan berpikir kritis dan kebiasaan praktis yang dapat diterapkan siswa ketika menggunakan AI.</a:t>
            </a:r>
            <a:endParaRPr kumimoji="0" lang="id-ID" sz="1200" b="0" i="0" u="none" strike="noStrike" kern="1200" cap="none" spc="0" normalizeH="0" baseline="0" dirty="0">
              <a:ln>
                <a:noFill/>
              </a:ln>
              <a:solidFill>
                <a:prstClr val="black"/>
              </a:solidFill>
              <a:effectLst/>
              <a:uLnTx/>
              <a:uFillTx/>
              <a:latin typeface="Aptos" panose="020B0004020202020204" pitchFamily="34" charset="0"/>
              <a:ea typeface="+mn-ea"/>
              <a:cs typeface="+mn-cs"/>
            </a:endParaRPr>
          </a:p>
        </p:txBody>
      </p:sp>
      <p:sp>
        <p:nvSpPr>
          <p:cNvPr id="9" name="Text">
            <a:extLst>
              <a:ext uri="{FF2B5EF4-FFF2-40B4-BE49-F238E27FC236}">
                <a16:creationId xmlns:a16="http://schemas.microsoft.com/office/drawing/2014/main" id="{C7E8D127-A8C7-72BB-1D35-1D521A2AED7E}"/>
              </a:ext>
            </a:extLst>
          </p:cNvPr>
          <p:cNvSpPr txBox="1"/>
          <p:nvPr/>
        </p:nvSpPr>
        <p:spPr>
          <a:xfrm>
            <a:off x="4995396" y="1761331"/>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kumimoji="0" lang="id-ID" sz="1400" b="1" i="0" u="none" strike="noStrike" kern="0" cap="none" spc="0" normalizeH="0" baseline="0">
                <a:ln>
                  <a:noFill/>
                </a:ln>
                <a:solidFill>
                  <a:srgbClr val="F46340"/>
                </a:solidFill>
                <a:effectLst/>
                <a:uLnTx/>
                <a:uFillTx/>
                <a:latin typeface="Aptos" panose="02110004020202020204"/>
                <a:ea typeface="Poppins"/>
                <a:cs typeface="Poppins"/>
                <a:sym typeface="Poppins"/>
              </a:rPr>
              <a:t>CARA MENGGUNAKAN MATERI INI</a:t>
            </a:r>
            <a:endParaRPr kumimoji="0" lang="id-ID" sz="1400" b="1" i="0" u="none" strike="noStrike" kern="0" cap="none" spc="0" normalizeH="0" baseline="0" dirty="0">
              <a:ln>
                <a:noFill/>
              </a:ln>
              <a:solidFill>
                <a:srgbClr val="F46340"/>
              </a:solidFill>
              <a:effectLst/>
              <a:uLnTx/>
              <a:uFillTx/>
              <a:latin typeface="Aptos" panose="02110004020202020204"/>
              <a:ea typeface="Poppins"/>
              <a:cs typeface="Poppins"/>
              <a:sym typeface="Poppins"/>
            </a:endParaRPr>
          </a:p>
        </p:txBody>
      </p:sp>
      <p:sp>
        <p:nvSpPr>
          <p:cNvPr id="10" name="Text">
            <a:extLst>
              <a:ext uri="{FF2B5EF4-FFF2-40B4-BE49-F238E27FC236}">
                <a16:creationId xmlns:a16="http://schemas.microsoft.com/office/drawing/2014/main" id="{384F6F70-20F5-9960-8E4F-17DD8C40ADAB}"/>
              </a:ext>
            </a:extLst>
          </p:cNvPr>
          <p:cNvSpPr txBox="1"/>
          <p:nvPr/>
        </p:nvSpPr>
        <p:spPr>
          <a:xfrm>
            <a:off x="4995396" y="2122353"/>
            <a:ext cx="6478663" cy="3508653"/>
          </a:xfrm>
          <a:prstGeom prst="rect">
            <a:avLst/>
          </a:prstGeom>
          <a:noFill/>
          <a:ln>
            <a:noFill/>
          </a:ln>
        </p:spPr>
        <p:txBody>
          <a:bodyPr spcFirstLastPara="1" wrap="square" lIns="0" tIns="0" rIns="0" bIns="0" anchor="t" anchorCtr="0">
            <a:spAutoFit/>
          </a:bodyPr>
          <a:lstStyle/>
          <a:p>
            <a:r>
              <a:rPr lang="id-ID" sz="1200" noProof="0" dirty="0"/>
              <a:t>Kami menyarankan untuk mengajarkan </a:t>
            </a:r>
            <a:r>
              <a:rPr lang="id-ID" sz="1200" i="1" u="sng" noProof="0" dirty="0">
                <a:solidFill>
                  <a:srgbClr val="7264D2"/>
                </a:solidFill>
              </a:rPr>
              <a:t>Perangkat Ajar Kelas: Menggunakan AI Generatif dengan Aman dan Bertanggung Jawab</a:t>
            </a:r>
            <a:r>
              <a:rPr lang="id-ID" sz="1200" noProof="0" dirty="0">
                <a:solidFill>
                  <a:srgbClr val="7264D2"/>
                </a:solidFill>
              </a:rPr>
              <a:t>  </a:t>
            </a:r>
            <a:r>
              <a:rPr lang="id-ID" sz="1200" noProof="0" dirty="0"/>
              <a:t>terlebih dahulu untuk membangun fondasi bagi penggunaan AI yang bertanggung jawab.</a:t>
            </a:r>
          </a:p>
          <a:p>
            <a:endParaRPr lang="id-ID" sz="1200" noProof="0" dirty="0"/>
          </a:p>
          <a:p>
            <a:r>
              <a:rPr lang="id-ID" sz="1200" noProof="0" dirty="0"/>
              <a:t>Setiap pembelajaran berdurasi 30 hingga 45 menit dan dapat digunakan sebagai pembelajaran terpisah atau PR yang dikerjakan mandiri. Keduanya dapat dilakukan dengan urutan mana pun, atau dipasangkan sebagai dua sesi pembelajaran.</a:t>
            </a:r>
          </a:p>
          <a:p>
            <a:endParaRPr lang="id-ID" sz="1200" noProof="0" dirty="0"/>
          </a:p>
          <a:p>
            <a:pPr marL="171450" indent="-171450" fontAlgn="base">
              <a:buFont typeface="Arial" panose="020B0604020202020204" pitchFamily="34" charset="0"/>
              <a:buChar char="•"/>
            </a:pPr>
            <a:r>
              <a:rPr lang="id-ID" sz="1200" b="1" noProof="0" dirty="0"/>
              <a:t>Sebagai pembelajaran di kelas, </a:t>
            </a:r>
            <a:r>
              <a:rPr lang="id-ID" sz="1200" noProof="0" dirty="0"/>
              <a:t>tampilkan materi ini dalam layar besar, sembari berhenti sejenak pada aktivitas dan poin diskusi.</a:t>
            </a:r>
          </a:p>
          <a:p>
            <a:pPr marL="171450" indent="-171450" fontAlgn="base">
              <a:buFont typeface="Arial" panose="020B0604020202020204" pitchFamily="34" charset="0"/>
              <a:buChar char="•"/>
            </a:pPr>
            <a:endParaRPr lang="id-ID" sz="1200" noProof="0" dirty="0"/>
          </a:p>
          <a:p>
            <a:pPr marL="171450" lvl="0" indent="-171450" fontAlgn="base">
              <a:buFont typeface="Arial" panose="020B0604020202020204" pitchFamily="34" charset="0"/>
              <a:buChar char="•"/>
            </a:pPr>
            <a:r>
              <a:rPr lang="id-ID" sz="1200" b="1" noProof="0" dirty="0"/>
              <a:t>Sebagai pembelajaran mandiri, </a:t>
            </a:r>
            <a:r>
              <a:rPr lang="id-ID" sz="1200" noProof="0" dirty="0"/>
              <a:t>kerjakan sesuai dengan kecepatan siswa, diikuti dengan refleksi tertulis atau diskusi kelas.</a:t>
            </a:r>
          </a:p>
          <a:p>
            <a:pPr lvl="0" fontAlgn="base"/>
            <a:endParaRPr lang="id-ID" sz="1200" noProof="0" dirty="0"/>
          </a:p>
          <a:p>
            <a:pPr marL="171450" indent="-171450" fontAlgn="base">
              <a:buFont typeface="Arial" panose="020B0604020202020204" pitchFamily="34" charset="0"/>
              <a:buChar char="•"/>
            </a:pPr>
            <a:r>
              <a:rPr lang="id-ID" sz="1200" b="1" noProof="0" dirty="0"/>
              <a:t>Sebagai pembelajaran kelompok, </a:t>
            </a:r>
            <a:r>
              <a:rPr lang="id-ID" sz="1200" noProof="0" dirty="0"/>
              <a:t>kerjakan satu misi dalam grup kecil lalu presentasikan keputusan yang mereka ambil.</a:t>
            </a:r>
          </a:p>
          <a:p>
            <a:pPr marL="171450" lvl="0" indent="-171450" fontAlgn="base">
              <a:buFont typeface="Arial" panose="020B0604020202020204" pitchFamily="34" charset="0"/>
              <a:buChar char="•"/>
            </a:pPr>
            <a:endParaRPr lang="id-ID" sz="1200" noProof="0" dirty="0"/>
          </a:p>
          <a:p>
            <a:r>
              <a:rPr lang="id-ID" sz="1200" noProof="0" dirty="0"/>
              <a:t>Aktivitas "</a:t>
            </a:r>
            <a:r>
              <a:rPr lang="en-GB" sz="1200" dirty="0"/>
              <a:t>Coba </a:t>
            </a:r>
            <a:r>
              <a:rPr lang="en-GB" sz="1200" dirty="0" err="1"/>
              <a:t>Lakukan</a:t>
            </a:r>
            <a:r>
              <a:rPr lang="en-GB" sz="1200" dirty="0"/>
              <a:t> </a:t>
            </a:r>
            <a:r>
              <a:rPr lang="en-GB" sz="1200" dirty="0" err="1"/>
              <a:t>Sendiri</a:t>
            </a:r>
            <a:r>
              <a:rPr lang="id-ID" sz="1200" noProof="0" dirty="0"/>
              <a:t>" diberi keterangan opsional dalam </a:t>
            </a:r>
            <a:r>
              <a:rPr lang="id-ID" sz="1200" noProof="0" dirty="0" err="1"/>
              <a:t>slide</a:t>
            </a:r>
            <a:r>
              <a:rPr lang="id-ID" sz="1200" noProof="0" dirty="0"/>
              <a:t> presentasi. Guru dapat melakukannya, mempersingkatnya, atau menjadikannya tugas lanjutan tanpa merusak alur cerita.</a:t>
            </a:r>
            <a:endParaRPr kumimoji="0" lang="id-ID" sz="1200" b="0" i="0" u="none" strike="noStrike" kern="1200" cap="none" spc="0" normalizeH="0" baseline="0" dirty="0">
              <a:ln>
                <a:noFill/>
              </a:ln>
              <a:solidFill>
                <a:prstClr val="black"/>
              </a:solidFill>
              <a:effectLst/>
              <a:uLnTx/>
              <a:uFillTx/>
              <a:latin typeface="Aptos" panose="020B0004020202020204" pitchFamily="34" charset="0"/>
              <a:ea typeface="+mn-ea"/>
              <a:cs typeface="+mn-cs"/>
            </a:endParaRPr>
          </a:p>
        </p:txBody>
      </p:sp>
      <p:cxnSp>
        <p:nvCxnSpPr>
          <p:cNvPr id="12" name="Straight Connector 11">
            <a:extLst>
              <a:ext uri="{FF2B5EF4-FFF2-40B4-BE49-F238E27FC236}">
                <a16:creationId xmlns:a16="http://schemas.microsoft.com/office/drawing/2014/main" id="{6C626869-1CEC-4402-6870-55C8720B97ED}"/>
              </a:ext>
              <a:ext uri="{C183D7F6-B498-43B3-948B-1728B52AA6E4}">
                <adec:decorative xmlns:adec="http://schemas.microsoft.com/office/drawing/2017/decorative" val="1"/>
              </a:ext>
            </a:extLst>
          </p:cNvPr>
          <p:cNvCxnSpPr>
            <a:cxnSpLocks/>
          </p:cNvCxnSpPr>
          <p:nvPr/>
        </p:nvCxnSpPr>
        <p:spPr>
          <a:xfrm>
            <a:off x="4608095" y="1838526"/>
            <a:ext cx="0" cy="3918327"/>
          </a:xfrm>
          <a:prstGeom prst="line">
            <a:avLst/>
          </a:prstGeom>
          <a:ln w="28575">
            <a:solidFill>
              <a:srgbClr val="F5633F"/>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22C49745-593F-4167-5E8B-6A2A0A1C638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2"/>
          <a:stretch>
            <a:fillRect/>
          </a:stretch>
        </p:blipFill>
        <p:spPr>
          <a:xfrm>
            <a:off x="9457688" y="-448242"/>
            <a:ext cx="3177941" cy="2184836"/>
          </a:xfrm>
          <a:prstGeom prst="rect">
            <a:avLst/>
          </a:prstGeom>
        </p:spPr>
      </p:pic>
    </p:spTree>
    <p:extLst>
      <p:ext uri="{BB962C8B-B14F-4D97-AF65-F5344CB8AC3E}">
        <p14:creationId xmlns:p14="http://schemas.microsoft.com/office/powerpoint/2010/main" val="3316784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03233-D091-3E99-D196-D5AF0106AD8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AFB9939-68C8-D4C9-2F96-53554EEA1CFB}"/>
              </a:ext>
            </a:extLst>
          </p:cNvPr>
          <p:cNvSpPr txBox="1"/>
          <p:nvPr/>
        </p:nvSpPr>
        <p:spPr>
          <a:xfrm>
            <a:off x="585733" y="903287"/>
            <a:ext cx="3448381"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1600" b="0" i="0" u="none" strike="noStrike" kern="1200" cap="none" spc="0" normalizeH="0" baseline="0" dirty="0">
                <a:ln>
                  <a:noFill/>
                </a:ln>
                <a:solidFill>
                  <a:srgbClr val="F46340"/>
                </a:solidFill>
                <a:effectLst/>
                <a:uLnTx/>
                <a:uFillTx/>
                <a:latin typeface="Avenir Next Condensed" panose="020B0506020202020204" pitchFamily="34" charset="0"/>
                <a:ea typeface="+mn-ea"/>
                <a:cs typeface="Poppins" pitchFamily="2" charset="77"/>
              </a:rPr>
              <a:t>RENCANA PELAJARAN UNTUK SLIDE 4 - 17</a:t>
            </a:r>
          </a:p>
        </p:txBody>
      </p:sp>
      <p:sp>
        <p:nvSpPr>
          <p:cNvPr id="4" name="Title 3">
            <a:extLst>
              <a:ext uri="{FF2B5EF4-FFF2-40B4-BE49-F238E27FC236}">
                <a16:creationId xmlns:a16="http://schemas.microsoft.com/office/drawing/2014/main" id="{8752FA4A-9634-D214-CE57-952D1769F427}"/>
              </a:ext>
            </a:extLst>
          </p:cNvPr>
          <p:cNvSpPr txBox="1">
            <a:spLocks noGrp="1"/>
          </p:cNvSpPr>
          <p:nvPr>
            <p:ph type="title" idx="4294967295"/>
          </p:nvPr>
        </p:nvSpPr>
        <p:spPr>
          <a:xfrm>
            <a:off x="585736" y="1167663"/>
            <a:ext cx="4519664"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2400" b="1" i="0" u="none" strike="noStrike" kern="1200" cap="none" spc="0" normalizeH="0" baseline="0">
                <a:ln>
                  <a:noFill/>
                </a:ln>
                <a:solidFill>
                  <a:srgbClr val="243945"/>
                </a:solidFill>
                <a:effectLst/>
                <a:uLnTx/>
                <a:uFillTx/>
                <a:latin typeface="Poppins" pitchFamily="2" charset="77"/>
                <a:ea typeface="+mn-ea"/>
                <a:cs typeface="Poppins" pitchFamily="2" charset="77"/>
              </a:rPr>
              <a:t>Kampanye Iklim</a:t>
            </a:r>
            <a:endParaRPr kumimoji="0" lang="id-ID" sz="2400" b="1" i="0" u="none" strike="noStrike" kern="1200" cap="none" spc="0" normalizeH="0" baseline="0" dirty="0">
              <a:ln>
                <a:noFill/>
              </a:ln>
              <a:solidFill>
                <a:srgbClr val="243945"/>
              </a:solidFill>
              <a:effectLst/>
              <a:uLnTx/>
              <a:uFillTx/>
              <a:latin typeface="Poppins" pitchFamily="2" charset="77"/>
              <a:ea typeface="+mn-ea"/>
              <a:cs typeface="Poppins" pitchFamily="2" charset="77"/>
            </a:endParaRPr>
          </a:p>
        </p:txBody>
      </p:sp>
      <p:sp>
        <p:nvSpPr>
          <p:cNvPr id="7" name="Text">
            <a:extLst>
              <a:ext uri="{FF2B5EF4-FFF2-40B4-BE49-F238E27FC236}">
                <a16:creationId xmlns:a16="http://schemas.microsoft.com/office/drawing/2014/main" id="{47E8206F-F154-ED8E-C811-9B90D4D98060}"/>
              </a:ext>
            </a:extLst>
          </p:cNvPr>
          <p:cNvSpPr txBox="1"/>
          <p:nvPr/>
        </p:nvSpPr>
        <p:spPr>
          <a:xfrm>
            <a:off x="717940" y="1668822"/>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kumimoji="0" lang="id-ID" sz="1400" b="1" i="0" u="none" strike="noStrike" kern="0" cap="none" spc="0" normalizeH="0" baseline="0">
                <a:ln>
                  <a:noFill/>
                </a:ln>
                <a:solidFill>
                  <a:srgbClr val="F46340"/>
                </a:solidFill>
                <a:effectLst/>
                <a:uLnTx/>
                <a:uFillTx/>
                <a:latin typeface="Aptos" panose="02110004020202020204"/>
                <a:ea typeface="Poppins"/>
                <a:cs typeface="Poppins"/>
                <a:sym typeface="Poppins"/>
              </a:rPr>
              <a:t>SINOPSIS</a:t>
            </a:r>
            <a:endParaRPr kumimoji="0" lang="id-ID" sz="1400" b="1" i="0" u="none" strike="noStrike" kern="0" cap="none" spc="0" normalizeH="0" baseline="0" dirty="0">
              <a:ln>
                <a:noFill/>
              </a:ln>
              <a:solidFill>
                <a:srgbClr val="F46340"/>
              </a:solidFill>
              <a:effectLst/>
              <a:uLnTx/>
              <a:uFillTx/>
              <a:latin typeface="Aptos" panose="02110004020202020204"/>
              <a:ea typeface="Poppins"/>
              <a:cs typeface="Poppins"/>
              <a:sym typeface="Poppins"/>
            </a:endParaRPr>
          </a:p>
        </p:txBody>
      </p:sp>
      <p:sp>
        <p:nvSpPr>
          <p:cNvPr id="8" name="Text">
            <a:extLst>
              <a:ext uri="{FF2B5EF4-FFF2-40B4-BE49-F238E27FC236}">
                <a16:creationId xmlns:a16="http://schemas.microsoft.com/office/drawing/2014/main" id="{0D9AE6F9-7BFB-5EE9-160F-F21169BA28C2}"/>
              </a:ext>
            </a:extLst>
          </p:cNvPr>
          <p:cNvSpPr txBox="1"/>
          <p:nvPr/>
        </p:nvSpPr>
        <p:spPr>
          <a:xfrm>
            <a:off x="717938" y="1970181"/>
            <a:ext cx="4599125" cy="1846659"/>
          </a:xfrm>
          <a:prstGeom prst="rect">
            <a:avLst/>
          </a:prstGeom>
          <a:noFill/>
          <a:ln>
            <a:noFill/>
          </a:ln>
        </p:spPr>
        <p:txBody>
          <a:bodyPr spcFirstLastPara="1" wrap="square" lIns="0" tIns="0" rIns="0" bIns="0" anchor="t" anchorCtr="0">
            <a:spAutoFit/>
          </a:bodyPr>
          <a:lstStyle/>
          <a:p>
            <a:r>
              <a:rPr lang="id-ID" sz="1200" noProof="0" dirty="0"/>
              <a:t>Ica adalah seorang aktivis yang sangat peduli lingkungan. Dia mengikuti tantangan “Buat Perubahan” yang mengajak orang-orang menggunakan alat AI untuk mendesain </a:t>
            </a:r>
            <a:r>
              <a:rPr lang="id-ID" sz="1200" noProof="0" dirty="0" err="1"/>
              <a:t>postingan</a:t>
            </a:r>
            <a:r>
              <a:rPr lang="id-ID" sz="1200" noProof="0" dirty="0"/>
              <a:t> kampanye, dan karya yang mendapatkan jumlah </a:t>
            </a:r>
            <a:r>
              <a:rPr lang="id-ID" sz="1200" noProof="0" dirty="0" err="1"/>
              <a:t>like</a:t>
            </a:r>
            <a:r>
              <a:rPr lang="id-ID" sz="1200" noProof="0" dirty="0"/>
              <a:t> dan donasi terbanyak akan memenangkan pendanaan. Ica membuat gambar AI dengan jujur dan memberinya label dengan jelas, tetapi ia menyadari bahwa </a:t>
            </a:r>
            <a:r>
              <a:rPr lang="id-ID" sz="1200" noProof="0" dirty="0" err="1"/>
              <a:t>postingan</a:t>
            </a:r>
            <a:r>
              <a:rPr lang="id-ID" sz="1200" noProof="0" dirty="0"/>
              <a:t> yang mengunggulinya berhasil menang karena menggunakan konten fabrikasi yang ditampilkan sebagai kenyataan. Dia memutuskan untuk menulis surat kepada panitia lomba dan membantu membuat aturan dasar untuk menggunakan AI dengan jujur.</a:t>
            </a:r>
            <a:endParaRPr lang="id-ID" sz="1200" noProof="0" dirty="0">
              <a:solidFill>
                <a:prstClr val="black"/>
              </a:solidFill>
              <a:latin typeface="Aptos" panose="020B0004020202020204" pitchFamily="34" charset="0"/>
            </a:endParaRPr>
          </a:p>
        </p:txBody>
      </p:sp>
      <p:cxnSp>
        <p:nvCxnSpPr>
          <p:cNvPr id="11" name="Straight Connector 10">
            <a:extLst>
              <a:ext uri="{FF2B5EF4-FFF2-40B4-BE49-F238E27FC236}">
                <a16:creationId xmlns:a16="http://schemas.microsoft.com/office/drawing/2014/main" id="{8DF7272F-721F-1B7F-BC67-6396498AF6D8}"/>
              </a:ext>
              <a:ext uri="{C183D7F6-B498-43B3-948B-1728B52AA6E4}">
                <adec:decorative xmlns:adec="http://schemas.microsoft.com/office/drawing/2017/decorative" val="1"/>
              </a:ext>
            </a:extLst>
          </p:cNvPr>
          <p:cNvCxnSpPr>
            <a:cxnSpLocks/>
          </p:cNvCxnSpPr>
          <p:nvPr/>
        </p:nvCxnSpPr>
        <p:spPr>
          <a:xfrm>
            <a:off x="5473918" y="574822"/>
            <a:ext cx="0" cy="5254715"/>
          </a:xfrm>
          <a:prstGeom prst="line">
            <a:avLst/>
          </a:prstGeom>
          <a:ln w="28575">
            <a:solidFill>
              <a:srgbClr val="6BA5F4"/>
            </a:solidFill>
          </a:ln>
        </p:spPr>
        <p:style>
          <a:lnRef idx="2">
            <a:schemeClr val="accent1"/>
          </a:lnRef>
          <a:fillRef idx="0">
            <a:schemeClr val="accent1"/>
          </a:fillRef>
          <a:effectRef idx="1">
            <a:schemeClr val="accent1"/>
          </a:effectRef>
          <a:fontRef idx="minor">
            <a:schemeClr val="tx1"/>
          </a:fontRef>
        </p:style>
      </p:cxnSp>
      <p:sp>
        <p:nvSpPr>
          <p:cNvPr id="18" name="Text">
            <a:extLst>
              <a:ext uri="{FF2B5EF4-FFF2-40B4-BE49-F238E27FC236}">
                <a16:creationId xmlns:a16="http://schemas.microsoft.com/office/drawing/2014/main" id="{6AAEDA49-CAAD-376E-9748-9748CC449B0E}"/>
              </a:ext>
            </a:extLst>
          </p:cNvPr>
          <p:cNvSpPr txBox="1"/>
          <p:nvPr/>
        </p:nvSpPr>
        <p:spPr>
          <a:xfrm>
            <a:off x="717940" y="3935584"/>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lang="id-ID" sz="1400" b="1" kern="0" noProof="0">
                <a:solidFill>
                  <a:srgbClr val="F46340"/>
                </a:solidFill>
                <a:latin typeface="Aptos" panose="02110004020202020204"/>
                <a:ea typeface="Poppins"/>
                <a:cs typeface="Poppins"/>
                <a:sym typeface="Poppins"/>
              </a:rPr>
              <a:t>TUJUAN PEMBELAJARAN</a:t>
            </a:r>
            <a:endParaRPr kumimoji="0" lang="id-ID" sz="1400" b="1" i="0" u="none" strike="noStrike" kern="0" cap="none" spc="0" normalizeH="0" baseline="0" dirty="0">
              <a:ln>
                <a:noFill/>
              </a:ln>
              <a:solidFill>
                <a:srgbClr val="F46340"/>
              </a:solidFill>
              <a:effectLst/>
              <a:uLnTx/>
              <a:uFillTx/>
              <a:latin typeface="Aptos" panose="02110004020202020204"/>
              <a:ea typeface="Poppins"/>
              <a:cs typeface="Poppins"/>
              <a:sym typeface="Poppins"/>
            </a:endParaRPr>
          </a:p>
        </p:txBody>
      </p:sp>
      <p:sp>
        <p:nvSpPr>
          <p:cNvPr id="19" name="Text">
            <a:extLst>
              <a:ext uri="{FF2B5EF4-FFF2-40B4-BE49-F238E27FC236}">
                <a16:creationId xmlns:a16="http://schemas.microsoft.com/office/drawing/2014/main" id="{5959F4C0-5289-826F-4BA2-CCA38A8E4FB5}"/>
              </a:ext>
            </a:extLst>
          </p:cNvPr>
          <p:cNvSpPr txBox="1"/>
          <p:nvPr/>
        </p:nvSpPr>
        <p:spPr>
          <a:xfrm>
            <a:off x="717939" y="4236943"/>
            <a:ext cx="4510533" cy="1600438"/>
          </a:xfrm>
          <a:prstGeom prst="rect">
            <a:avLst/>
          </a:prstGeom>
          <a:noFill/>
          <a:ln>
            <a:noFill/>
          </a:ln>
        </p:spPr>
        <p:txBody>
          <a:bodyPr spcFirstLastPara="1" wrap="square" lIns="0" tIns="0" rIns="0" bIns="0" anchor="t" anchorCtr="0">
            <a:spAutoFit/>
          </a:bodyPr>
          <a:lstStyle/>
          <a:p>
            <a:pPr>
              <a:spcAft>
                <a:spcPts val="600"/>
              </a:spcAft>
            </a:pPr>
            <a:r>
              <a:rPr lang="id-ID" sz="1200" noProof="0" dirty="0"/>
              <a:t>Di akhir pembelajaran ini, siswa akan mampu:</a:t>
            </a:r>
          </a:p>
          <a:p>
            <a:pPr marL="171450" indent="-171450">
              <a:spcAft>
                <a:spcPts val="600"/>
              </a:spcAft>
              <a:buFont typeface="Arial" panose="020B0604020202020204" pitchFamily="34" charset="0"/>
              <a:buChar char="•"/>
            </a:pPr>
            <a:r>
              <a:rPr lang="id-ID" sz="1200" noProof="0" dirty="0"/>
              <a:t>Menjelaskan mengapa melabeli konten yang dihasilkan AI itu penting, serta kapan label tersebut diperlukan.</a:t>
            </a:r>
          </a:p>
          <a:p>
            <a:pPr marL="171450" indent="-171450">
              <a:spcAft>
                <a:spcPts val="600"/>
              </a:spcAft>
              <a:buFont typeface="Arial" panose="020B0604020202020204" pitchFamily="34" charset="0"/>
              <a:buChar char="•"/>
            </a:pPr>
            <a:r>
              <a:rPr lang="id-ID" sz="1200" noProof="0" dirty="0"/>
              <a:t>Mempraktikkan teknik membaca lateral dengan membandingkan informasi dari sumber lain untuk memeriksa kredibilitas sumber yang belum dikenal.</a:t>
            </a:r>
          </a:p>
          <a:p>
            <a:pPr marL="171450" indent="-171450">
              <a:spcAft>
                <a:spcPts val="600"/>
              </a:spcAft>
              <a:buFont typeface="Arial" panose="020B0604020202020204" pitchFamily="34" charset="0"/>
              <a:buChar char="•"/>
            </a:pPr>
            <a:r>
              <a:rPr lang="id-ID" sz="1200" noProof="0" dirty="0"/>
              <a:t>Menganalisis etika konten persuasif buatan AI.</a:t>
            </a:r>
          </a:p>
        </p:txBody>
      </p:sp>
      <p:sp>
        <p:nvSpPr>
          <p:cNvPr id="20" name="Text">
            <a:extLst>
              <a:ext uri="{FF2B5EF4-FFF2-40B4-BE49-F238E27FC236}">
                <a16:creationId xmlns:a16="http://schemas.microsoft.com/office/drawing/2014/main" id="{94185E85-BCF8-3A01-3328-04682502922A}"/>
              </a:ext>
            </a:extLst>
          </p:cNvPr>
          <p:cNvSpPr txBox="1"/>
          <p:nvPr/>
        </p:nvSpPr>
        <p:spPr>
          <a:xfrm>
            <a:off x="5752124" y="541705"/>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lang="id-ID" sz="1400" b="1" kern="0" noProof="0">
                <a:solidFill>
                  <a:srgbClr val="F46340"/>
                </a:solidFill>
                <a:latin typeface="Aptos" panose="02110004020202020204"/>
                <a:ea typeface="Poppins"/>
                <a:cs typeface="Poppins"/>
                <a:sym typeface="Poppins"/>
              </a:rPr>
              <a:t>SARAN SUSUNAN PEMBELAJARAN</a:t>
            </a:r>
            <a:endParaRPr kumimoji="0" lang="id-ID" sz="1400" b="1" i="0" u="none" strike="noStrike" kern="0" cap="none" spc="0" normalizeH="0" baseline="0" dirty="0">
              <a:ln>
                <a:noFill/>
              </a:ln>
              <a:solidFill>
                <a:srgbClr val="F46340"/>
              </a:solidFill>
              <a:effectLst/>
              <a:uLnTx/>
              <a:uFillTx/>
              <a:latin typeface="Aptos" panose="02110004020202020204"/>
              <a:ea typeface="Poppins"/>
              <a:cs typeface="Poppins"/>
              <a:sym typeface="Poppins"/>
            </a:endParaRPr>
          </a:p>
        </p:txBody>
      </p:sp>
      <p:sp>
        <p:nvSpPr>
          <p:cNvPr id="21" name="Text">
            <a:extLst>
              <a:ext uri="{FF2B5EF4-FFF2-40B4-BE49-F238E27FC236}">
                <a16:creationId xmlns:a16="http://schemas.microsoft.com/office/drawing/2014/main" id="{3AA76D09-CD4B-2709-C889-A51F324D7FD1}"/>
              </a:ext>
            </a:extLst>
          </p:cNvPr>
          <p:cNvSpPr txBox="1"/>
          <p:nvPr/>
        </p:nvSpPr>
        <p:spPr>
          <a:xfrm>
            <a:off x="5752125" y="829812"/>
            <a:ext cx="5879303" cy="2446824"/>
          </a:xfrm>
          <a:prstGeom prst="rect">
            <a:avLst/>
          </a:prstGeom>
          <a:noFill/>
          <a:ln>
            <a:noFill/>
          </a:ln>
        </p:spPr>
        <p:txBody>
          <a:bodyPr spcFirstLastPara="1" wrap="square" lIns="0" tIns="0" rIns="0" bIns="0" anchor="t" anchorCtr="0">
            <a:spAutoFit/>
          </a:bodyPr>
          <a:lstStyle/>
          <a:p>
            <a:pPr fontAlgn="base"/>
            <a:r>
              <a:rPr lang="id-ID" sz="1200" noProof="0" dirty="0"/>
              <a:t>Pembelajaran ini berlangsung selama 30 hingga 45 menit. Setiap kegiatan bersifat opsional dan terpisah, sehingga dapat disesuaikan atau digunakan sebagai tugas lanjutan tanpa merusak alur cerita.</a:t>
            </a:r>
          </a:p>
          <a:p>
            <a:pPr marL="342900" indent="-342900" fontAlgn="base">
              <a:spcBef>
                <a:spcPts val="600"/>
              </a:spcBef>
              <a:buFont typeface="+mj-lt"/>
              <a:buAutoNum type="arabicPeriod"/>
            </a:pPr>
            <a:r>
              <a:rPr lang="id-ID" sz="1200" b="1" noProof="0" dirty="0"/>
              <a:t>Buat Kampanye </a:t>
            </a:r>
            <a:r>
              <a:rPr lang="id-ID" sz="1200" noProof="0" dirty="0"/>
              <a:t>cocok dijadikan PR. Siswa memerlukan waktu dan alat AI yang telah disetujui untuk membuat satu konten kampanye.</a:t>
            </a:r>
          </a:p>
          <a:p>
            <a:pPr marL="342900" indent="-342900" fontAlgn="base">
              <a:spcBef>
                <a:spcPts val="600"/>
              </a:spcBef>
              <a:buFont typeface="+mj-lt"/>
              <a:buAutoNum type="arabicPeriod"/>
            </a:pPr>
            <a:r>
              <a:rPr lang="id-ID" sz="1200" b="1" noProof="0" dirty="0"/>
              <a:t>Nilai Hasil Karya </a:t>
            </a:r>
            <a:r>
              <a:rPr lang="id-ID" sz="1200" noProof="0" dirty="0"/>
              <a:t>lebih cocok dilakukan sebagai diskusi kelompok. Pengungkapan sumber dan label pada setiap karya akan lebih bermakna jika siswa terlebih dahulu menentukan penilaian, lalu membandingkannya.</a:t>
            </a:r>
          </a:p>
          <a:p>
            <a:pPr marL="342900" indent="-342900" fontAlgn="base">
              <a:spcBef>
                <a:spcPts val="600"/>
              </a:spcBef>
              <a:buFont typeface="+mj-lt"/>
              <a:buAutoNum type="arabicPeriod"/>
            </a:pPr>
            <a:r>
              <a:rPr lang="id-ID" sz="1200" b="1" noProof="0" dirty="0"/>
              <a:t>Tetapkan Aturan Dasar </a:t>
            </a:r>
            <a:r>
              <a:rPr lang="id-ID" sz="1200" noProof="0" dirty="0"/>
              <a:t>lebih cocok dilakukan sebagai diskusi kelompok. Langkah ketiga kegiatan ini meminta siswa menyepakati sekelompok aturan bersama lalu menempatkannya di samping Kesepakatan Kelas, yang membutuhkan partisipasi semua anggota kelompok.</a:t>
            </a:r>
          </a:p>
        </p:txBody>
      </p:sp>
      <p:sp>
        <p:nvSpPr>
          <p:cNvPr id="22" name="Text">
            <a:extLst>
              <a:ext uri="{FF2B5EF4-FFF2-40B4-BE49-F238E27FC236}">
                <a16:creationId xmlns:a16="http://schemas.microsoft.com/office/drawing/2014/main" id="{947A0C76-CD6E-449C-F5ED-EFDE4179A3F6}"/>
              </a:ext>
            </a:extLst>
          </p:cNvPr>
          <p:cNvSpPr txBox="1"/>
          <p:nvPr/>
        </p:nvSpPr>
        <p:spPr>
          <a:xfrm>
            <a:off x="5752125" y="3421342"/>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lang="id-ID" sz="1400" b="1" kern="0" noProof="0">
                <a:solidFill>
                  <a:srgbClr val="F46340"/>
                </a:solidFill>
                <a:latin typeface="Aptos" panose="02110004020202020204"/>
                <a:ea typeface="Poppins"/>
                <a:cs typeface="Poppins"/>
                <a:sym typeface="Poppins"/>
              </a:rPr>
              <a:t>PERTANYAAN DISKUSI</a:t>
            </a:r>
            <a:endParaRPr kumimoji="0" lang="id-ID" sz="1400" b="1" i="0" u="none" strike="noStrike" kern="0" cap="none" spc="0" normalizeH="0" baseline="0" dirty="0">
              <a:ln>
                <a:noFill/>
              </a:ln>
              <a:solidFill>
                <a:srgbClr val="F46340"/>
              </a:solidFill>
              <a:effectLst/>
              <a:uLnTx/>
              <a:uFillTx/>
              <a:latin typeface="Aptos" panose="02110004020202020204"/>
              <a:ea typeface="Poppins"/>
              <a:cs typeface="Poppins"/>
              <a:sym typeface="Poppins"/>
            </a:endParaRPr>
          </a:p>
        </p:txBody>
      </p:sp>
      <p:sp>
        <p:nvSpPr>
          <p:cNvPr id="23" name="Text">
            <a:extLst>
              <a:ext uri="{FF2B5EF4-FFF2-40B4-BE49-F238E27FC236}">
                <a16:creationId xmlns:a16="http://schemas.microsoft.com/office/drawing/2014/main" id="{7D006863-CAD6-A0E8-042C-9CC22127A3CC}"/>
              </a:ext>
            </a:extLst>
          </p:cNvPr>
          <p:cNvSpPr txBox="1"/>
          <p:nvPr/>
        </p:nvSpPr>
        <p:spPr>
          <a:xfrm>
            <a:off x="5752125" y="3709449"/>
            <a:ext cx="5721932" cy="2154436"/>
          </a:xfrm>
          <a:prstGeom prst="rect">
            <a:avLst/>
          </a:prstGeom>
          <a:noFill/>
          <a:ln>
            <a:noFill/>
          </a:ln>
        </p:spPr>
        <p:txBody>
          <a:bodyPr spcFirstLastPara="1" wrap="square" lIns="0" tIns="0" rIns="0" bIns="0" anchor="t" anchorCtr="0">
            <a:spAutoFit/>
          </a:bodyPr>
          <a:lstStyle/>
          <a:p>
            <a:pPr marL="228600" indent="-228600" fontAlgn="base">
              <a:spcAft>
                <a:spcPts val="600"/>
              </a:spcAft>
              <a:buFont typeface="+mj-lt"/>
              <a:buAutoNum type="arabicPeriod"/>
            </a:pPr>
            <a:r>
              <a:rPr lang="id-ID" sz="1200" noProof="0"/>
              <a:t>Ica melabeli gambarnya sebagai buatan AI meskipun hal itu membuat peringkatnya turun di papan peringkat. Mengapa hal ini penting bagi Ica, dan apakah kamu akan melakukan hal yang sama?</a:t>
            </a:r>
          </a:p>
          <a:p>
            <a:pPr marL="228600" indent="-228600" fontAlgn="base">
              <a:spcAft>
                <a:spcPts val="600"/>
              </a:spcAft>
              <a:buFont typeface="+mj-lt"/>
              <a:buAutoNum type="arabicPeriod"/>
            </a:pPr>
            <a:r>
              <a:rPr lang="id-ID" sz="1200" noProof="0"/>
              <a:t>Coba ingat suatu ketika sebuah akun besar atau terkenal yang </a:t>
            </a:r>
            <a:r>
              <a:rPr lang="id-ID" sz="1200" noProof="0" err="1"/>
              <a:t>memosting</a:t>
            </a:r>
            <a:r>
              <a:rPr lang="id-ID" sz="1200" noProof="0"/>
              <a:t> sesuatu yang ternyata tidak benar. Apa yang membuat orang memercayai </a:t>
            </a:r>
            <a:r>
              <a:rPr lang="id-ID" sz="1200" noProof="0" err="1"/>
              <a:t>postingan</a:t>
            </a:r>
            <a:r>
              <a:rPr lang="id-ID" sz="1200" noProof="0"/>
              <a:t> itu?</a:t>
            </a:r>
          </a:p>
          <a:p>
            <a:pPr marL="228600" indent="-228600" fontAlgn="base">
              <a:spcAft>
                <a:spcPts val="600"/>
              </a:spcAft>
              <a:buFont typeface="+mj-lt"/>
              <a:buAutoNum type="arabicPeriod"/>
            </a:pPr>
            <a:r>
              <a:rPr lang="id-ID" sz="1200" noProof="0"/>
              <a:t>Ketika konten AI mengecoh orang-orang, siapa yang memikul tanggung jawab: orang yang membuatnya, orang yang membagikannya, atau perusahaan yang menciptakan alat AI itu?</a:t>
            </a:r>
          </a:p>
          <a:p>
            <a:pPr marL="228600" indent="-228600" fontAlgn="base">
              <a:spcAft>
                <a:spcPts val="600"/>
              </a:spcAft>
              <a:buFont typeface="+mj-lt"/>
              <a:buAutoNum type="arabicPeriod"/>
            </a:pPr>
            <a:r>
              <a:rPr lang="id-ID" sz="1200" noProof="0"/>
              <a:t>Jika semua orang dapat </a:t>
            </a:r>
            <a:r>
              <a:rPr lang="id-ID" sz="1200" noProof="0" err="1"/>
              <a:t>memfabrikasi</a:t>
            </a:r>
            <a:r>
              <a:rPr lang="id-ID" sz="1200" noProof="0"/>
              <a:t> hampir apa saja, bagaimana nasib kisah nyata yang memang perlu dipercaya?</a:t>
            </a:r>
            <a:endParaRPr lang="id-ID" sz="1200" noProof="0" dirty="0"/>
          </a:p>
        </p:txBody>
      </p:sp>
      <p:grpSp>
        <p:nvGrpSpPr>
          <p:cNvPr id="10" name="Group 9">
            <a:extLst>
              <a:ext uri="{FF2B5EF4-FFF2-40B4-BE49-F238E27FC236}">
                <a16:creationId xmlns:a16="http://schemas.microsoft.com/office/drawing/2014/main" id="{37EB47D6-D151-F038-067A-AB7CA0E935E5}"/>
              </a:ext>
              <a:ext uri="{C183D7F6-B498-43B3-948B-1728B52AA6E4}">
                <adec:decorative xmlns:adec="http://schemas.microsoft.com/office/drawing/2017/decorative" val="1"/>
              </a:ext>
            </a:extLst>
          </p:cNvPr>
          <p:cNvGrpSpPr/>
          <p:nvPr/>
        </p:nvGrpSpPr>
        <p:grpSpPr>
          <a:xfrm>
            <a:off x="-1089" y="459511"/>
            <a:ext cx="2303721" cy="369332"/>
            <a:chOff x="-1" y="381245"/>
            <a:chExt cx="2303721" cy="369332"/>
          </a:xfrm>
        </p:grpSpPr>
        <p:sp>
          <p:nvSpPr>
            <p:cNvPr id="12" name="Round Same-side Corner of Rectangle 2">
              <a:extLst>
                <a:ext uri="{FF2B5EF4-FFF2-40B4-BE49-F238E27FC236}">
                  <a16:creationId xmlns:a16="http://schemas.microsoft.com/office/drawing/2014/main" id="{3B5959C8-0401-D82F-5065-93E3118F6F51}"/>
                </a:ext>
              </a:extLst>
            </p:cNvPr>
            <p:cNvSpPr/>
            <p:nvPr/>
          </p:nvSpPr>
          <p:spPr>
            <a:xfrm rot="5400000">
              <a:off x="967194" y="-585950"/>
              <a:ext cx="369332" cy="2303721"/>
            </a:xfrm>
            <a:prstGeom prst="round2SameRect">
              <a:avLst>
                <a:gd name="adj1" fmla="val 43940"/>
                <a:gd name="adj2" fmla="val 0"/>
              </a:avLst>
            </a:prstGeom>
            <a:solidFill>
              <a:srgbClr val="669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dirty="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77D932CA-8088-9345-9A38-4BD1DC6AC4DA}"/>
                </a:ext>
              </a:extLst>
            </p:cNvPr>
            <p:cNvSpPr txBox="1"/>
            <p:nvPr/>
          </p:nvSpPr>
          <p:spPr>
            <a:xfrm>
              <a:off x="586823" y="423683"/>
              <a:ext cx="1716897" cy="31186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1200"/>
                </a:spcAft>
                <a:buClrTx/>
                <a:buSzTx/>
                <a:buFontTx/>
                <a:buNone/>
                <a:tabLst/>
                <a:defRPr/>
              </a:pPr>
              <a:r>
                <a:rPr kumimoji="0" lang="id-ID" sz="1400" b="1" i="0" u="none" strike="noStrike" kern="1200" cap="none" spc="0" normalizeH="0" baseline="0">
                  <a:ln>
                    <a:noFill/>
                  </a:ln>
                  <a:solidFill>
                    <a:prstClr val="white"/>
                  </a:solidFill>
                  <a:effectLst/>
                  <a:uLnTx/>
                  <a:uFillTx/>
                  <a:latin typeface="Avenir Next Condensed" panose="020B0506020202020204" pitchFamily="34" charset="0"/>
                  <a:ea typeface="+mn-ea"/>
                  <a:cs typeface="Poppins" pitchFamily="2" charset="77"/>
                </a:rPr>
                <a:t>PANDUAN PENDIDIK</a:t>
              </a:r>
              <a:endParaRPr kumimoji="0" lang="id-ID" sz="1400" b="1" i="0" u="none" strike="noStrike" kern="1200" cap="none" spc="0" normalizeH="0" baseline="0" dirty="0">
                <a:ln>
                  <a:noFill/>
                </a:ln>
                <a:solidFill>
                  <a:prstClr val="white"/>
                </a:solidFill>
                <a:effectLst/>
                <a:uLnTx/>
                <a:uFillTx/>
                <a:latin typeface="Avenir Next Condensed" panose="020B0506020202020204" pitchFamily="34" charset="0"/>
                <a:ea typeface="+mn-ea"/>
                <a:cs typeface="Poppins" pitchFamily="2" charset="77"/>
              </a:endParaRPr>
            </a:p>
          </p:txBody>
        </p:sp>
      </p:grpSp>
    </p:spTree>
    <p:extLst>
      <p:ext uri="{BB962C8B-B14F-4D97-AF65-F5344CB8AC3E}">
        <p14:creationId xmlns:p14="http://schemas.microsoft.com/office/powerpoint/2010/main" val="2803156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87769-16EA-2EC8-87FF-CBBC8219A7C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6AAA4CA-E1D2-7FAC-7CAF-E0AF4A661C31}"/>
              </a:ext>
            </a:extLst>
          </p:cNvPr>
          <p:cNvSpPr txBox="1"/>
          <p:nvPr/>
        </p:nvSpPr>
        <p:spPr>
          <a:xfrm>
            <a:off x="585733" y="903287"/>
            <a:ext cx="3272583" cy="338554"/>
          </a:xfrm>
          <a:prstGeom prst="rect">
            <a:avLst/>
          </a:prstGeom>
          <a:noFill/>
        </p:spPr>
        <p:txBody>
          <a:bodyPr wrap="square" rtlCol="0">
            <a:spAutoFit/>
          </a:bodyPr>
          <a:lstStyle/>
          <a:p>
            <a:pPr lvl="0" defTabSz="457200">
              <a:defRPr/>
            </a:pPr>
            <a:r>
              <a:rPr lang="id-ID" sz="1600" noProof="0" dirty="0">
                <a:solidFill>
                  <a:srgbClr val="F46340"/>
                </a:solidFill>
                <a:latin typeface="Avenir Next Condensed" panose="020B0506020202020204" pitchFamily="34" charset="0"/>
                <a:cs typeface="Poppins" pitchFamily="2" charset="77"/>
              </a:rPr>
              <a:t>RENCANA PELAJARAN UNTUK SLIDE 18 - 32</a:t>
            </a:r>
          </a:p>
        </p:txBody>
      </p:sp>
      <p:sp>
        <p:nvSpPr>
          <p:cNvPr id="4" name="Title 3">
            <a:extLst>
              <a:ext uri="{FF2B5EF4-FFF2-40B4-BE49-F238E27FC236}">
                <a16:creationId xmlns:a16="http://schemas.microsoft.com/office/drawing/2014/main" id="{7BBBDE4D-83A3-5214-133F-BBE65A5438BB}"/>
              </a:ext>
            </a:extLst>
          </p:cNvPr>
          <p:cNvSpPr txBox="1">
            <a:spLocks noGrp="1"/>
          </p:cNvSpPr>
          <p:nvPr>
            <p:ph type="title" idx="4294967295"/>
          </p:nvPr>
        </p:nvSpPr>
        <p:spPr>
          <a:xfrm>
            <a:off x="585736" y="1208321"/>
            <a:ext cx="4519664"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2400" b="1" i="0" u="none" strike="noStrike" kern="1200" cap="none" spc="0" normalizeH="0" baseline="0">
                <a:ln>
                  <a:noFill/>
                </a:ln>
                <a:solidFill>
                  <a:srgbClr val="243945"/>
                </a:solidFill>
                <a:effectLst/>
                <a:uLnTx/>
                <a:uFillTx/>
                <a:latin typeface="Poppins" pitchFamily="2" charset="77"/>
                <a:ea typeface="+mn-ea"/>
                <a:cs typeface="Poppins" pitchFamily="2" charset="77"/>
              </a:rPr>
              <a:t>Bot yang Penolong</a:t>
            </a:r>
            <a:endParaRPr kumimoji="0" lang="id-ID" sz="2400" b="1" i="0" u="none" strike="noStrike" kern="1200" cap="none" spc="0" normalizeH="0" baseline="0" dirty="0">
              <a:ln>
                <a:noFill/>
              </a:ln>
              <a:solidFill>
                <a:srgbClr val="243945"/>
              </a:solidFill>
              <a:effectLst/>
              <a:uLnTx/>
              <a:uFillTx/>
              <a:latin typeface="Poppins" pitchFamily="2" charset="77"/>
              <a:ea typeface="+mn-ea"/>
              <a:cs typeface="Poppins" pitchFamily="2" charset="77"/>
            </a:endParaRPr>
          </a:p>
        </p:txBody>
      </p:sp>
      <p:sp>
        <p:nvSpPr>
          <p:cNvPr id="7" name="Text">
            <a:extLst>
              <a:ext uri="{FF2B5EF4-FFF2-40B4-BE49-F238E27FC236}">
                <a16:creationId xmlns:a16="http://schemas.microsoft.com/office/drawing/2014/main" id="{F4D7C810-0FD1-68C7-76CF-00F741B66B2B}"/>
              </a:ext>
            </a:extLst>
          </p:cNvPr>
          <p:cNvSpPr txBox="1"/>
          <p:nvPr/>
        </p:nvSpPr>
        <p:spPr>
          <a:xfrm>
            <a:off x="717940" y="1698397"/>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kumimoji="0" lang="id-ID" sz="1400" b="1" i="0" u="none" strike="noStrike" kern="0" cap="none" spc="0" normalizeH="0" baseline="0">
                <a:ln>
                  <a:noFill/>
                </a:ln>
                <a:solidFill>
                  <a:srgbClr val="F46340"/>
                </a:solidFill>
                <a:effectLst/>
                <a:uLnTx/>
                <a:uFillTx/>
                <a:latin typeface="Aptos" panose="02110004020202020204"/>
                <a:ea typeface="Poppins"/>
                <a:cs typeface="Poppins"/>
                <a:sym typeface="Poppins"/>
              </a:rPr>
              <a:t>SINOPSIS</a:t>
            </a:r>
            <a:endParaRPr kumimoji="0" lang="id-ID" sz="1400" b="1" i="0" u="none" strike="noStrike" kern="0" cap="none" spc="0" normalizeH="0" baseline="0" dirty="0">
              <a:ln>
                <a:noFill/>
              </a:ln>
              <a:solidFill>
                <a:srgbClr val="F46340"/>
              </a:solidFill>
              <a:effectLst/>
              <a:uLnTx/>
              <a:uFillTx/>
              <a:latin typeface="Aptos" panose="02110004020202020204"/>
              <a:ea typeface="Poppins"/>
              <a:cs typeface="Poppins"/>
              <a:sym typeface="Poppins"/>
            </a:endParaRPr>
          </a:p>
        </p:txBody>
      </p:sp>
      <p:sp>
        <p:nvSpPr>
          <p:cNvPr id="8" name="Text">
            <a:extLst>
              <a:ext uri="{FF2B5EF4-FFF2-40B4-BE49-F238E27FC236}">
                <a16:creationId xmlns:a16="http://schemas.microsoft.com/office/drawing/2014/main" id="{3D87D8A8-3964-1182-4C51-C6AA8B5A5271}"/>
              </a:ext>
            </a:extLst>
          </p:cNvPr>
          <p:cNvSpPr txBox="1"/>
          <p:nvPr/>
        </p:nvSpPr>
        <p:spPr>
          <a:xfrm>
            <a:off x="717940" y="1994908"/>
            <a:ext cx="4387460" cy="1661993"/>
          </a:xfrm>
          <a:prstGeom prst="rect">
            <a:avLst/>
          </a:prstGeom>
          <a:noFill/>
          <a:ln>
            <a:noFill/>
          </a:ln>
        </p:spPr>
        <p:txBody>
          <a:bodyPr spcFirstLastPara="1" wrap="square" lIns="0" tIns="0" rIns="0" bIns="0" anchor="t" anchorCtr="0">
            <a:spAutoFit/>
          </a:bodyPr>
          <a:lstStyle/>
          <a:p>
            <a:r>
              <a:rPr lang="id-ID" sz="1200" noProof="0"/>
              <a:t>Gim buatan Kevin sedang naik daun sehingga ia merancang sebuah </a:t>
            </a:r>
            <a:r>
              <a:rPr lang="id-ID" sz="1200" noProof="0" err="1"/>
              <a:t>chatbot</a:t>
            </a:r>
            <a:r>
              <a:rPr lang="id-ID" sz="1200" noProof="0"/>
              <a:t> yang ramah untuk membantu para pemainnya. Namun, dia langsung mendapati masalah. </a:t>
            </a:r>
            <a:r>
              <a:rPr lang="id-ID" sz="1200" noProof="0" err="1"/>
              <a:t>Chatbot</a:t>
            </a:r>
            <a:r>
              <a:rPr lang="id-ID" sz="1200" noProof="0"/>
              <a:t> tersebut, Nova, menjawab setiap pertanyaan dengan cepat dan meyakinkan, bahkan ketika jawabannya salah, dengan mengarang tanggal pembaruan, fitur, serta turnamen yang tidak pernah ada. Kevin memperbaiki kesalahan itu dan merancang ulang Nova agar ia mengaku ketika merasa ragu, berhenti menanyakan informasi pribadi, dan berhenti berperan sebagai selain asisten AI.</a:t>
            </a:r>
            <a:endParaRPr lang="id-ID" sz="1200" noProof="0" dirty="0"/>
          </a:p>
        </p:txBody>
      </p:sp>
      <p:cxnSp>
        <p:nvCxnSpPr>
          <p:cNvPr id="11" name="Straight Connector 10">
            <a:extLst>
              <a:ext uri="{FF2B5EF4-FFF2-40B4-BE49-F238E27FC236}">
                <a16:creationId xmlns:a16="http://schemas.microsoft.com/office/drawing/2014/main" id="{AD2A9B5A-E9FF-1195-650B-87918D4B824B}"/>
              </a:ext>
              <a:ext uri="{C183D7F6-B498-43B3-948B-1728B52AA6E4}">
                <adec:decorative xmlns:adec="http://schemas.microsoft.com/office/drawing/2017/decorative" val="1"/>
              </a:ext>
            </a:extLst>
          </p:cNvPr>
          <p:cNvCxnSpPr>
            <a:cxnSpLocks/>
          </p:cNvCxnSpPr>
          <p:nvPr/>
        </p:nvCxnSpPr>
        <p:spPr>
          <a:xfrm>
            <a:off x="5658934" y="585065"/>
            <a:ext cx="0" cy="5238040"/>
          </a:xfrm>
          <a:prstGeom prst="line">
            <a:avLst/>
          </a:prstGeom>
          <a:ln w="28575">
            <a:solidFill>
              <a:srgbClr val="6BA5F4"/>
            </a:solidFill>
          </a:ln>
        </p:spPr>
        <p:style>
          <a:lnRef idx="2">
            <a:schemeClr val="accent1"/>
          </a:lnRef>
          <a:fillRef idx="0">
            <a:schemeClr val="accent1"/>
          </a:fillRef>
          <a:effectRef idx="1">
            <a:schemeClr val="accent1"/>
          </a:effectRef>
          <a:fontRef idx="minor">
            <a:schemeClr val="tx1"/>
          </a:fontRef>
        </p:style>
      </p:cxnSp>
      <p:sp>
        <p:nvSpPr>
          <p:cNvPr id="18" name="Text">
            <a:extLst>
              <a:ext uri="{FF2B5EF4-FFF2-40B4-BE49-F238E27FC236}">
                <a16:creationId xmlns:a16="http://schemas.microsoft.com/office/drawing/2014/main" id="{DD281C83-9817-5942-1992-597697C6B6A5}"/>
              </a:ext>
            </a:extLst>
          </p:cNvPr>
          <p:cNvSpPr txBox="1"/>
          <p:nvPr/>
        </p:nvSpPr>
        <p:spPr>
          <a:xfrm>
            <a:off x="717940" y="3791779"/>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kumimoji="0" lang="id-ID" sz="1400" b="1" i="0" u="none" strike="noStrike" kern="0" cap="none" spc="0" normalizeH="0" baseline="0">
                <a:ln>
                  <a:noFill/>
                </a:ln>
                <a:solidFill>
                  <a:srgbClr val="F46340"/>
                </a:solidFill>
                <a:effectLst/>
                <a:uLnTx/>
                <a:uFillTx/>
                <a:latin typeface="Aptos" panose="02110004020202020204"/>
                <a:ea typeface="Poppins"/>
                <a:cs typeface="Poppins"/>
                <a:sym typeface="Poppins"/>
              </a:rPr>
              <a:t>TUJUAN PEMBELAJARAN</a:t>
            </a:r>
            <a:endParaRPr kumimoji="0" lang="id-ID" sz="1400" b="1" i="0" u="none" strike="noStrike" kern="0" cap="none" spc="0" normalizeH="0" baseline="0" dirty="0">
              <a:ln>
                <a:noFill/>
              </a:ln>
              <a:solidFill>
                <a:srgbClr val="F46340"/>
              </a:solidFill>
              <a:effectLst/>
              <a:uLnTx/>
              <a:uFillTx/>
              <a:latin typeface="Aptos" panose="02110004020202020204"/>
              <a:ea typeface="Poppins"/>
              <a:cs typeface="Poppins"/>
              <a:sym typeface="Poppins"/>
            </a:endParaRPr>
          </a:p>
        </p:txBody>
      </p:sp>
      <p:grpSp>
        <p:nvGrpSpPr>
          <p:cNvPr id="9" name="Group 8">
            <a:extLst>
              <a:ext uri="{FF2B5EF4-FFF2-40B4-BE49-F238E27FC236}">
                <a16:creationId xmlns:a16="http://schemas.microsoft.com/office/drawing/2014/main" id="{4BF937E2-843D-3CAE-67AC-8033FB3A21E2}"/>
              </a:ext>
              <a:ext uri="{C183D7F6-B498-43B3-948B-1728B52AA6E4}">
                <adec:decorative xmlns:adec="http://schemas.microsoft.com/office/drawing/2017/decorative" val="1"/>
              </a:ext>
            </a:extLst>
          </p:cNvPr>
          <p:cNvGrpSpPr/>
          <p:nvPr/>
        </p:nvGrpSpPr>
        <p:grpSpPr>
          <a:xfrm>
            <a:off x="-1089" y="459511"/>
            <a:ext cx="2303721" cy="369332"/>
            <a:chOff x="-1" y="381245"/>
            <a:chExt cx="2303721" cy="369332"/>
          </a:xfrm>
        </p:grpSpPr>
        <p:sp>
          <p:nvSpPr>
            <p:cNvPr id="10" name="Round Same-side Corner of Rectangle 2">
              <a:extLst>
                <a:ext uri="{FF2B5EF4-FFF2-40B4-BE49-F238E27FC236}">
                  <a16:creationId xmlns:a16="http://schemas.microsoft.com/office/drawing/2014/main" id="{BFE7A176-4A1E-86A4-5932-200E99B349B4}"/>
                </a:ext>
              </a:extLst>
            </p:cNvPr>
            <p:cNvSpPr/>
            <p:nvPr/>
          </p:nvSpPr>
          <p:spPr>
            <a:xfrm rot="5400000">
              <a:off x="967194" y="-585950"/>
              <a:ext cx="369332" cy="2303721"/>
            </a:xfrm>
            <a:prstGeom prst="round2SameRect">
              <a:avLst>
                <a:gd name="adj1" fmla="val 43940"/>
                <a:gd name="adj2" fmla="val 0"/>
              </a:avLst>
            </a:prstGeom>
            <a:solidFill>
              <a:srgbClr val="669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dirty="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A56AC662-319F-1EE3-851A-CE125A307012}"/>
                </a:ext>
              </a:extLst>
            </p:cNvPr>
            <p:cNvSpPr txBox="1"/>
            <p:nvPr/>
          </p:nvSpPr>
          <p:spPr>
            <a:xfrm>
              <a:off x="586823" y="423683"/>
              <a:ext cx="1716897" cy="31186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1200"/>
                </a:spcAft>
                <a:buClrTx/>
                <a:buSzTx/>
                <a:buFontTx/>
                <a:buNone/>
                <a:tabLst/>
                <a:defRPr/>
              </a:pPr>
              <a:r>
                <a:rPr kumimoji="0" lang="id-ID" sz="1400" b="1" i="0" u="none" strike="noStrike" kern="1200" cap="none" spc="0" normalizeH="0" baseline="0">
                  <a:ln>
                    <a:noFill/>
                  </a:ln>
                  <a:solidFill>
                    <a:prstClr val="white"/>
                  </a:solidFill>
                  <a:effectLst/>
                  <a:uLnTx/>
                  <a:uFillTx/>
                  <a:latin typeface="Avenir Next Condensed" panose="020B0506020202020204" pitchFamily="34" charset="0"/>
                  <a:ea typeface="+mn-ea"/>
                  <a:cs typeface="Poppins" pitchFamily="2" charset="77"/>
                </a:rPr>
                <a:t>PANDUAN PENDIDIK</a:t>
              </a:r>
              <a:endParaRPr kumimoji="0" lang="id-ID" sz="1400" b="1" i="0" u="none" strike="noStrike" kern="1200" cap="none" spc="0" normalizeH="0" baseline="0" dirty="0">
                <a:ln>
                  <a:noFill/>
                </a:ln>
                <a:solidFill>
                  <a:prstClr val="white"/>
                </a:solidFill>
                <a:effectLst/>
                <a:uLnTx/>
                <a:uFillTx/>
                <a:latin typeface="Avenir Next Condensed" panose="020B0506020202020204" pitchFamily="34" charset="0"/>
                <a:ea typeface="+mn-ea"/>
                <a:cs typeface="Poppins" pitchFamily="2" charset="77"/>
              </a:endParaRPr>
            </a:p>
          </p:txBody>
        </p:sp>
      </p:grpSp>
      <p:sp>
        <p:nvSpPr>
          <p:cNvPr id="13" name="Text">
            <a:extLst>
              <a:ext uri="{FF2B5EF4-FFF2-40B4-BE49-F238E27FC236}">
                <a16:creationId xmlns:a16="http://schemas.microsoft.com/office/drawing/2014/main" id="{25AC42B3-B2FF-3857-55F3-D5EC602369C1}"/>
              </a:ext>
            </a:extLst>
          </p:cNvPr>
          <p:cNvSpPr txBox="1"/>
          <p:nvPr/>
        </p:nvSpPr>
        <p:spPr>
          <a:xfrm>
            <a:off x="717939" y="4122307"/>
            <a:ext cx="4746155" cy="1785104"/>
          </a:xfrm>
          <a:prstGeom prst="rect">
            <a:avLst/>
          </a:prstGeom>
          <a:noFill/>
          <a:ln>
            <a:noFill/>
          </a:ln>
        </p:spPr>
        <p:txBody>
          <a:bodyPr spcFirstLastPara="1" wrap="square" lIns="0" tIns="0" rIns="0" bIns="0" anchor="t" anchorCtr="0">
            <a:spAutoFit/>
          </a:bodyPr>
          <a:lstStyle/>
          <a:p>
            <a:pPr>
              <a:spcAft>
                <a:spcPts val="600"/>
              </a:spcAft>
            </a:pPr>
            <a:r>
              <a:rPr lang="id-ID" sz="1200" noProof="0"/>
              <a:t>Di akhir pembelajaran ini, siswa akan mampu:</a:t>
            </a:r>
          </a:p>
          <a:p>
            <a:pPr marL="171450" indent="-171450">
              <a:spcAft>
                <a:spcPts val="600"/>
              </a:spcAft>
              <a:buFont typeface="Arial" panose="020B0604020202020204" pitchFamily="34" charset="0"/>
              <a:buChar char="•"/>
            </a:pPr>
            <a:r>
              <a:rPr lang="id-ID" sz="1200" noProof="0"/>
              <a:t>Menjelaskan mengapa alat AI dapat menyampaikan informasi yang keliru secara meyakinkan dengan menggunakan konsep prediksi kata berikutnya, serta perbedaan antara fabrikasi dan kebohongan.</a:t>
            </a:r>
          </a:p>
          <a:p>
            <a:pPr marL="171450" indent="-171450">
              <a:spcAft>
                <a:spcPts val="600"/>
              </a:spcAft>
              <a:buFont typeface="Arial" panose="020B0604020202020204" pitchFamily="34" charset="0"/>
              <a:buChar char="•"/>
            </a:pPr>
            <a:r>
              <a:rPr lang="id-ID" sz="1200" noProof="0"/>
              <a:t>Melakukan pemeriksaan fakta terhadap jawaban AI dengan melacak pernyataannya ke sumber tepercaya.</a:t>
            </a:r>
          </a:p>
          <a:p>
            <a:pPr marL="171450" indent="-171450">
              <a:spcAft>
                <a:spcPts val="600"/>
              </a:spcAft>
              <a:buFont typeface="Arial" panose="020B0604020202020204" pitchFamily="34" charset="0"/>
              <a:buChar char="•"/>
            </a:pPr>
            <a:r>
              <a:rPr lang="id-ID" sz="1200" noProof="0"/>
              <a:t>Menyadari bahwa obrolan dengan AI tidak bersifat privat, serta mengidentifikasi informasi pribadi yang perlu dilindungi.</a:t>
            </a:r>
            <a:endParaRPr lang="id-ID" sz="1200" noProof="0" dirty="0"/>
          </a:p>
        </p:txBody>
      </p:sp>
      <p:sp>
        <p:nvSpPr>
          <p:cNvPr id="14" name="Text">
            <a:extLst>
              <a:ext uri="{FF2B5EF4-FFF2-40B4-BE49-F238E27FC236}">
                <a16:creationId xmlns:a16="http://schemas.microsoft.com/office/drawing/2014/main" id="{EE0A476F-2C4F-6C74-AA63-D889FD9A2FE9}"/>
              </a:ext>
            </a:extLst>
          </p:cNvPr>
          <p:cNvSpPr txBox="1"/>
          <p:nvPr/>
        </p:nvSpPr>
        <p:spPr>
          <a:xfrm>
            <a:off x="5876077" y="608611"/>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lang="id-ID" sz="1400" b="1" kern="0" noProof="0">
                <a:solidFill>
                  <a:srgbClr val="F46340"/>
                </a:solidFill>
                <a:latin typeface="Aptos" panose="02110004020202020204"/>
                <a:ea typeface="Poppins"/>
                <a:cs typeface="Poppins"/>
                <a:sym typeface="Poppins"/>
              </a:rPr>
              <a:t>SARAN SUSUNAN PEMBELAJARAN</a:t>
            </a:r>
            <a:endParaRPr kumimoji="0" lang="id-ID" sz="1400" b="1" i="0" u="none" strike="noStrike" kern="0" cap="none" spc="0" normalizeH="0" baseline="0" dirty="0">
              <a:ln>
                <a:noFill/>
              </a:ln>
              <a:solidFill>
                <a:srgbClr val="F46340"/>
              </a:solidFill>
              <a:effectLst/>
              <a:uLnTx/>
              <a:uFillTx/>
              <a:latin typeface="Aptos" panose="02110004020202020204"/>
              <a:ea typeface="Poppins"/>
              <a:cs typeface="Poppins"/>
              <a:sym typeface="Poppins"/>
            </a:endParaRPr>
          </a:p>
        </p:txBody>
      </p:sp>
      <p:sp>
        <p:nvSpPr>
          <p:cNvPr id="15" name="Text">
            <a:extLst>
              <a:ext uri="{FF2B5EF4-FFF2-40B4-BE49-F238E27FC236}">
                <a16:creationId xmlns:a16="http://schemas.microsoft.com/office/drawing/2014/main" id="{875E0FD8-F198-7261-2DC4-27ACF334C8D1}"/>
              </a:ext>
            </a:extLst>
          </p:cNvPr>
          <p:cNvSpPr txBox="1"/>
          <p:nvPr/>
        </p:nvSpPr>
        <p:spPr>
          <a:xfrm>
            <a:off x="5876078" y="941322"/>
            <a:ext cx="5879303" cy="2723823"/>
          </a:xfrm>
          <a:prstGeom prst="rect">
            <a:avLst/>
          </a:prstGeom>
          <a:noFill/>
          <a:ln>
            <a:noFill/>
          </a:ln>
        </p:spPr>
        <p:txBody>
          <a:bodyPr spcFirstLastPara="1" wrap="square" lIns="0" tIns="0" rIns="0" bIns="0" anchor="t" anchorCtr="0">
            <a:spAutoFit/>
          </a:bodyPr>
          <a:lstStyle/>
          <a:p>
            <a:pPr fontAlgn="base"/>
            <a:r>
              <a:rPr lang="id-ID" sz="1200" noProof="0" dirty="0"/>
              <a:t>Pembelajaran ini berlangsung selama 30 hingga 45 menit. Setiap kegiatan bersifat opsional dan terpisah, sehingga dapat disesuaikan atau digunakan sebagai tugas lanjutan tanpa merusak alur cerita.</a:t>
            </a:r>
          </a:p>
          <a:p>
            <a:pPr marL="342900" indent="-342900" fontAlgn="base">
              <a:spcBef>
                <a:spcPts val="600"/>
              </a:spcBef>
              <a:buFont typeface="+mj-lt"/>
              <a:buAutoNum type="arabicPeriod"/>
            </a:pPr>
            <a:r>
              <a:rPr lang="id-ID" sz="1200" b="1" noProof="0" dirty="0"/>
              <a:t>Berpikir Seperti Bot </a:t>
            </a:r>
            <a:r>
              <a:rPr lang="id-ID" sz="1200" noProof="0" dirty="0"/>
              <a:t>lebih cocok dijadikan aktivitas kelompok. Poin utamanya disampaikan melalui sesi pembahasan di kelas, ketika para siswa membandingkan jawaban mereka dan menyadari bahwa Putaran 2 menghasilkan tebakan yang meyakinkan, tetapi tidak didukung oleh fakta apa pun.</a:t>
            </a:r>
          </a:p>
          <a:p>
            <a:pPr marL="342900" indent="-342900" fontAlgn="base">
              <a:spcBef>
                <a:spcPts val="600"/>
              </a:spcBef>
              <a:buFont typeface="+mj-lt"/>
              <a:buAutoNum type="arabicPeriod"/>
            </a:pPr>
            <a:r>
              <a:rPr lang="id-ID" sz="1200" b="1" noProof="0" dirty="0"/>
              <a:t>Zona </a:t>
            </a:r>
            <a:r>
              <a:rPr lang="id-ID" sz="1200" b="1" noProof="0" dirty="0" err="1"/>
              <a:t>Abu-Abu</a:t>
            </a:r>
            <a:r>
              <a:rPr lang="id-ID" sz="1200" b="1" noProof="0" dirty="0"/>
              <a:t> </a:t>
            </a:r>
            <a:r>
              <a:rPr lang="id-ID" sz="1200" noProof="0" dirty="0"/>
              <a:t>lebih cocok dijadikan diskusi kelompok. Siswa menempatkan keenam perilaku, lalu membandingkan dengan rekannya dan mempertahankan argumen mereka. Pada saat inilah proses berpikir berlangsung.</a:t>
            </a:r>
          </a:p>
          <a:p>
            <a:pPr marL="342900" indent="-342900" fontAlgn="base">
              <a:spcBef>
                <a:spcPts val="600"/>
              </a:spcBef>
              <a:buFont typeface="+mj-lt"/>
              <a:buAutoNum type="arabicPeriod"/>
            </a:pPr>
            <a:r>
              <a:rPr lang="en-GB" sz="1200" b="1" dirty="0" err="1"/>
              <a:t>Jadilah</a:t>
            </a:r>
            <a:r>
              <a:rPr lang="en-GB" sz="1200" b="1" dirty="0"/>
              <a:t> </a:t>
            </a:r>
            <a:r>
              <a:rPr lang="en-GB" sz="1200" b="1" dirty="0" err="1"/>
              <a:t>Pemeriksa</a:t>
            </a:r>
            <a:r>
              <a:rPr lang="en-GB" sz="1200" b="1" dirty="0"/>
              <a:t> Fakta yang Hebat </a:t>
            </a:r>
            <a:r>
              <a:rPr lang="id-ID" sz="1200" noProof="0" dirty="0"/>
              <a:t>cocok dijadikan sebagai PR. Kegiatan ini memerlukan alat AI yang telah disetujui dan waktu untuk menelusuri setiap pernyataan.</a:t>
            </a:r>
          </a:p>
        </p:txBody>
      </p:sp>
      <p:sp>
        <p:nvSpPr>
          <p:cNvPr id="16" name="Text">
            <a:extLst>
              <a:ext uri="{FF2B5EF4-FFF2-40B4-BE49-F238E27FC236}">
                <a16:creationId xmlns:a16="http://schemas.microsoft.com/office/drawing/2014/main" id="{D3801AEB-8E51-AA9F-D1BF-4C05C70BE6A5}"/>
              </a:ext>
            </a:extLst>
          </p:cNvPr>
          <p:cNvSpPr txBox="1"/>
          <p:nvPr/>
        </p:nvSpPr>
        <p:spPr>
          <a:xfrm>
            <a:off x="5876078" y="3616074"/>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lang="id-ID" sz="1400" b="1" kern="0" noProof="0" dirty="0">
                <a:solidFill>
                  <a:srgbClr val="F46340"/>
                </a:solidFill>
                <a:latin typeface="Aptos" panose="02110004020202020204"/>
                <a:ea typeface="Poppins"/>
                <a:cs typeface="Poppins"/>
                <a:sym typeface="Poppins"/>
              </a:rPr>
              <a:t>PERTANYAAN DISKUSI</a:t>
            </a:r>
            <a:endParaRPr kumimoji="0" lang="id-ID" sz="1400" b="1" i="0" u="none" strike="noStrike" kern="0" cap="none" spc="0" normalizeH="0" baseline="0" dirty="0">
              <a:ln>
                <a:noFill/>
              </a:ln>
              <a:solidFill>
                <a:srgbClr val="F46340"/>
              </a:solidFill>
              <a:effectLst/>
              <a:uLnTx/>
              <a:uFillTx/>
              <a:latin typeface="Aptos" panose="02110004020202020204"/>
              <a:ea typeface="Poppins"/>
              <a:cs typeface="Poppins"/>
              <a:sym typeface="Poppins"/>
            </a:endParaRPr>
          </a:p>
        </p:txBody>
      </p:sp>
      <p:sp>
        <p:nvSpPr>
          <p:cNvPr id="17" name="Text">
            <a:extLst>
              <a:ext uri="{FF2B5EF4-FFF2-40B4-BE49-F238E27FC236}">
                <a16:creationId xmlns:a16="http://schemas.microsoft.com/office/drawing/2014/main" id="{1DF3FFBC-5647-796C-A482-1E0C3B9FF2CA}"/>
              </a:ext>
            </a:extLst>
          </p:cNvPr>
          <p:cNvSpPr txBox="1"/>
          <p:nvPr/>
        </p:nvSpPr>
        <p:spPr>
          <a:xfrm>
            <a:off x="5876077" y="3939473"/>
            <a:ext cx="5799237" cy="1969770"/>
          </a:xfrm>
          <a:prstGeom prst="rect">
            <a:avLst/>
          </a:prstGeom>
          <a:noFill/>
          <a:ln>
            <a:noFill/>
          </a:ln>
        </p:spPr>
        <p:txBody>
          <a:bodyPr spcFirstLastPara="1" wrap="square" lIns="0" tIns="0" rIns="0" bIns="0" anchor="t" anchorCtr="0">
            <a:spAutoFit/>
          </a:bodyPr>
          <a:lstStyle/>
          <a:p>
            <a:pPr marL="228600" indent="-228600" fontAlgn="base">
              <a:spcAft>
                <a:spcPts val="600"/>
              </a:spcAft>
              <a:buFont typeface="+mj-lt"/>
              <a:buAutoNum type="arabicPeriod"/>
            </a:pPr>
            <a:r>
              <a:rPr lang="id-ID" sz="1200" noProof="0" dirty="0"/>
              <a:t>Memeriksa semua hal yang disampaikan AI bukanlah hal yang realistis. Bagaimana caramu menentukan apa yang perlu diperiksa sebelum menindaklanjutinya?</a:t>
            </a:r>
          </a:p>
          <a:p>
            <a:pPr marL="228600" indent="-228600" fontAlgn="base">
              <a:spcAft>
                <a:spcPts val="600"/>
              </a:spcAft>
              <a:buFont typeface="+mj-lt"/>
              <a:buAutoNum type="arabicPeriod"/>
            </a:pPr>
            <a:r>
              <a:rPr lang="id-ID" sz="1200" noProof="0" dirty="0"/>
              <a:t>Jika kamu bertindak berdasarkan sesuatu yang disampaikan AI secara keliru, bagian mana yang menjadi tanggung jawab AI, dan bagian mana yang menjadi tanggung jawabmu?</a:t>
            </a:r>
          </a:p>
          <a:p>
            <a:pPr marL="228600" indent="-228600" fontAlgn="base">
              <a:spcAft>
                <a:spcPts val="600"/>
              </a:spcAft>
              <a:buFont typeface="+mj-lt"/>
              <a:buAutoNum type="arabicPeriod"/>
            </a:pPr>
            <a:r>
              <a:rPr lang="id-ID" sz="1200" noProof="0" dirty="0"/>
              <a:t>Para pemain membagikan data pribadi mereka kepada Nova karena ia ramah dan resmi. Apa yang membuatnya terasa aman, dan apakah sebenarnya memang aman?</a:t>
            </a:r>
          </a:p>
          <a:p>
            <a:pPr marL="228600" indent="-228600" fontAlgn="base">
              <a:spcAft>
                <a:spcPts val="600"/>
              </a:spcAft>
              <a:buFont typeface="+mj-lt"/>
              <a:buAutoNum type="arabicPeriod"/>
            </a:pPr>
            <a:r>
              <a:rPr lang="id-ID" sz="1200" noProof="0" dirty="0"/>
              <a:t>Jika melihat enam hal yang dilakukan Nova, mana yang menurutmu berada di zona abu-abu, dan apa alasanmu dalam memilih penempatannya?</a:t>
            </a:r>
          </a:p>
        </p:txBody>
      </p:sp>
    </p:spTree>
    <p:extLst>
      <p:ext uri="{BB962C8B-B14F-4D97-AF65-F5344CB8AC3E}">
        <p14:creationId xmlns:p14="http://schemas.microsoft.com/office/powerpoint/2010/main" val="3824745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8" name="Title 37">
            <a:extLst>
              <a:ext uri="{FF2B5EF4-FFF2-40B4-BE49-F238E27FC236}">
                <a16:creationId xmlns:a16="http://schemas.microsoft.com/office/drawing/2014/main" id="{97238837-614B-DC5E-EE1D-992EBAC49A90}"/>
              </a:ext>
            </a:extLst>
          </p:cNvPr>
          <p:cNvSpPr txBox="1">
            <a:spLocks noGrp="1"/>
          </p:cNvSpPr>
          <p:nvPr>
            <p:ph type="title" idx="4294967295"/>
          </p:nvPr>
        </p:nvSpPr>
        <p:spPr>
          <a:xfrm>
            <a:off x="630018" y="873605"/>
            <a:ext cx="3138418"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2400" b="1" i="0" u="none" strike="noStrike" kern="1200" cap="none" spc="0" normalizeH="0" baseline="0">
                <a:ln>
                  <a:noFill/>
                </a:ln>
                <a:solidFill>
                  <a:schemeClr val="tx1"/>
                </a:solidFill>
                <a:effectLst/>
                <a:uLnTx/>
                <a:uFillTx/>
                <a:latin typeface="+mn-lt"/>
                <a:ea typeface="+mn-ea"/>
                <a:cs typeface="+mn-cs"/>
              </a:rPr>
              <a:t>MISI ICA</a:t>
            </a:r>
            <a:endParaRPr kumimoji="0" lang="id-ID" sz="2400" b="1" i="0" u="none" strike="noStrike" kern="1200" cap="none" spc="0" normalizeH="0" baseline="0" dirty="0">
              <a:ln>
                <a:noFill/>
              </a:ln>
              <a:solidFill>
                <a:schemeClr val="tx1"/>
              </a:solidFill>
              <a:effectLst/>
              <a:uLnTx/>
              <a:uFillTx/>
              <a:latin typeface="+mn-lt"/>
              <a:ea typeface="+mn-ea"/>
              <a:cs typeface="+mn-cs"/>
            </a:endParaRPr>
          </a:p>
        </p:txBody>
      </p:sp>
      <p:sp>
        <p:nvSpPr>
          <p:cNvPr id="36" name="TextBox 35">
            <a:extLst>
              <a:ext uri="{FF2B5EF4-FFF2-40B4-BE49-F238E27FC236}">
                <a16:creationId xmlns:a16="http://schemas.microsoft.com/office/drawing/2014/main" id="{785F6B48-90C2-A961-5D3C-0AEF0CE31571}"/>
              </a:ext>
            </a:extLst>
          </p:cNvPr>
          <p:cNvSpPr txBox="1"/>
          <p:nvPr/>
        </p:nvSpPr>
        <p:spPr>
          <a:xfrm>
            <a:off x="630018" y="3562589"/>
            <a:ext cx="7372986" cy="1508105"/>
          </a:xfrm>
          <a:prstGeom prst="rect">
            <a:avLst/>
          </a:prstGeom>
          <a:noFill/>
        </p:spPr>
        <p:txBody>
          <a:bodyPr wrap="square" rtlCol="0">
            <a:spAutoFit/>
          </a:bodyPr>
          <a:lstStyle/>
          <a:p>
            <a:r>
              <a:rPr lang="id-ID" sz="9200" b="1" noProof="0" dirty="0">
                <a:solidFill>
                  <a:schemeClr val="bg1"/>
                </a:solidFill>
                <a:latin typeface="Poppins" pitchFamily="2" charset="77"/>
                <a:cs typeface="Poppins" pitchFamily="2" charset="77"/>
              </a:rPr>
              <a:t>Kampanye</a:t>
            </a:r>
          </a:p>
        </p:txBody>
      </p:sp>
      <p:sp>
        <p:nvSpPr>
          <p:cNvPr id="35" name="TextBox 34">
            <a:extLst>
              <a:ext uri="{FF2B5EF4-FFF2-40B4-BE49-F238E27FC236}">
                <a16:creationId xmlns:a16="http://schemas.microsoft.com/office/drawing/2014/main" id="{70D44FE4-9FEA-2806-B867-A7641E261769}"/>
              </a:ext>
            </a:extLst>
          </p:cNvPr>
          <p:cNvSpPr txBox="1"/>
          <p:nvPr/>
        </p:nvSpPr>
        <p:spPr>
          <a:xfrm>
            <a:off x="685438" y="4687423"/>
            <a:ext cx="7830734" cy="1508105"/>
          </a:xfrm>
          <a:prstGeom prst="rect">
            <a:avLst/>
          </a:prstGeom>
          <a:noFill/>
        </p:spPr>
        <p:txBody>
          <a:bodyPr wrap="square" rtlCol="0">
            <a:spAutoFit/>
          </a:bodyPr>
          <a:lstStyle/>
          <a:p>
            <a:r>
              <a:rPr lang="id-ID" sz="9200" b="1" noProof="0">
                <a:solidFill>
                  <a:schemeClr val="bg1"/>
                </a:solidFill>
                <a:latin typeface="Poppins" pitchFamily="2" charset="77"/>
                <a:cs typeface="Poppins" pitchFamily="2" charset="77"/>
              </a:rPr>
              <a:t>Iklim</a:t>
            </a:r>
            <a:endParaRPr lang="id-ID" sz="9200" b="1" noProof="0" dirty="0">
              <a:solidFill>
                <a:schemeClr val="bg1"/>
              </a:solidFill>
              <a:latin typeface="Poppins" pitchFamily="2" charset="77"/>
              <a:cs typeface="Poppins" pitchFamily="2" charset="77"/>
            </a:endParaRPr>
          </a:p>
        </p:txBody>
      </p:sp>
      <p:sp>
        <p:nvSpPr>
          <p:cNvPr id="2" name="TextBox 1">
            <a:extLst>
              <a:ext uri="{FF2B5EF4-FFF2-40B4-BE49-F238E27FC236}">
                <a16:creationId xmlns:a16="http://schemas.microsoft.com/office/drawing/2014/main" id="{B0F5FDE3-D39E-D20B-F5DB-7B049BA08363}"/>
              </a:ext>
            </a:extLst>
          </p:cNvPr>
          <p:cNvSpPr txBox="1"/>
          <p:nvPr/>
        </p:nvSpPr>
        <p:spPr>
          <a:xfrm>
            <a:off x="4002612" y="4979810"/>
            <a:ext cx="3301437" cy="923330"/>
          </a:xfrm>
          <a:prstGeom prst="rect">
            <a:avLst/>
          </a:prstGeom>
          <a:noFill/>
        </p:spPr>
        <p:txBody>
          <a:bodyPr wrap="square" rtlCol="0">
            <a:spAutoFit/>
          </a:bodyPr>
          <a:lstStyle/>
          <a:p>
            <a:r>
              <a:rPr lang="id-ID" noProof="0">
                <a:solidFill>
                  <a:schemeClr val="bg1"/>
                </a:solidFill>
              </a:rPr>
              <a:t>Tujuannya memang benar.</a:t>
            </a:r>
            <a:br>
              <a:rPr lang="id-ID" noProof="0">
                <a:solidFill>
                  <a:schemeClr val="bg1"/>
                </a:solidFill>
              </a:rPr>
            </a:br>
            <a:r>
              <a:rPr lang="id-ID" noProof="0">
                <a:solidFill>
                  <a:schemeClr val="bg1"/>
                </a:solidFill>
              </a:rPr>
              <a:t>Namun apakah seluruh isinya juga demikian?</a:t>
            </a:r>
            <a:endParaRPr lang="id-ID" noProof="0" dirty="0">
              <a:solidFill>
                <a:schemeClr val="bg1"/>
              </a:solidFill>
            </a:endParaRPr>
          </a:p>
        </p:txBody>
      </p:sp>
    </p:spTree>
    <p:extLst>
      <p:ext uri="{BB962C8B-B14F-4D97-AF65-F5344CB8AC3E}">
        <p14:creationId xmlns:p14="http://schemas.microsoft.com/office/powerpoint/2010/main" val="2259771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264D2"/>
        </a:solidFill>
        <a:effectLst/>
      </p:bgPr>
    </p:bg>
    <p:spTree>
      <p:nvGrpSpPr>
        <p:cNvPr id="1" name="">
          <a:extLst>
            <a:ext uri="{FF2B5EF4-FFF2-40B4-BE49-F238E27FC236}">
              <a16:creationId xmlns:a16="http://schemas.microsoft.com/office/drawing/2014/main" id="{FB422D53-6E12-33A0-591A-71F5439A28F4}"/>
            </a:ext>
          </a:extLst>
        </p:cNvPr>
        <p:cNvGrpSpPr/>
        <p:nvPr/>
      </p:nvGrpSpPr>
      <p:grpSpPr>
        <a:xfrm>
          <a:off x="0" y="0"/>
          <a:ext cx="0" cy="0"/>
          <a:chOff x="0" y="0"/>
          <a:chExt cx="0" cy="0"/>
        </a:xfrm>
      </p:grpSpPr>
      <p:pic>
        <p:nvPicPr>
          <p:cNvPr id="23" name="Picture 22" descr="Illustration of a phone screen">
            <a:extLst>
              <a:ext uri="{FF2B5EF4-FFF2-40B4-BE49-F238E27FC236}">
                <a16:creationId xmlns:a16="http://schemas.microsoft.com/office/drawing/2014/main" id="{FC2410F3-0484-784A-0AD5-087206ED128A}"/>
              </a:ext>
            </a:extLst>
          </p:cNvPr>
          <p:cNvPicPr>
            <a:picLocks noChangeAspect="1"/>
          </p:cNvPicPr>
          <p:nvPr/>
        </p:nvPicPr>
        <p:blipFill>
          <a:blip r:embed="rId3"/>
          <a:stretch>
            <a:fillRect/>
          </a:stretch>
        </p:blipFill>
        <p:spPr>
          <a:xfrm>
            <a:off x="1486713" y="101720"/>
            <a:ext cx="3410048" cy="6654558"/>
          </a:xfrm>
          <a:prstGeom prst="rect">
            <a:avLst/>
          </a:prstGeom>
        </p:spPr>
      </p:pic>
      <p:sp>
        <p:nvSpPr>
          <p:cNvPr id="5" name="Title 4">
            <a:extLst>
              <a:ext uri="{FF2B5EF4-FFF2-40B4-BE49-F238E27FC236}">
                <a16:creationId xmlns:a16="http://schemas.microsoft.com/office/drawing/2014/main" id="{C2E2CFE1-F9F5-A812-DB85-D1D6A0E0D310}"/>
              </a:ext>
            </a:extLst>
          </p:cNvPr>
          <p:cNvSpPr txBox="1">
            <a:spLocks noGrp="1"/>
          </p:cNvSpPr>
          <p:nvPr>
            <p:ph type="title" idx="4294967295"/>
          </p:nvPr>
        </p:nvSpPr>
        <p:spPr>
          <a:xfrm>
            <a:off x="6324739" y="1590122"/>
            <a:ext cx="3817100" cy="8483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t>Tantangan</a:t>
            </a:r>
            <a:endParaRPr kumimoji="0" lang="id-ID" sz="4200" b="1" i="0" u="none" strike="noStrike" kern="1200" cap="none" spc="0" normalizeH="0" baseline="0" dirty="0">
              <a:ln>
                <a:noFill/>
              </a:ln>
              <a:solidFill>
                <a:schemeClr val="bg1"/>
              </a:solidFill>
              <a:effectLst/>
              <a:uLnTx/>
              <a:uFillTx/>
              <a:latin typeface="Poppins" pitchFamily="2" charset="77"/>
              <a:ea typeface="+mn-ea"/>
              <a:cs typeface="Poppins" pitchFamily="2" charset="77"/>
            </a:endParaRPr>
          </a:p>
        </p:txBody>
      </p:sp>
      <p:sp>
        <p:nvSpPr>
          <p:cNvPr id="4" name="TextBox 3">
            <a:extLst>
              <a:ext uri="{FF2B5EF4-FFF2-40B4-BE49-F238E27FC236}">
                <a16:creationId xmlns:a16="http://schemas.microsoft.com/office/drawing/2014/main" id="{5CBD14D0-4582-DB3A-63E6-A5FA985AFF88}"/>
              </a:ext>
            </a:extLst>
          </p:cNvPr>
          <p:cNvSpPr txBox="1"/>
          <p:nvPr/>
        </p:nvSpPr>
        <p:spPr>
          <a:xfrm>
            <a:off x="6324738" y="2696673"/>
            <a:ext cx="4914761" cy="3139321"/>
          </a:xfrm>
          <a:prstGeom prst="rect">
            <a:avLst/>
          </a:prstGeom>
          <a:noFill/>
        </p:spPr>
        <p:txBody>
          <a:bodyPr wrap="square" rtlCol="0">
            <a:spAutoFit/>
          </a:bodyPr>
          <a:lstStyle/>
          <a:p>
            <a:r>
              <a:rPr lang="id-ID" noProof="0">
                <a:solidFill>
                  <a:schemeClr val="bg1"/>
                </a:solidFill>
              </a:rPr>
              <a:t>Ica adalah seorang aktivis sejati. Dia selalu percaya bahwa </a:t>
            </a:r>
            <a:r>
              <a:rPr lang="id-ID" noProof="0" err="1">
                <a:solidFill>
                  <a:schemeClr val="bg1"/>
                </a:solidFill>
              </a:rPr>
              <a:t>postingan</a:t>
            </a:r>
            <a:r>
              <a:rPr lang="id-ID" noProof="0">
                <a:solidFill>
                  <a:schemeClr val="bg1"/>
                </a:solidFill>
              </a:rPr>
              <a:t> yang tepat bisa membuat orang berhenti sejenak, peduli, lalu bertindak. Dia telah belajar membuat konten dengan AI, demi mencari cara penggunaan AI yang tepat untuk memperjuangkan isu yang ia pedulikan.</a:t>
            </a:r>
          </a:p>
          <a:p>
            <a:endParaRPr lang="id-ID" noProof="0">
              <a:solidFill>
                <a:schemeClr val="bg1"/>
              </a:solidFill>
            </a:endParaRPr>
          </a:p>
          <a:p>
            <a:r>
              <a:rPr lang="id-ID" noProof="0">
                <a:solidFill>
                  <a:schemeClr val="bg1"/>
                </a:solidFill>
              </a:rPr>
              <a:t>Jadi, ketika tantangan ini muncul di berandanya pada suatu malam, ia seketika dipenuhi semangat dan inspirasi.</a:t>
            </a:r>
            <a:endParaRPr lang="id-ID" noProof="0" dirty="0">
              <a:solidFill>
                <a:schemeClr val="bg1"/>
              </a:solidFill>
            </a:endParaRPr>
          </a:p>
        </p:txBody>
      </p:sp>
      <p:sp>
        <p:nvSpPr>
          <p:cNvPr id="7" name="Rounded Rectangle 6" descr="A social media post detailing the Make a Difference Challenge">
            <a:extLst>
              <a:ext uri="{FF2B5EF4-FFF2-40B4-BE49-F238E27FC236}">
                <a16:creationId xmlns:a16="http://schemas.microsoft.com/office/drawing/2014/main" id="{79F9F41E-DC6C-591F-BFD9-A4A4A328D82D}"/>
              </a:ext>
            </a:extLst>
          </p:cNvPr>
          <p:cNvSpPr/>
          <p:nvPr/>
        </p:nvSpPr>
        <p:spPr>
          <a:xfrm>
            <a:off x="1063907" y="760039"/>
            <a:ext cx="4263228" cy="5451190"/>
          </a:xfrm>
          <a:prstGeom prst="roundRect">
            <a:avLst>
              <a:gd name="adj" fmla="val 4988"/>
            </a:avLst>
          </a:prstGeom>
          <a:solidFill>
            <a:schemeClr val="bg1"/>
          </a:solidFill>
          <a:ln>
            <a:noFill/>
          </a:ln>
          <a:effectLst>
            <a:outerShdw blurRad="50800" dist="38100" dir="5400000" sx="100733" sy="100733"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0" name="Oval 9" descr="Social media profile icon of a flag">
            <a:extLst>
              <a:ext uri="{FF2B5EF4-FFF2-40B4-BE49-F238E27FC236}">
                <a16:creationId xmlns:a16="http://schemas.microsoft.com/office/drawing/2014/main" id="{6A1FBA20-7EC4-A3FC-C5B3-814A987CD1C3}"/>
              </a:ext>
            </a:extLst>
          </p:cNvPr>
          <p:cNvSpPr/>
          <p:nvPr/>
        </p:nvSpPr>
        <p:spPr>
          <a:xfrm>
            <a:off x="1326026" y="1017826"/>
            <a:ext cx="572296" cy="572296"/>
          </a:xfrm>
          <a:prstGeom prst="ellipse">
            <a:avLst/>
          </a:prstGeom>
          <a:gradFill flip="none" rotWithShape="1">
            <a:gsLst>
              <a:gs pos="0">
                <a:schemeClr val="accent1">
                  <a:lumMod val="5000"/>
                  <a:lumOff val="95000"/>
                </a:schemeClr>
              </a:gs>
              <a:gs pos="43000">
                <a:srgbClr val="FFC450"/>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1" name="TextBox 10">
            <a:extLst>
              <a:ext uri="{FF2B5EF4-FFF2-40B4-BE49-F238E27FC236}">
                <a16:creationId xmlns:a16="http://schemas.microsoft.com/office/drawing/2014/main" id="{F3280E00-AC5F-A3D2-1E53-6A9A237D8B85}"/>
              </a:ext>
            </a:extLst>
          </p:cNvPr>
          <p:cNvSpPr txBox="1"/>
          <p:nvPr/>
        </p:nvSpPr>
        <p:spPr>
          <a:xfrm>
            <a:off x="1917568" y="1140447"/>
            <a:ext cx="2518240" cy="345929"/>
          </a:xfrm>
          <a:prstGeom prst="rect">
            <a:avLst/>
          </a:prstGeom>
          <a:noFill/>
        </p:spPr>
        <p:txBody>
          <a:bodyPr wrap="square" rtlCol="0">
            <a:spAutoFit/>
          </a:bodyPr>
          <a:lstStyle/>
          <a:p>
            <a:r>
              <a:rPr lang="id-ID" sz="1600" noProof="0">
                <a:latin typeface="+mj-lt"/>
                <a:cs typeface="Poppins" pitchFamily="2" charset="77"/>
              </a:rPr>
              <a:t>@</a:t>
            </a:r>
            <a:r>
              <a:rPr lang="id-ID" sz="1600" b="1" noProof="0">
                <a:latin typeface="+mj-lt"/>
                <a:cs typeface="Poppins SemiBold" pitchFamily="2" charset="77"/>
              </a:rPr>
              <a:t>OfficialChallenge</a:t>
            </a:r>
            <a:endParaRPr lang="id-ID" sz="1600" b="1" noProof="0" dirty="0">
              <a:latin typeface="+mj-lt"/>
              <a:cs typeface="Poppins SemiBold" pitchFamily="2" charset="77"/>
            </a:endParaRPr>
          </a:p>
        </p:txBody>
      </p:sp>
      <p:pic>
        <p:nvPicPr>
          <p:cNvPr id="15" name="Picture 14" descr="Blue checkmark for a verified social media profile">
            <a:extLst>
              <a:ext uri="{FF2B5EF4-FFF2-40B4-BE49-F238E27FC236}">
                <a16:creationId xmlns:a16="http://schemas.microsoft.com/office/drawing/2014/main" id="{D281EA4E-4E13-3140-FCD5-A54513A4DA4F}"/>
              </a:ext>
            </a:extLst>
          </p:cNvPr>
          <p:cNvPicPr>
            <a:picLocks noChangeAspect="1"/>
          </p:cNvPicPr>
          <p:nvPr/>
        </p:nvPicPr>
        <p:blipFill>
          <a:blip r:embed="rId4"/>
          <a:stretch>
            <a:fillRect/>
          </a:stretch>
        </p:blipFill>
        <p:spPr>
          <a:xfrm>
            <a:off x="3764289" y="1165424"/>
            <a:ext cx="301835" cy="295974"/>
          </a:xfrm>
          <a:prstGeom prst="rect">
            <a:avLst/>
          </a:prstGeom>
        </p:spPr>
      </p:pic>
      <p:sp>
        <p:nvSpPr>
          <p:cNvPr id="8" name="TextBox 7">
            <a:extLst>
              <a:ext uri="{FF2B5EF4-FFF2-40B4-BE49-F238E27FC236}">
                <a16:creationId xmlns:a16="http://schemas.microsoft.com/office/drawing/2014/main" id="{F6DA8B45-BC61-C356-7454-86066BCA2090}"/>
              </a:ext>
            </a:extLst>
          </p:cNvPr>
          <p:cNvSpPr txBox="1"/>
          <p:nvPr/>
        </p:nvSpPr>
        <p:spPr>
          <a:xfrm>
            <a:off x="1270920" y="1776514"/>
            <a:ext cx="3892096" cy="3770263"/>
          </a:xfrm>
          <a:prstGeom prst="rect">
            <a:avLst/>
          </a:prstGeom>
          <a:noFill/>
        </p:spPr>
        <p:txBody>
          <a:bodyPr wrap="square" rtlCol="0">
            <a:spAutoFit/>
          </a:bodyPr>
          <a:lstStyle/>
          <a:p>
            <a:r>
              <a:rPr lang="id-ID" sz="1500" b="1" noProof="0" dirty="0"/>
              <a:t>Tantangan Buat Perubahan telah dibuka!</a:t>
            </a:r>
          </a:p>
          <a:p>
            <a:endParaRPr lang="id-ID" sz="1600" b="0" noProof="0" dirty="0">
              <a:effectLst/>
            </a:endParaRPr>
          </a:p>
          <a:p>
            <a:r>
              <a:rPr lang="id-ID" sz="1300" noProof="0" dirty="0"/>
              <a:t>Punya tujuan yang ingin kamu perjuangkan? Inilah kesempatanmu untuk membuat dunia berhenti menggulirkan layar sejenak.</a:t>
            </a:r>
          </a:p>
          <a:p>
            <a:endParaRPr lang="id-ID" sz="1300" b="0" noProof="0" dirty="0">
              <a:effectLst/>
            </a:endParaRPr>
          </a:p>
          <a:p>
            <a:r>
              <a:rPr lang="id-ID" sz="1300" noProof="0" dirty="0"/>
              <a:t>🎯 Pilih isu yang ingin kamu perjuangkan dan gunakan alat AI untuk mendesain </a:t>
            </a:r>
            <a:r>
              <a:rPr lang="id-ID" sz="1300" noProof="0" dirty="0" err="1"/>
              <a:t>postingan</a:t>
            </a:r>
            <a:r>
              <a:rPr lang="id-ID" sz="1300" noProof="0" dirty="0"/>
              <a:t> kampanye yang membuat orang lain mendukung tujuan itu.</a:t>
            </a:r>
          </a:p>
          <a:p>
            <a:endParaRPr lang="id-ID" sz="1300" b="0" noProof="0" dirty="0">
              <a:effectLst/>
            </a:endParaRPr>
          </a:p>
          <a:p>
            <a:r>
              <a:rPr lang="id-ID" sz="1300" noProof="0" dirty="0"/>
              <a:t>🏆 Karya yang mengumpulkan jumlah </a:t>
            </a:r>
            <a:r>
              <a:rPr lang="id-ID" sz="1300" noProof="0" dirty="0" err="1"/>
              <a:t>like</a:t>
            </a:r>
            <a:r>
              <a:rPr lang="id-ID" sz="1300" noProof="0" dirty="0"/>
              <a:t> dan donasi paling banyak adalah pemenangnya! Kampanye terbaik akan ditampilkan dan didanai.</a:t>
            </a:r>
          </a:p>
          <a:p>
            <a:br>
              <a:rPr lang="id-ID" sz="1300" noProof="0" dirty="0"/>
            </a:br>
            <a:r>
              <a:rPr lang="id-ID" sz="1300" noProof="0" dirty="0"/>
              <a:t>Semua orang dapat berpartisipasi. Buatlah </a:t>
            </a:r>
            <a:r>
              <a:rPr lang="id-ID" sz="1300" noProof="0" dirty="0" err="1"/>
              <a:t>semencolok</a:t>
            </a:r>
            <a:r>
              <a:rPr lang="id-ID" sz="1300" noProof="0" dirty="0"/>
              <a:t> mungkin. Buat agar orang tidak mungkin melewatkannya!</a:t>
            </a:r>
          </a:p>
        </p:txBody>
      </p:sp>
      <p:grpSp>
        <p:nvGrpSpPr>
          <p:cNvPr id="2" name="Group 1">
            <a:extLst>
              <a:ext uri="{FF2B5EF4-FFF2-40B4-BE49-F238E27FC236}">
                <a16:creationId xmlns:a16="http://schemas.microsoft.com/office/drawing/2014/main" id="{DC6453D1-DD59-60BD-2840-7EF30D8893A8}"/>
              </a:ext>
            </a:extLst>
          </p:cNvPr>
          <p:cNvGrpSpPr/>
          <p:nvPr/>
        </p:nvGrpSpPr>
        <p:grpSpPr>
          <a:xfrm>
            <a:off x="1352344" y="5644091"/>
            <a:ext cx="2118457" cy="277000"/>
            <a:chOff x="1352344" y="5564031"/>
            <a:chExt cx="2118457" cy="277000"/>
          </a:xfrm>
        </p:grpSpPr>
        <p:sp>
          <p:nvSpPr>
            <p:cNvPr id="18" name="TextBox 17">
              <a:extLst>
                <a:ext uri="{FF2B5EF4-FFF2-40B4-BE49-F238E27FC236}">
                  <a16:creationId xmlns:a16="http://schemas.microsoft.com/office/drawing/2014/main" id="{907FBC68-4B57-B9F8-2FFA-714F1E08C91B}"/>
                </a:ext>
              </a:extLst>
            </p:cNvPr>
            <p:cNvSpPr txBox="1"/>
            <p:nvPr/>
          </p:nvSpPr>
          <p:spPr>
            <a:xfrm>
              <a:off x="1529583" y="5564032"/>
              <a:ext cx="562109" cy="276999"/>
            </a:xfrm>
            <a:prstGeom prst="rect">
              <a:avLst/>
            </a:prstGeom>
            <a:noFill/>
          </p:spPr>
          <p:txBody>
            <a:bodyPr wrap="square" rtlCol="0">
              <a:spAutoFit/>
            </a:bodyPr>
            <a:lstStyle/>
            <a:p>
              <a:r>
                <a:rPr lang="id-ID" sz="1200" noProof="0"/>
                <a:t>12.4k</a:t>
              </a:r>
              <a:endParaRPr lang="id-ID" sz="1200" noProof="0" dirty="0"/>
            </a:p>
          </p:txBody>
        </p:sp>
        <p:sp>
          <p:nvSpPr>
            <p:cNvPr id="28" name="TextBox 27">
              <a:extLst>
                <a:ext uri="{FF2B5EF4-FFF2-40B4-BE49-F238E27FC236}">
                  <a16:creationId xmlns:a16="http://schemas.microsoft.com/office/drawing/2014/main" id="{FFB58D45-948E-CA96-4B6E-33A662B57282}"/>
                </a:ext>
              </a:extLst>
            </p:cNvPr>
            <p:cNvSpPr txBox="1"/>
            <p:nvPr/>
          </p:nvSpPr>
          <p:spPr>
            <a:xfrm>
              <a:off x="2908692" y="5564032"/>
              <a:ext cx="562109" cy="276999"/>
            </a:xfrm>
            <a:prstGeom prst="rect">
              <a:avLst/>
            </a:prstGeom>
            <a:noFill/>
          </p:spPr>
          <p:txBody>
            <a:bodyPr wrap="square" rtlCol="0">
              <a:spAutoFit/>
            </a:bodyPr>
            <a:lstStyle/>
            <a:p>
              <a:r>
                <a:rPr lang="id-ID" sz="1200" noProof="0"/>
                <a:t>890</a:t>
              </a:r>
              <a:endParaRPr lang="id-ID" sz="1200" noProof="0" dirty="0"/>
            </a:p>
          </p:txBody>
        </p:sp>
        <p:sp>
          <p:nvSpPr>
            <p:cNvPr id="31" name="TextBox 30">
              <a:extLst>
                <a:ext uri="{FF2B5EF4-FFF2-40B4-BE49-F238E27FC236}">
                  <a16:creationId xmlns:a16="http://schemas.microsoft.com/office/drawing/2014/main" id="{500F6CF9-F848-D303-2062-95C30B457691}"/>
                </a:ext>
              </a:extLst>
            </p:cNvPr>
            <p:cNvSpPr txBox="1"/>
            <p:nvPr/>
          </p:nvSpPr>
          <p:spPr>
            <a:xfrm>
              <a:off x="2233443" y="5564032"/>
              <a:ext cx="562109" cy="276999"/>
            </a:xfrm>
            <a:prstGeom prst="rect">
              <a:avLst/>
            </a:prstGeom>
            <a:noFill/>
          </p:spPr>
          <p:txBody>
            <a:bodyPr wrap="square" rtlCol="0">
              <a:spAutoFit/>
            </a:bodyPr>
            <a:lstStyle/>
            <a:p>
              <a:r>
                <a:rPr lang="id-ID" sz="1200" noProof="0"/>
                <a:t>3.2k</a:t>
              </a:r>
              <a:endParaRPr lang="id-ID" sz="1200" noProof="0" dirty="0"/>
            </a:p>
          </p:txBody>
        </p:sp>
        <p:pic>
          <p:nvPicPr>
            <p:cNvPr id="25" name="Picture 24" descr="Social media - Likes">
              <a:extLst>
                <a:ext uri="{FF2B5EF4-FFF2-40B4-BE49-F238E27FC236}">
                  <a16:creationId xmlns:a16="http://schemas.microsoft.com/office/drawing/2014/main" id="{09B0B538-B037-605E-DA21-E8A9DFEB85EB}"/>
                </a:ext>
              </a:extLst>
            </p:cNvPr>
            <p:cNvPicPr>
              <a:picLocks noChangeAspect="1"/>
            </p:cNvPicPr>
            <p:nvPr/>
          </p:nvPicPr>
          <p:blipFill>
            <a:blip r:embed="rId5"/>
            <a:stretch>
              <a:fillRect/>
            </a:stretch>
          </p:blipFill>
          <p:spPr>
            <a:xfrm>
              <a:off x="1352344" y="5570723"/>
              <a:ext cx="268737" cy="263618"/>
            </a:xfrm>
            <a:prstGeom prst="rect">
              <a:avLst/>
            </a:prstGeom>
          </p:spPr>
        </p:pic>
        <p:pic>
          <p:nvPicPr>
            <p:cNvPr id="30" name="Picture 29" descr="Social media - reshares">
              <a:extLst>
                <a:ext uri="{FF2B5EF4-FFF2-40B4-BE49-F238E27FC236}">
                  <a16:creationId xmlns:a16="http://schemas.microsoft.com/office/drawing/2014/main" id="{89739DA2-7B1C-752C-931A-A99F4AA6AF36}"/>
                </a:ext>
              </a:extLst>
            </p:cNvPr>
            <p:cNvPicPr>
              <a:picLocks noChangeAspect="1"/>
            </p:cNvPicPr>
            <p:nvPr/>
          </p:nvPicPr>
          <p:blipFill>
            <a:blip r:embed="rId6"/>
            <a:stretch>
              <a:fillRect/>
            </a:stretch>
          </p:blipFill>
          <p:spPr>
            <a:xfrm>
              <a:off x="2072498" y="5564031"/>
              <a:ext cx="268738" cy="263619"/>
            </a:xfrm>
            <a:prstGeom prst="rect">
              <a:avLst/>
            </a:prstGeom>
          </p:spPr>
        </p:pic>
        <p:pic>
          <p:nvPicPr>
            <p:cNvPr id="27" name="Picture 26" descr="Social media - comments">
              <a:extLst>
                <a:ext uri="{FF2B5EF4-FFF2-40B4-BE49-F238E27FC236}">
                  <a16:creationId xmlns:a16="http://schemas.microsoft.com/office/drawing/2014/main" id="{A17D316E-14B2-F149-B2E3-9D37115E9577}"/>
                </a:ext>
              </a:extLst>
            </p:cNvPr>
            <p:cNvPicPr>
              <a:picLocks noChangeAspect="1"/>
            </p:cNvPicPr>
            <p:nvPr/>
          </p:nvPicPr>
          <p:blipFill>
            <a:blip r:embed="rId7"/>
            <a:stretch>
              <a:fillRect/>
            </a:stretch>
          </p:blipFill>
          <p:spPr>
            <a:xfrm>
              <a:off x="2728735" y="5564031"/>
              <a:ext cx="268738" cy="263619"/>
            </a:xfrm>
            <a:prstGeom prst="rect">
              <a:avLst/>
            </a:prstGeom>
          </p:spPr>
        </p:pic>
      </p:grpSp>
      <p:pic>
        <p:nvPicPr>
          <p:cNvPr id="34" name="Picture 33" descr="Social media - Save or bookmark">
            <a:extLst>
              <a:ext uri="{FF2B5EF4-FFF2-40B4-BE49-F238E27FC236}">
                <a16:creationId xmlns:a16="http://schemas.microsoft.com/office/drawing/2014/main" id="{472E1AE0-BFCD-61AF-F9EC-93D71954826C}"/>
              </a:ext>
            </a:extLst>
          </p:cNvPr>
          <p:cNvPicPr>
            <a:picLocks noChangeAspect="1"/>
          </p:cNvPicPr>
          <p:nvPr/>
        </p:nvPicPr>
        <p:blipFill>
          <a:blip r:embed="rId8"/>
          <a:stretch>
            <a:fillRect/>
          </a:stretch>
        </p:blipFill>
        <p:spPr>
          <a:xfrm>
            <a:off x="4560428" y="5492388"/>
            <a:ext cx="497020" cy="487553"/>
          </a:xfrm>
          <a:prstGeom prst="rect">
            <a:avLst/>
          </a:prstGeom>
        </p:spPr>
      </p:pic>
      <p:pic>
        <p:nvPicPr>
          <p:cNvPr id="3" name="Picture 2">
            <a:extLst>
              <a:ext uri="{FF2B5EF4-FFF2-40B4-BE49-F238E27FC236}">
                <a16:creationId xmlns:a16="http://schemas.microsoft.com/office/drawing/2014/main" id="{9E150AEF-F9AE-E02C-32F0-93A38B18D5AD}"/>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1352344" y="1165424"/>
            <a:ext cx="614985" cy="345929"/>
          </a:xfrm>
          <a:prstGeom prst="rect">
            <a:avLst/>
          </a:prstGeom>
        </p:spPr>
      </p:pic>
    </p:spTree>
    <p:extLst>
      <p:ext uri="{BB962C8B-B14F-4D97-AF65-F5344CB8AC3E}">
        <p14:creationId xmlns:p14="http://schemas.microsoft.com/office/powerpoint/2010/main" val="1352918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B13148C-C6C3-E4F8-1BCA-BB771C90F0FC}"/>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129FC868-C9B4-8982-A15C-D4CF75A41DE5}"/>
              </a:ext>
            </a:extLst>
          </p:cNvPr>
          <p:cNvSpPr txBox="1"/>
          <p:nvPr/>
        </p:nvSpPr>
        <p:spPr>
          <a:xfrm>
            <a:off x="7759701" y="587177"/>
            <a:ext cx="3869550" cy="400110"/>
          </a:xfrm>
          <a:prstGeom prst="rect">
            <a:avLst/>
          </a:prstGeom>
          <a:noFill/>
        </p:spPr>
        <p:txBody>
          <a:bodyPr wrap="square" rtlCol="0">
            <a:spAutoFit/>
          </a:bodyPr>
          <a:lstStyle/>
          <a:p>
            <a:pPr algn="r"/>
            <a:r>
              <a:rPr lang="id-ID" sz="2000" i="1" noProof="0">
                <a:solidFill>
                  <a:schemeClr val="bg1"/>
                </a:solidFill>
                <a:latin typeface="Avenir Next Condensed" panose="020B0506020202020204" pitchFamily="34" charset="0"/>
              </a:rPr>
              <a:t>KEGIATAN: </a:t>
            </a:r>
            <a:r>
              <a:rPr lang="id-ID" sz="2000" b="1" noProof="0">
                <a:solidFill>
                  <a:schemeClr val="bg1"/>
                </a:solidFill>
                <a:latin typeface="Avenir Next Condensed" panose="020B0506020202020204" pitchFamily="34" charset="0"/>
              </a:rPr>
              <a:t>COBA LAKUKAN SENDIRI!</a:t>
            </a:r>
            <a:endParaRPr lang="id-ID" sz="2000" b="1" noProof="0" dirty="0">
              <a:solidFill>
                <a:schemeClr val="bg1"/>
              </a:solidFill>
              <a:latin typeface="Avenir Next Condensed" panose="020B0506020202020204" pitchFamily="34" charset="0"/>
            </a:endParaRPr>
          </a:p>
        </p:txBody>
      </p:sp>
      <p:pic>
        <p:nvPicPr>
          <p:cNvPr id="75" name="Picture 74" descr="Pencil icon">
            <a:extLst>
              <a:ext uri="{FF2B5EF4-FFF2-40B4-BE49-F238E27FC236}">
                <a16:creationId xmlns:a16="http://schemas.microsoft.com/office/drawing/2014/main" id="{0654CBB1-1BAF-05C9-9CE4-399FFE96B1FA}"/>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011285" y="1506388"/>
            <a:ext cx="224046" cy="231514"/>
          </a:xfrm>
          <a:prstGeom prst="rect">
            <a:avLst/>
          </a:prstGeom>
        </p:spPr>
      </p:pic>
      <p:sp>
        <p:nvSpPr>
          <p:cNvPr id="17" name="TextBox 16">
            <a:extLst>
              <a:ext uri="{FF2B5EF4-FFF2-40B4-BE49-F238E27FC236}">
                <a16:creationId xmlns:a16="http://schemas.microsoft.com/office/drawing/2014/main" id="{CBFA161C-4696-E6F6-D206-1E9A5185F513}"/>
              </a:ext>
            </a:extLst>
          </p:cNvPr>
          <p:cNvSpPr txBox="1"/>
          <p:nvPr/>
        </p:nvSpPr>
        <p:spPr>
          <a:xfrm>
            <a:off x="1041201" y="1422346"/>
            <a:ext cx="993823" cy="369332"/>
          </a:xfrm>
          <a:prstGeom prst="rect">
            <a:avLst/>
          </a:prstGeom>
          <a:noFill/>
        </p:spPr>
        <p:txBody>
          <a:bodyPr wrap="square" rtlCol="0">
            <a:spAutoFit/>
          </a:bodyPr>
          <a:lstStyle/>
          <a:p>
            <a:r>
              <a:rPr lang="id-ID" b="1" noProof="0">
                <a:solidFill>
                  <a:srgbClr val="F46340"/>
                </a:solidFill>
                <a:latin typeface="Avenir Next Condensed Demi Bold" panose="020B0506020202020204" pitchFamily="34" charset="0"/>
              </a:rPr>
              <a:t>TUGAS</a:t>
            </a:r>
            <a:endParaRPr lang="id-ID" b="1" noProof="0" dirty="0">
              <a:solidFill>
                <a:srgbClr val="F46340"/>
              </a:solidFill>
              <a:latin typeface="Avenir Next Condensed Demi Bold" panose="020B0506020202020204" pitchFamily="34" charset="0"/>
            </a:endParaRPr>
          </a:p>
        </p:txBody>
      </p:sp>
      <p:sp>
        <p:nvSpPr>
          <p:cNvPr id="28" name="TextBox 27">
            <a:extLst>
              <a:ext uri="{FF2B5EF4-FFF2-40B4-BE49-F238E27FC236}">
                <a16:creationId xmlns:a16="http://schemas.microsoft.com/office/drawing/2014/main" id="{9A65AB1B-9BDE-788E-B08B-9796A39CC704}"/>
              </a:ext>
            </a:extLst>
          </p:cNvPr>
          <p:cNvSpPr txBox="1"/>
          <p:nvPr/>
        </p:nvSpPr>
        <p:spPr>
          <a:xfrm>
            <a:off x="774038" y="1833336"/>
            <a:ext cx="4458487" cy="1569660"/>
          </a:xfrm>
          <a:prstGeom prst="rect">
            <a:avLst/>
          </a:prstGeom>
          <a:noFill/>
        </p:spPr>
        <p:txBody>
          <a:bodyPr wrap="square" rtlCol="0">
            <a:spAutoFit/>
          </a:bodyPr>
          <a:lstStyle/>
          <a:p>
            <a:r>
              <a:rPr lang="id-ID" sz="1600" noProof="0"/>
              <a:t>Ica berpartisipasi dengan mengusung isu yang selalu ia perjuangkan: melindungi bumi. Tugasmu adalah membantu Ica menggunakan AI untuk membuat satu konten kampanye, seperti gambar, poster, atau postingan, yang membuat orang berhenti sejenak dan peduli.</a:t>
            </a:r>
            <a:endParaRPr lang="id-ID" sz="1600" b="1" noProof="0" dirty="0">
              <a:cs typeface="Calibri"/>
            </a:endParaRPr>
          </a:p>
        </p:txBody>
      </p:sp>
      <p:sp>
        <p:nvSpPr>
          <p:cNvPr id="16" name="Rounded Rectangle 15">
            <a:extLst>
              <a:ext uri="{FF2B5EF4-FFF2-40B4-BE49-F238E27FC236}">
                <a16:creationId xmlns:a16="http://schemas.microsoft.com/office/drawing/2014/main" id="{E6493B4E-A18D-D1B3-270D-5F95DDE4B908}"/>
              </a:ext>
              <a:ext uri="{C183D7F6-B498-43B3-948B-1728B52AA6E4}">
                <adec:decorative xmlns:adec="http://schemas.microsoft.com/office/drawing/2017/decorative" val="1"/>
              </a:ext>
            </a:extLst>
          </p:cNvPr>
          <p:cNvSpPr/>
          <p:nvPr/>
        </p:nvSpPr>
        <p:spPr>
          <a:xfrm>
            <a:off x="776778" y="3559325"/>
            <a:ext cx="4995406" cy="2270835"/>
          </a:xfrm>
          <a:prstGeom prst="roundRect">
            <a:avLst>
              <a:gd name="adj" fmla="val 9570"/>
            </a:avLst>
          </a:prstGeom>
          <a:solidFill>
            <a:srgbClr val="6BA5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4" name="TextBox 13">
            <a:extLst>
              <a:ext uri="{FF2B5EF4-FFF2-40B4-BE49-F238E27FC236}">
                <a16:creationId xmlns:a16="http://schemas.microsoft.com/office/drawing/2014/main" id="{5209340E-9466-9E59-012E-DA7484DA20F5}"/>
              </a:ext>
            </a:extLst>
          </p:cNvPr>
          <p:cNvSpPr txBox="1"/>
          <p:nvPr/>
        </p:nvSpPr>
        <p:spPr>
          <a:xfrm>
            <a:off x="963212" y="3706297"/>
            <a:ext cx="3515869" cy="584775"/>
          </a:xfrm>
          <a:prstGeom prst="rect">
            <a:avLst/>
          </a:prstGeom>
          <a:noFill/>
        </p:spPr>
        <p:txBody>
          <a:bodyPr wrap="square" rtlCol="0">
            <a:spAutoFit/>
          </a:bodyPr>
          <a:lstStyle/>
          <a:p>
            <a:pPr rtl="0" fontAlgn="t">
              <a:spcBef>
                <a:spcPts val="0"/>
              </a:spcBef>
              <a:spcAft>
                <a:spcPts val="0"/>
              </a:spcAft>
            </a:pPr>
            <a:r>
              <a:rPr lang="id-ID" sz="1600" b="1" i="1" noProof="0" dirty="0">
                <a:solidFill>
                  <a:schemeClr val="bg1"/>
                </a:solidFill>
                <a:latin typeface="Poppins SemiBold" pitchFamily="2" charset="77"/>
                <a:cs typeface="Poppins SemiBold" pitchFamily="2" charset="77"/>
              </a:rPr>
              <a:t>Bagaimana cara membuat </a:t>
            </a:r>
            <a:r>
              <a:rPr lang="id-ID" sz="1600" b="1" i="1" noProof="0" dirty="0" err="1">
                <a:solidFill>
                  <a:schemeClr val="bg1"/>
                </a:solidFill>
                <a:latin typeface="Poppins SemiBold" pitchFamily="2" charset="77"/>
                <a:cs typeface="Poppins SemiBold" pitchFamily="2" charset="77"/>
              </a:rPr>
              <a:t>prompt</a:t>
            </a:r>
            <a:r>
              <a:rPr lang="id-ID" sz="1600" b="1" i="1" noProof="0" dirty="0">
                <a:solidFill>
                  <a:schemeClr val="bg1"/>
                </a:solidFill>
                <a:latin typeface="Poppins SemiBold" pitchFamily="2" charset="77"/>
                <a:cs typeface="Poppins SemiBold" pitchFamily="2" charset="77"/>
              </a:rPr>
              <a:t> yang baik?</a:t>
            </a:r>
            <a:endParaRPr lang="id-ID" sz="1600" b="1" i="1" noProof="0" dirty="0">
              <a:solidFill>
                <a:schemeClr val="bg1"/>
              </a:solidFill>
              <a:effectLst/>
              <a:latin typeface="Poppins SemiBold" pitchFamily="2" charset="77"/>
              <a:cs typeface="Poppins SemiBold" pitchFamily="2" charset="77"/>
            </a:endParaRPr>
          </a:p>
        </p:txBody>
      </p:sp>
      <p:sp>
        <p:nvSpPr>
          <p:cNvPr id="15" name="TextBox 14">
            <a:extLst>
              <a:ext uri="{FF2B5EF4-FFF2-40B4-BE49-F238E27FC236}">
                <a16:creationId xmlns:a16="http://schemas.microsoft.com/office/drawing/2014/main" id="{537B5FE4-4523-4033-712F-CF2616CE8BE1}"/>
              </a:ext>
            </a:extLst>
          </p:cNvPr>
          <p:cNvSpPr txBox="1"/>
          <p:nvPr/>
        </p:nvSpPr>
        <p:spPr>
          <a:xfrm>
            <a:off x="1110477" y="4381590"/>
            <a:ext cx="4587803" cy="1246495"/>
          </a:xfrm>
          <a:prstGeom prst="rect">
            <a:avLst/>
          </a:prstGeom>
          <a:noFill/>
        </p:spPr>
        <p:txBody>
          <a:bodyPr wrap="square" rtlCol="0">
            <a:spAutoFit/>
          </a:bodyPr>
          <a:lstStyle/>
          <a:p>
            <a:pPr>
              <a:spcAft>
                <a:spcPts val="600"/>
              </a:spcAft>
            </a:pPr>
            <a:r>
              <a:rPr lang="id-ID" sz="1400" noProof="0">
                <a:solidFill>
                  <a:schemeClr val="bg1"/>
                </a:solidFill>
              </a:rPr>
              <a:t>Susun </a:t>
            </a:r>
            <a:r>
              <a:rPr lang="id-ID" sz="1400" noProof="0" err="1">
                <a:solidFill>
                  <a:schemeClr val="bg1"/>
                </a:solidFill>
              </a:rPr>
              <a:t>prompt</a:t>
            </a:r>
            <a:r>
              <a:rPr lang="id-ID" sz="1400" noProof="0">
                <a:solidFill>
                  <a:schemeClr val="bg1"/>
                </a:solidFill>
              </a:rPr>
              <a:t> berdasarkan lima unsur berikut:</a:t>
            </a:r>
            <a:br>
              <a:rPr lang="id-ID" sz="1400" noProof="0">
                <a:solidFill>
                  <a:schemeClr val="bg1"/>
                </a:solidFill>
              </a:rPr>
            </a:br>
            <a:r>
              <a:rPr lang="id-ID" sz="1400" noProof="0">
                <a:solidFill>
                  <a:schemeClr val="bg1"/>
                </a:solidFill>
              </a:rPr>
              <a:t>Persona, Sasaran, Konteks, Audiens, dan Batasan.</a:t>
            </a:r>
          </a:p>
          <a:p>
            <a:pPr>
              <a:spcAft>
                <a:spcPts val="600"/>
              </a:spcAft>
            </a:pPr>
            <a:r>
              <a:rPr lang="id-ID" sz="1400" noProof="0">
                <a:solidFill>
                  <a:schemeClr val="bg1"/>
                </a:solidFill>
              </a:rPr>
              <a:t>Kamu bisa belajar lebih lanjut tentang Elemen </a:t>
            </a:r>
            <a:r>
              <a:rPr lang="id-ID" sz="1400" noProof="0" err="1">
                <a:solidFill>
                  <a:schemeClr val="bg1"/>
                </a:solidFill>
              </a:rPr>
              <a:t>Prompt</a:t>
            </a:r>
            <a:r>
              <a:rPr lang="id-ID" sz="1400" noProof="0">
                <a:solidFill>
                  <a:schemeClr val="bg1"/>
                </a:solidFill>
              </a:rPr>
              <a:t> yang Baik di </a:t>
            </a:r>
            <a:r>
              <a:rPr lang="id-ID" sz="1400" i="1" noProof="0">
                <a:solidFill>
                  <a:schemeClr val="bg1"/>
                </a:solidFill>
              </a:rPr>
              <a:t>Bagian 1 Perangkat Ajar Kelas: Menggunakan AI Generatif dengan Aman dan Bertanggung Jawab.</a:t>
            </a:r>
            <a:endParaRPr lang="id-ID" sz="1400" i="1" noProof="0" dirty="0">
              <a:solidFill>
                <a:schemeClr val="bg1"/>
              </a:solidFill>
            </a:endParaRPr>
          </a:p>
        </p:txBody>
      </p:sp>
      <p:cxnSp>
        <p:nvCxnSpPr>
          <p:cNvPr id="18" name="Straight Connector 17">
            <a:extLst>
              <a:ext uri="{FF2B5EF4-FFF2-40B4-BE49-F238E27FC236}">
                <a16:creationId xmlns:a16="http://schemas.microsoft.com/office/drawing/2014/main" id="{FAB0EE27-27C9-2D01-2D7A-1B93C6898573}"/>
              </a:ext>
            </a:extLst>
          </p:cNvPr>
          <p:cNvCxnSpPr>
            <a:cxnSpLocks/>
          </p:cNvCxnSpPr>
          <p:nvPr/>
        </p:nvCxnSpPr>
        <p:spPr>
          <a:xfrm>
            <a:off x="6142594" y="2036955"/>
            <a:ext cx="0" cy="3751172"/>
          </a:xfrm>
          <a:prstGeom prst="line">
            <a:avLst/>
          </a:prstGeom>
          <a:ln w="22225">
            <a:solidFill>
              <a:srgbClr val="6BA5F3"/>
            </a:solidFill>
          </a:ln>
        </p:spPr>
        <p:style>
          <a:lnRef idx="2">
            <a:schemeClr val="accent1"/>
          </a:lnRef>
          <a:fillRef idx="0">
            <a:schemeClr val="accent1"/>
          </a:fillRef>
          <a:effectRef idx="1">
            <a:schemeClr val="accent1"/>
          </a:effectRef>
          <a:fontRef idx="minor">
            <a:schemeClr val="tx1"/>
          </a:fontRef>
        </p:style>
      </p:cxnSp>
      <p:grpSp>
        <p:nvGrpSpPr>
          <p:cNvPr id="19" name="Group 18">
            <a:extLst>
              <a:ext uri="{FF2B5EF4-FFF2-40B4-BE49-F238E27FC236}">
                <a16:creationId xmlns:a16="http://schemas.microsoft.com/office/drawing/2014/main" id="{726E7611-FE23-7412-5441-F80ABFD9B2DA}"/>
              </a:ext>
              <a:ext uri="{C183D7F6-B498-43B3-948B-1728B52AA6E4}">
                <adec:decorative xmlns:adec="http://schemas.microsoft.com/office/drawing/2017/decorative" val="1"/>
              </a:ext>
            </a:extLst>
          </p:cNvPr>
          <p:cNvGrpSpPr/>
          <p:nvPr/>
        </p:nvGrpSpPr>
        <p:grpSpPr>
          <a:xfrm>
            <a:off x="797147" y="1456381"/>
            <a:ext cx="264062" cy="264062"/>
            <a:chOff x="1031654" y="1494938"/>
            <a:chExt cx="264062" cy="264062"/>
          </a:xfrm>
        </p:grpSpPr>
        <p:sp>
          <p:nvSpPr>
            <p:cNvPr id="20" name="Oval 19">
              <a:extLst>
                <a:ext uri="{FF2B5EF4-FFF2-40B4-BE49-F238E27FC236}">
                  <a16:creationId xmlns:a16="http://schemas.microsoft.com/office/drawing/2014/main" id="{EF844FC7-5DB0-E091-49CB-B23955780A40}"/>
                </a:ext>
              </a:extLst>
            </p:cNvPr>
            <p:cNvSpPr/>
            <p:nvPr/>
          </p:nvSpPr>
          <p:spPr>
            <a:xfrm>
              <a:off x="1031654" y="1494938"/>
              <a:ext cx="264062" cy="264062"/>
            </a:xfrm>
            <a:prstGeom prst="ellipse">
              <a:avLst/>
            </a:prstGeom>
            <a:solidFill>
              <a:srgbClr val="F563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21" name="Picture 20">
              <a:extLst>
                <a:ext uri="{FF2B5EF4-FFF2-40B4-BE49-F238E27FC236}">
                  <a16:creationId xmlns:a16="http://schemas.microsoft.com/office/drawing/2014/main" id="{2E3C9093-9CED-44C8-034B-DA05683010AE}"/>
                </a:ext>
              </a:extLst>
            </p:cNvPr>
            <p:cNvPicPr>
              <a:picLocks noChangeAspect="1"/>
            </p:cNvPicPr>
            <p:nvPr/>
          </p:nvPicPr>
          <p:blipFill>
            <a:blip r:embed="rId3"/>
            <a:stretch>
              <a:fillRect/>
            </a:stretch>
          </p:blipFill>
          <p:spPr>
            <a:xfrm>
              <a:off x="1081531" y="1527566"/>
              <a:ext cx="179069" cy="185038"/>
            </a:xfrm>
            <a:prstGeom prst="rect">
              <a:avLst/>
            </a:prstGeom>
          </p:spPr>
        </p:pic>
      </p:grpSp>
      <p:sp>
        <p:nvSpPr>
          <p:cNvPr id="33" name="TextBox 32">
            <a:extLst>
              <a:ext uri="{FF2B5EF4-FFF2-40B4-BE49-F238E27FC236}">
                <a16:creationId xmlns:a16="http://schemas.microsoft.com/office/drawing/2014/main" id="{F28E34AF-F803-551C-5956-6D7EC2161F01}"/>
              </a:ext>
            </a:extLst>
          </p:cNvPr>
          <p:cNvSpPr txBox="1"/>
          <p:nvPr/>
        </p:nvSpPr>
        <p:spPr>
          <a:xfrm>
            <a:off x="6563676" y="1421056"/>
            <a:ext cx="4851546" cy="4570482"/>
          </a:xfrm>
          <a:prstGeom prst="rect">
            <a:avLst/>
          </a:prstGeom>
          <a:noFill/>
        </p:spPr>
        <p:txBody>
          <a:bodyPr wrap="square" rtlCol="0">
            <a:spAutoFit/>
          </a:bodyPr>
          <a:lstStyle/>
          <a:p>
            <a:r>
              <a:rPr lang="id-ID" sz="1400" noProof="0"/>
              <a:t>Sebelum kamu mulai membuat sesuatu, alat AI dapat membantumu berpikir lebih jernih. Jika digunakan dengan baik, AI dapat menjadi titik awal yang bagus untuk mengeksplorasi ide dan merumuskan apa yang ingin kamu sampaikan.</a:t>
            </a:r>
            <a:br>
              <a:rPr lang="id-ID" sz="1400" noProof="0"/>
            </a:br>
            <a:endParaRPr lang="id-ID" sz="1400" noProof="0"/>
          </a:p>
          <a:p>
            <a:pPr marL="285750" indent="-285750">
              <a:spcAft>
                <a:spcPts val="1000"/>
              </a:spcAft>
              <a:buFont typeface="Arial" panose="020B0604020202020204" pitchFamily="34" charset="0"/>
              <a:buChar char="•"/>
            </a:pPr>
            <a:r>
              <a:rPr lang="id-ID" sz="1400" b="1" noProof="0" err="1"/>
              <a:t>Pahami</a:t>
            </a:r>
            <a:r>
              <a:rPr lang="id-ID" sz="1400" b="1" noProof="0"/>
              <a:t> permasalahannya </a:t>
            </a:r>
            <a:r>
              <a:rPr lang="id-ID" sz="1400" noProof="0"/>
              <a:t>terlebih dahulu. Cari tahu apa isunya, mengapa hal itu penting, siapa saja yang terdampak, lalu periksa semua informasi penting dengan merujuk pada sumber yang kamu percaya.</a:t>
            </a:r>
          </a:p>
          <a:p>
            <a:pPr marL="285750" indent="-285750">
              <a:spcAft>
                <a:spcPts val="1000"/>
              </a:spcAft>
              <a:buFont typeface="Arial" panose="020B0604020202020204" pitchFamily="34" charset="0"/>
              <a:buChar char="•"/>
            </a:pPr>
            <a:r>
              <a:rPr lang="id-ID" sz="1400" b="1" noProof="0"/>
              <a:t>Cari berbagai sudut pandang. </a:t>
            </a:r>
            <a:r>
              <a:rPr lang="id-ID" sz="1400" noProof="0"/>
              <a:t>Minta AI beberapa cara untuk membahas topik itu, lalu pilih cara yang paling cocok denganmu.</a:t>
            </a:r>
          </a:p>
          <a:p>
            <a:pPr marL="285750" indent="-285750">
              <a:spcAft>
                <a:spcPts val="1000"/>
              </a:spcAft>
              <a:buFont typeface="Arial" panose="020B0604020202020204" pitchFamily="34" charset="0"/>
              <a:buChar char="•"/>
            </a:pPr>
            <a:r>
              <a:rPr lang="id-ID" sz="1400" b="1" noProof="0"/>
              <a:t>Pertajam pesanmu. </a:t>
            </a:r>
            <a:r>
              <a:rPr lang="id-ID" sz="1400" noProof="0"/>
              <a:t>Setelah mengetahui apa yang ingin kamu sampaikan, gunakan AI untuk menguji dan merapikannya. </a:t>
            </a:r>
          </a:p>
          <a:p>
            <a:pPr marL="285750" indent="-285750">
              <a:spcAft>
                <a:spcPts val="1000"/>
              </a:spcAft>
              <a:buFont typeface="Arial" panose="020B0604020202020204" pitchFamily="34" charset="0"/>
              <a:buChar char="•"/>
            </a:pPr>
            <a:r>
              <a:rPr lang="id-ID" sz="1400" b="1" noProof="0"/>
              <a:t>Pastikan keputusan tetap di tanganmu. </a:t>
            </a:r>
            <a:r>
              <a:rPr lang="id-ID" sz="1400" noProof="0"/>
              <a:t>Alat AI memberimu bahan mentah. Kamulah yang menentukan mana yang penting dan mana yang perlu dihilangkan.</a:t>
            </a:r>
            <a:endParaRPr lang="id-ID" sz="1400" noProof="0" dirty="0"/>
          </a:p>
        </p:txBody>
      </p:sp>
      <p:sp>
        <p:nvSpPr>
          <p:cNvPr id="3" name="Text box">
            <a:extLst>
              <a:ext uri="{FF2B5EF4-FFF2-40B4-BE49-F238E27FC236}">
                <a16:creationId xmlns:a16="http://schemas.microsoft.com/office/drawing/2014/main" id="{C207292D-A911-54E1-1B1E-EEF757AD12E1}"/>
              </a:ext>
            </a:extLst>
          </p:cNvPr>
          <p:cNvSpPr txBox="1"/>
          <p:nvPr/>
        </p:nvSpPr>
        <p:spPr>
          <a:xfrm>
            <a:off x="419658" y="6397331"/>
            <a:ext cx="9168842" cy="261570"/>
          </a:xfrm>
          <a:prstGeom prst="rect">
            <a:avLst/>
          </a:prstGeom>
          <a:noFill/>
          <a:ln>
            <a:noFill/>
          </a:ln>
        </p:spPr>
        <p:txBody>
          <a:bodyPr spcFirstLastPara="1" wrap="square" lIns="91425" tIns="45700" rIns="91425" bIns="45700" anchor="t" anchorCtr="0">
            <a:spAutoFit/>
          </a:bodyPr>
          <a:lstStyle/>
          <a:p>
            <a:r>
              <a:rPr lang="id-ID" sz="1100" i="1" noProof="0">
                <a:solidFill>
                  <a:schemeClr val="lt1"/>
                </a:solidFill>
                <a:latin typeface="Calibri"/>
                <a:ea typeface="Calibri"/>
                <a:cs typeface="Calibri"/>
                <a:sym typeface="Calibri"/>
              </a:rPr>
              <a:t>*Latihan ini bersifat opsional dan dirancang untuk memperdalam pengalaman belajar Anda. Anda dapat memilih untuk melewatkannya saat ini.</a:t>
            </a:r>
            <a:endParaRPr lang="id-ID" sz="1100" i="1" noProof="0" dirty="0">
              <a:solidFill>
                <a:schemeClr val="lt1"/>
              </a:solidFill>
              <a:latin typeface="Calibri"/>
              <a:ea typeface="Calibri"/>
              <a:cs typeface="Calibri"/>
              <a:sym typeface="Calibri"/>
            </a:endParaRPr>
          </a:p>
        </p:txBody>
      </p:sp>
      <p:sp>
        <p:nvSpPr>
          <p:cNvPr id="2" name="Title 12">
            <a:extLst>
              <a:ext uri="{FF2B5EF4-FFF2-40B4-BE49-F238E27FC236}">
                <a16:creationId xmlns:a16="http://schemas.microsoft.com/office/drawing/2014/main" id="{5DE2DFA6-3CE1-36F5-F4C3-B2BEA28341B9}"/>
              </a:ext>
            </a:extLst>
          </p:cNvPr>
          <p:cNvSpPr txBox="1">
            <a:spLocks/>
          </p:cNvSpPr>
          <p:nvPr/>
        </p:nvSpPr>
        <p:spPr>
          <a:xfrm>
            <a:off x="645104" y="491306"/>
            <a:ext cx="5061213"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tabLst>
                <a:tab pos="2971800" algn="l"/>
                <a:tab pos="5411788" algn="l"/>
              </a:tabLst>
              <a:defRPr/>
            </a:pPr>
            <a:r>
              <a:rPr lang="id-ID" sz="3000" b="1" noProof="0">
                <a:solidFill>
                  <a:schemeClr val="bg1"/>
                </a:solidFill>
                <a:latin typeface="Poppins SemiBold" pitchFamily="2" charset="77"/>
                <a:ea typeface="+mn-ea"/>
                <a:cs typeface="Poppins SemiBold" pitchFamily="2" charset="77"/>
              </a:rPr>
              <a:t>Buat Kampanye</a:t>
            </a:r>
            <a:endParaRPr lang="id-ID" sz="3000" b="1" noProof="0" dirty="0">
              <a:solidFill>
                <a:schemeClr val="bg1"/>
              </a:solidFill>
              <a:latin typeface="Poppins SemiBold" pitchFamily="2" charset="77"/>
              <a:ea typeface="+mn-ea"/>
              <a:cs typeface="Poppins SemiBold" pitchFamily="2" charset="77"/>
            </a:endParaRPr>
          </a:p>
        </p:txBody>
      </p:sp>
      <p:pic>
        <p:nvPicPr>
          <p:cNvPr id="7" name="Picture 6">
            <a:extLst>
              <a:ext uri="{FF2B5EF4-FFF2-40B4-BE49-F238E27FC236}">
                <a16:creationId xmlns:a16="http://schemas.microsoft.com/office/drawing/2014/main" id="{8DF43603-6FAF-F78F-CF11-0871F70F2057}"/>
              </a:ext>
            </a:extLst>
          </p:cNvPr>
          <p:cNvPicPr>
            <a:picLocks noChangeAspect="1"/>
          </p:cNvPicPr>
          <p:nvPr/>
        </p:nvPicPr>
        <p:blipFill>
          <a:blip r:embed="rId4"/>
          <a:stretch>
            <a:fillRect/>
          </a:stretch>
        </p:blipFill>
        <p:spPr>
          <a:xfrm>
            <a:off x="5874265" y="1389317"/>
            <a:ext cx="626120" cy="926658"/>
          </a:xfrm>
          <a:prstGeom prst="rect">
            <a:avLst/>
          </a:prstGeom>
        </p:spPr>
      </p:pic>
    </p:spTree>
    <p:extLst>
      <p:ext uri="{BB962C8B-B14F-4D97-AF65-F5344CB8AC3E}">
        <p14:creationId xmlns:p14="http://schemas.microsoft.com/office/powerpoint/2010/main" val="3480295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85F337-4E07-449F-E5B0-065DD21B5284}"/>
            </a:ext>
          </a:extLst>
        </p:cNvPr>
        <p:cNvGrpSpPr/>
        <p:nvPr/>
      </p:nvGrpSpPr>
      <p:grpSpPr>
        <a:xfrm>
          <a:off x="0" y="0"/>
          <a:ext cx="0" cy="0"/>
          <a:chOff x="0" y="0"/>
          <a:chExt cx="0" cy="0"/>
        </a:xfrm>
      </p:grpSpPr>
      <p:sp>
        <p:nvSpPr>
          <p:cNvPr id="11" name="Rounded Rectangle 10">
            <a:extLst>
              <a:ext uri="{FF2B5EF4-FFF2-40B4-BE49-F238E27FC236}">
                <a16:creationId xmlns:a16="http://schemas.microsoft.com/office/drawing/2014/main" id="{0504F350-466E-6B8D-4E06-8296CD87EA6B}"/>
              </a:ext>
              <a:ext uri="{C183D7F6-B498-43B3-948B-1728B52AA6E4}">
                <adec:decorative xmlns:adec="http://schemas.microsoft.com/office/drawing/2017/decorative" val="1"/>
              </a:ext>
            </a:extLst>
          </p:cNvPr>
          <p:cNvSpPr>
            <a:spLocks/>
          </p:cNvSpPr>
          <p:nvPr/>
        </p:nvSpPr>
        <p:spPr>
          <a:xfrm>
            <a:off x="964710" y="1397105"/>
            <a:ext cx="7135245" cy="1569150"/>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2" name="TextBox 11">
            <a:extLst>
              <a:ext uri="{FF2B5EF4-FFF2-40B4-BE49-F238E27FC236}">
                <a16:creationId xmlns:a16="http://schemas.microsoft.com/office/drawing/2014/main" id="{6F302D8D-C3C2-9368-8B74-ECD9F01C6842}"/>
              </a:ext>
            </a:extLst>
          </p:cNvPr>
          <p:cNvSpPr txBox="1">
            <a:spLocks/>
          </p:cNvSpPr>
          <p:nvPr/>
        </p:nvSpPr>
        <p:spPr>
          <a:xfrm>
            <a:off x="1721619" y="1497789"/>
            <a:ext cx="6288192" cy="1323439"/>
          </a:xfrm>
          <a:prstGeom prst="rect">
            <a:avLst/>
          </a:prstGeom>
          <a:noFill/>
        </p:spPr>
        <p:txBody>
          <a:bodyPr wrap="square" rtlCol="0">
            <a:spAutoFit/>
          </a:bodyPr>
          <a:lstStyle/>
          <a:p>
            <a:r>
              <a:rPr lang="id-ID" sz="1400" b="1" noProof="0"/>
              <a:t>Susun ide. </a:t>
            </a:r>
            <a:r>
              <a:rPr lang="id-ID" sz="1400" noProof="0"/>
              <a:t>Sebelum membuat sesuatu, perjelas apa yang ingin kamu capai.</a:t>
            </a:r>
          </a:p>
          <a:p>
            <a:pPr marL="285750" indent="-285750">
              <a:spcBef>
                <a:spcPts val="600"/>
              </a:spcBef>
              <a:buFont typeface="Arial" panose="020B0604020202020204" pitchFamily="34" charset="0"/>
              <a:buChar char="•"/>
            </a:pPr>
            <a:r>
              <a:rPr lang="id-ID" sz="1400" b="1" noProof="0"/>
              <a:t>Persempit cakupannya.</a:t>
            </a:r>
            <a:r>
              <a:rPr lang="id-ID" sz="1400" noProof="0"/>
              <a:t> Pilih satu isu, misalnya sampah plastik di laut, deforestasi, atau energi bersih.</a:t>
            </a:r>
          </a:p>
          <a:p>
            <a:pPr marL="285750" indent="-285750">
              <a:spcBef>
                <a:spcPts val="600"/>
              </a:spcBef>
              <a:buFont typeface="Arial" panose="020B0604020202020204" pitchFamily="34" charset="0"/>
              <a:buChar char="•"/>
            </a:pPr>
            <a:r>
              <a:rPr lang="id-ID" sz="1400" b="1" noProof="0"/>
              <a:t>Rangkai pesannya. </a:t>
            </a:r>
            <a:r>
              <a:rPr lang="id-ID" sz="1400" noProof="0"/>
              <a:t>Dalam satu kalimat, apa yang kamu ingin orang lain rasakan atau percayai setelah melihatnya.</a:t>
            </a:r>
            <a:endParaRPr lang="id-ID" sz="1400" noProof="0" dirty="0"/>
          </a:p>
        </p:txBody>
      </p:sp>
      <p:sp>
        <p:nvSpPr>
          <p:cNvPr id="15" name="Rounded Rectangle 14">
            <a:extLst>
              <a:ext uri="{FF2B5EF4-FFF2-40B4-BE49-F238E27FC236}">
                <a16:creationId xmlns:a16="http://schemas.microsoft.com/office/drawing/2014/main" id="{C7B66B96-2098-81BA-956B-252E75EB10EE}"/>
              </a:ext>
              <a:ext uri="{C183D7F6-B498-43B3-948B-1728B52AA6E4}">
                <adec:decorative xmlns:adec="http://schemas.microsoft.com/office/drawing/2017/decorative" val="1"/>
              </a:ext>
            </a:extLst>
          </p:cNvPr>
          <p:cNvSpPr>
            <a:spLocks/>
          </p:cNvSpPr>
          <p:nvPr/>
        </p:nvSpPr>
        <p:spPr>
          <a:xfrm>
            <a:off x="964710" y="3103576"/>
            <a:ext cx="10342086" cy="2094120"/>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18" name="Picture 17">
            <a:extLst>
              <a:ext uri="{FF2B5EF4-FFF2-40B4-BE49-F238E27FC236}">
                <a16:creationId xmlns:a16="http://schemas.microsoft.com/office/drawing/2014/main" id="{98D5A7E8-5381-2E00-FF0D-6981C7F0DCD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72084" y="3226087"/>
            <a:ext cx="1028556" cy="298897"/>
          </a:xfrm>
          <a:prstGeom prst="rect">
            <a:avLst/>
          </a:prstGeom>
        </p:spPr>
      </p:pic>
      <p:sp>
        <p:nvSpPr>
          <p:cNvPr id="23" name="TextBox 22">
            <a:extLst>
              <a:ext uri="{FF2B5EF4-FFF2-40B4-BE49-F238E27FC236}">
                <a16:creationId xmlns:a16="http://schemas.microsoft.com/office/drawing/2014/main" id="{A8B637EF-AFF5-2358-6423-31B0BB53E232}"/>
              </a:ext>
            </a:extLst>
          </p:cNvPr>
          <p:cNvSpPr txBox="1"/>
          <p:nvPr/>
        </p:nvSpPr>
        <p:spPr>
          <a:xfrm>
            <a:off x="741247" y="3235119"/>
            <a:ext cx="890230" cy="276999"/>
          </a:xfrm>
          <a:prstGeom prst="rect">
            <a:avLst/>
          </a:prstGeom>
          <a:noFill/>
        </p:spPr>
        <p:txBody>
          <a:bodyPr wrap="square" rtlCol="0">
            <a:spAutoFit/>
          </a:bodyPr>
          <a:lstStyle/>
          <a:p>
            <a:r>
              <a:rPr lang="id-ID" sz="1200" b="1" noProof="0">
                <a:solidFill>
                  <a:schemeClr val="bg1"/>
                </a:solidFill>
              </a:rPr>
              <a:t>Langkah 2</a:t>
            </a:r>
            <a:endParaRPr lang="id-ID" sz="1200" b="1" noProof="0" dirty="0">
              <a:solidFill>
                <a:schemeClr val="bg1"/>
              </a:solidFill>
            </a:endParaRPr>
          </a:p>
        </p:txBody>
      </p:sp>
      <p:sp>
        <p:nvSpPr>
          <p:cNvPr id="16" name="TextBox 15">
            <a:extLst>
              <a:ext uri="{FF2B5EF4-FFF2-40B4-BE49-F238E27FC236}">
                <a16:creationId xmlns:a16="http://schemas.microsoft.com/office/drawing/2014/main" id="{52307BFF-97BE-C009-B16F-F01C9C208F9C}"/>
              </a:ext>
            </a:extLst>
          </p:cNvPr>
          <p:cNvSpPr txBox="1">
            <a:spLocks/>
          </p:cNvSpPr>
          <p:nvPr/>
        </p:nvSpPr>
        <p:spPr>
          <a:xfrm>
            <a:off x="1700640" y="3180261"/>
            <a:ext cx="9480075" cy="1969770"/>
          </a:xfrm>
          <a:prstGeom prst="rect">
            <a:avLst/>
          </a:prstGeom>
          <a:noFill/>
        </p:spPr>
        <p:txBody>
          <a:bodyPr wrap="square" rtlCol="0">
            <a:spAutoFit/>
          </a:bodyPr>
          <a:lstStyle/>
          <a:p>
            <a:r>
              <a:rPr lang="id-ID" sz="1400" b="1" noProof="0"/>
              <a:t>Ubah menjadi prompt. </a:t>
            </a:r>
            <a:r>
              <a:rPr lang="id-ID" sz="1400" noProof="0"/>
              <a:t>Dengan menggunakan alat AI yang telah disetujui seperti Microsoft Copilot, deskripsikan adegan yang ingin kamu hasilkan. </a:t>
            </a:r>
            <a:r>
              <a:rPr lang="id-ID" sz="1400" noProof="0" err="1"/>
              <a:t>Prompt</a:t>
            </a:r>
            <a:r>
              <a:rPr lang="id-ID" sz="1400" noProof="0"/>
              <a:t> yang bagus menjelaskan secara terperinci tentang:</a:t>
            </a:r>
          </a:p>
          <a:p>
            <a:pPr marL="285750" indent="-285750">
              <a:spcBef>
                <a:spcPts val="600"/>
              </a:spcBef>
              <a:buFont typeface="Arial" panose="020B0604020202020204" pitchFamily="34" charset="0"/>
              <a:buChar char="•"/>
            </a:pPr>
            <a:r>
              <a:rPr lang="id-ID" sz="1400" b="1" noProof="0"/>
              <a:t>Subjek:</a:t>
            </a:r>
            <a:r>
              <a:rPr lang="id-ID" sz="1400" noProof="0"/>
              <a:t> apa yang ada dalam gambar?</a:t>
            </a:r>
          </a:p>
          <a:p>
            <a:pPr marL="285750" lvl="0" indent="-285750">
              <a:buFont typeface="Arial" panose="020B0604020202020204" pitchFamily="34" charset="0"/>
              <a:buChar char="•"/>
            </a:pPr>
            <a:r>
              <a:rPr lang="id-ID" sz="1400" b="1" noProof="0"/>
              <a:t>Gaya:</a:t>
            </a:r>
            <a:r>
              <a:rPr lang="id-ID" sz="1400" noProof="0"/>
              <a:t> poster mencolok, foto realistis, ilustrasi?</a:t>
            </a:r>
            <a:endParaRPr lang="id-ID" sz="1400" b="1" noProof="0"/>
          </a:p>
          <a:p>
            <a:pPr marL="285750" lvl="0" indent="-285750">
              <a:buFont typeface="Arial" panose="020B0604020202020204" pitchFamily="34" charset="0"/>
              <a:buChar char="•"/>
            </a:pPr>
            <a:r>
              <a:rPr lang="id-ID" sz="1400" b="1" noProof="0"/>
              <a:t>Suasana:</a:t>
            </a:r>
            <a:r>
              <a:rPr lang="id-ID" sz="1400" noProof="0"/>
              <a:t> penuh harap, genting, menginspirasi?</a:t>
            </a:r>
          </a:p>
          <a:p>
            <a:pPr lvl="0">
              <a:spcBef>
                <a:spcPts val="600"/>
              </a:spcBef>
            </a:pPr>
            <a:r>
              <a:rPr lang="id-ID" sz="1400" i="1" noProof="0"/>
              <a:t>Contoh: “Buat poster yang mencolok dan penuh harap, menampilkan anak-anak muda sedang menanam pohon di sepanjang jalan kota, gunakan gaya ilustrasi yang cerah untuk menginspirasi orang agar mengambil tindakan dalam menghadapi perubahan iklim.”</a:t>
            </a:r>
            <a:endParaRPr lang="id-ID" sz="1400" noProof="0" dirty="0"/>
          </a:p>
        </p:txBody>
      </p:sp>
      <p:sp>
        <p:nvSpPr>
          <p:cNvPr id="24" name="Rounded Rectangle 23">
            <a:extLst>
              <a:ext uri="{FF2B5EF4-FFF2-40B4-BE49-F238E27FC236}">
                <a16:creationId xmlns:a16="http://schemas.microsoft.com/office/drawing/2014/main" id="{616C4DD5-2FE1-6996-AEE2-5F417D5DD71C}"/>
              </a:ext>
              <a:ext uri="{C183D7F6-B498-43B3-948B-1728B52AA6E4}">
                <adec:decorative xmlns:adec="http://schemas.microsoft.com/office/drawing/2017/decorative" val="1"/>
              </a:ext>
            </a:extLst>
          </p:cNvPr>
          <p:cNvSpPr>
            <a:spLocks/>
          </p:cNvSpPr>
          <p:nvPr/>
        </p:nvSpPr>
        <p:spPr>
          <a:xfrm>
            <a:off x="964710" y="5358574"/>
            <a:ext cx="10342086" cy="698097"/>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25" name="TextBox 24">
            <a:extLst>
              <a:ext uri="{FF2B5EF4-FFF2-40B4-BE49-F238E27FC236}">
                <a16:creationId xmlns:a16="http://schemas.microsoft.com/office/drawing/2014/main" id="{ECA4F6A2-75E7-18EE-124B-69AA9788A2C9}"/>
              </a:ext>
            </a:extLst>
          </p:cNvPr>
          <p:cNvSpPr txBox="1">
            <a:spLocks/>
          </p:cNvSpPr>
          <p:nvPr/>
        </p:nvSpPr>
        <p:spPr>
          <a:xfrm>
            <a:off x="1700640" y="5443499"/>
            <a:ext cx="9480075" cy="523220"/>
          </a:xfrm>
          <a:prstGeom prst="rect">
            <a:avLst/>
          </a:prstGeom>
          <a:noFill/>
        </p:spPr>
        <p:txBody>
          <a:bodyPr wrap="square" rtlCol="0">
            <a:spAutoFit/>
          </a:bodyPr>
          <a:lstStyle/>
          <a:p>
            <a:r>
              <a:rPr lang="id-ID" sz="1400" b="1" noProof="0"/>
              <a:t>Poles hasilnya.</a:t>
            </a:r>
            <a:r>
              <a:rPr lang="id-ID" sz="1400" noProof="0"/>
              <a:t> Hasil pertamamu hanyalah titik awal. Pembuatan </a:t>
            </a:r>
            <a:r>
              <a:rPr lang="id-ID" sz="1400" noProof="0" err="1"/>
              <a:t>prompt</a:t>
            </a:r>
            <a:r>
              <a:rPr lang="id-ID" sz="1400" noProof="0"/>
              <a:t> yang paling efektif adalah melalui percakapan, jadi teruslah sesuaikan hasilnya hingga menjadi sesuatu yang akan membuat kamu berhenti menggulirkan layar.</a:t>
            </a:r>
            <a:endParaRPr lang="id-ID" sz="1400" noProof="0" dirty="0"/>
          </a:p>
        </p:txBody>
      </p:sp>
      <p:cxnSp>
        <p:nvCxnSpPr>
          <p:cNvPr id="45" name="Elbow Connector 44">
            <a:extLst>
              <a:ext uri="{FF2B5EF4-FFF2-40B4-BE49-F238E27FC236}">
                <a16:creationId xmlns:a16="http://schemas.microsoft.com/office/drawing/2014/main" id="{591A7110-61E2-97C1-D639-3D2C1F482DBA}"/>
              </a:ext>
              <a:ext uri="{C183D7F6-B498-43B3-948B-1728B52AA6E4}">
                <adec:decorative xmlns:adec="http://schemas.microsoft.com/office/drawing/2017/decorative" val="1"/>
              </a:ext>
            </a:extLst>
          </p:cNvPr>
          <p:cNvCxnSpPr>
            <a:cxnSpLocks/>
          </p:cNvCxnSpPr>
          <p:nvPr/>
        </p:nvCxnSpPr>
        <p:spPr>
          <a:xfrm>
            <a:off x="8540275" y="2053749"/>
            <a:ext cx="3212270" cy="642463"/>
          </a:xfrm>
          <a:prstGeom prst="bentConnector3">
            <a:avLst>
              <a:gd name="adj1" fmla="val 635"/>
            </a:avLst>
          </a:prstGeom>
          <a:ln>
            <a:solidFill>
              <a:srgbClr val="6BA5F4"/>
            </a:solidFill>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052FFA3F-81A4-29A7-7303-7F3C1A772F18}"/>
              </a:ext>
            </a:extLst>
          </p:cNvPr>
          <p:cNvSpPr txBox="1"/>
          <p:nvPr/>
        </p:nvSpPr>
        <p:spPr>
          <a:xfrm>
            <a:off x="8856864" y="1413288"/>
            <a:ext cx="2704662" cy="1169551"/>
          </a:xfrm>
          <a:prstGeom prst="rect">
            <a:avLst/>
          </a:prstGeom>
          <a:noFill/>
        </p:spPr>
        <p:txBody>
          <a:bodyPr wrap="square" rtlCol="0">
            <a:spAutoFit/>
          </a:bodyPr>
          <a:lstStyle/>
          <a:p>
            <a:r>
              <a:rPr lang="id-ID" sz="1400" noProof="0"/>
              <a:t>Konten AI yang bagus dimulai dari gagasan yang jelas. </a:t>
            </a:r>
            <a:r>
              <a:rPr lang="id-ID" sz="1400" noProof="0" err="1"/>
              <a:t>Ketahui</a:t>
            </a:r>
            <a:r>
              <a:rPr lang="id-ID" sz="1400" noProof="0"/>
              <a:t> terlebih dahulu yang ingin kamu sampaikan, lalu gunakan AI untuk mewujudkannya.</a:t>
            </a:r>
            <a:endParaRPr lang="id-ID" sz="1400" noProof="0" dirty="0"/>
          </a:p>
        </p:txBody>
      </p:sp>
      <p:sp>
        <p:nvSpPr>
          <p:cNvPr id="2" name="TextBox 1">
            <a:extLst>
              <a:ext uri="{FF2B5EF4-FFF2-40B4-BE49-F238E27FC236}">
                <a16:creationId xmlns:a16="http://schemas.microsoft.com/office/drawing/2014/main" id="{61DB9B97-019F-A7EF-FBF1-CCA9ACC544F8}"/>
              </a:ext>
            </a:extLst>
          </p:cNvPr>
          <p:cNvSpPr txBox="1"/>
          <p:nvPr/>
        </p:nvSpPr>
        <p:spPr>
          <a:xfrm>
            <a:off x="7759701" y="587177"/>
            <a:ext cx="3869550" cy="400110"/>
          </a:xfrm>
          <a:prstGeom prst="rect">
            <a:avLst/>
          </a:prstGeom>
          <a:noFill/>
        </p:spPr>
        <p:txBody>
          <a:bodyPr wrap="square" rtlCol="0">
            <a:spAutoFit/>
          </a:bodyPr>
          <a:lstStyle/>
          <a:p>
            <a:pPr algn="r"/>
            <a:r>
              <a:rPr lang="id-ID" sz="2000" i="1" noProof="0">
                <a:solidFill>
                  <a:schemeClr val="bg1"/>
                </a:solidFill>
                <a:latin typeface="Avenir Next Condensed" panose="020B0506020202020204" pitchFamily="34" charset="0"/>
              </a:rPr>
              <a:t>KEGIATAN: </a:t>
            </a:r>
            <a:r>
              <a:rPr lang="id-ID" sz="2000" b="1" noProof="0">
                <a:solidFill>
                  <a:schemeClr val="bg1"/>
                </a:solidFill>
                <a:latin typeface="Avenir Next Condensed" panose="020B0506020202020204" pitchFamily="34" charset="0"/>
              </a:rPr>
              <a:t>COBA LAKUKAN SENDIRI!</a:t>
            </a:r>
            <a:endParaRPr lang="id-ID" sz="2000" b="1" noProof="0" dirty="0">
              <a:solidFill>
                <a:schemeClr val="bg1"/>
              </a:solidFill>
              <a:latin typeface="Avenir Next Condensed" panose="020B0506020202020204" pitchFamily="34" charset="0"/>
            </a:endParaRPr>
          </a:p>
        </p:txBody>
      </p:sp>
      <p:sp>
        <p:nvSpPr>
          <p:cNvPr id="3" name="Title 12">
            <a:extLst>
              <a:ext uri="{FF2B5EF4-FFF2-40B4-BE49-F238E27FC236}">
                <a16:creationId xmlns:a16="http://schemas.microsoft.com/office/drawing/2014/main" id="{5A80FB52-3BB1-63FB-CF11-20EE62B66B24}"/>
              </a:ext>
            </a:extLst>
          </p:cNvPr>
          <p:cNvSpPr txBox="1">
            <a:spLocks/>
          </p:cNvSpPr>
          <p:nvPr/>
        </p:nvSpPr>
        <p:spPr>
          <a:xfrm>
            <a:off x="645104" y="491306"/>
            <a:ext cx="5061213"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tabLst>
                <a:tab pos="2971800" algn="l"/>
                <a:tab pos="5411788" algn="l"/>
              </a:tabLst>
              <a:defRPr/>
            </a:pPr>
            <a:r>
              <a:rPr lang="id-ID" sz="3000" b="1" noProof="0">
                <a:solidFill>
                  <a:schemeClr val="bg1"/>
                </a:solidFill>
                <a:latin typeface="Poppins SemiBold" pitchFamily="2" charset="77"/>
                <a:ea typeface="+mn-ea"/>
                <a:cs typeface="Poppins SemiBold" pitchFamily="2" charset="77"/>
              </a:rPr>
              <a:t>Buat Kampanye</a:t>
            </a:r>
            <a:endParaRPr lang="id-ID" sz="3000" b="1" noProof="0" dirty="0">
              <a:solidFill>
                <a:schemeClr val="bg1"/>
              </a:solidFill>
              <a:latin typeface="Poppins SemiBold" pitchFamily="2" charset="77"/>
              <a:ea typeface="+mn-ea"/>
              <a:cs typeface="Poppins SemiBold" pitchFamily="2" charset="77"/>
            </a:endParaRPr>
          </a:p>
        </p:txBody>
      </p:sp>
      <p:sp>
        <p:nvSpPr>
          <p:cNvPr id="4" name="Text box">
            <a:extLst>
              <a:ext uri="{FF2B5EF4-FFF2-40B4-BE49-F238E27FC236}">
                <a16:creationId xmlns:a16="http://schemas.microsoft.com/office/drawing/2014/main" id="{BC74D3FC-4BD2-5FE0-D162-0954FF13CB39}"/>
              </a:ext>
            </a:extLst>
          </p:cNvPr>
          <p:cNvSpPr txBox="1"/>
          <p:nvPr/>
        </p:nvSpPr>
        <p:spPr>
          <a:xfrm>
            <a:off x="419658" y="6397331"/>
            <a:ext cx="9168842" cy="261570"/>
          </a:xfrm>
          <a:prstGeom prst="rect">
            <a:avLst/>
          </a:prstGeom>
          <a:noFill/>
          <a:ln>
            <a:noFill/>
          </a:ln>
        </p:spPr>
        <p:txBody>
          <a:bodyPr spcFirstLastPara="1" wrap="square" lIns="91425" tIns="45700" rIns="91425" bIns="45700" anchor="t" anchorCtr="0">
            <a:spAutoFit/>
          </a:bodyPr>
          <a:lstStyle/>
          <a:p>
            <a:r>
              <a:rPr lang="id-ID" sz="1100" i="1" noProof="0">
                <a:solidFill>
                  <a:schemeClr val="lt1"/>
                </a:solidFill>
                <a:latin typeface="Calibri"/>
                <a:ea typeface="Calibri"/>
                <a:cs typeface="Calibri"/>
                <a:sym typeface="Calibri"/>
              </a:rPr>
              <a:t>*Latihan ini bersifat opsional dan dirancang untuk memperdalam pengalaman belajar Anda. Anda dapat memilih untuk melewatkannya saat ini.</a:t>
            </a:r>
            <a:endParaRPr lang="id-ID" sz="1100" i="1" noProof="0" dirty="0">
              <a:solidFill>
                <a:schemeClr val="lt1"/>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BDA2EDDB-638B-3F7A-D3AE-08D6EE3EF3A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72084" y="1518400"/>
            <a:ext cx="1028556" cy="298897"/>
          </a:xfrm>
          <a:prstGeom prst="rect">
            <a:avLst/>
          </a:prstGeom>
        </p:spPr>
      </p:pic>
      <p:sp>
        <p:nvSpPr>
          <p:cNvPr id="6" name="TextBox 5">
            <a:extLst>
              <a:ext uri="{FF2B5EF4-FFF2-40B4-BE49-F238E27FC236}">
                <a16:creationId xmlns:a16="http://schemas.microsoft.com/office/drawing/2014/main" id="{B5BABEC4-54B6-9FC8-95B8-815F5D5CE0A9}"/>
              </a:ext>
            </a:extLst>
          </p:cNvPr>
          <p:cNvSpPr txBox="1"/>
          <p:nvPr/>
        </p:nvSpPr>
        <p:spPr>
          <a:xfrm>
            <a:off x="741247" y="1527432"/>
            <a:ext cx="890230" cy="276999"/>
          </a:xfrm>
          <a:prstGeom prst="rect">
            <a:avLst/>
          </a:prstGeom>
          <a:noFill/>
        </p:spPr>
        <p:txBody>
          <a:bodyPr wrap="square" rtlCol="0">
            <a:spAutoFit/>
          </a:bodyPr>
          <a:lstStyle/>
          <a:p>
            <a:r>
              <a:rPr lang="id-ID" sz="1200" b="1" noProof="0">
                <a:solidFill>
                  <a:schemeClr val="bg1"/>
                </a:solidFill>
              </a:rPr>
              <a:t>Langkah 1</a:t>
            </a:r>
            <a:endParaRPr lang="id-ID" sz="1200" b="1" noProof="0" dirty="0">
              <a:solidFill>
                <a:schemeClr val="bg1"/>
              </a:solidFill>
            </a:endParaRPr>
          </a:p>
        </p:txBody>
      </p:sp>
      <p:pic>
        <p:nvPicPr>
          <p:cNvPr id="7" name="Picture 6">
            <a:extLst>
              <a:ext uri="{FF2B5EF4-FFF2-40B4-BE49-F238E27FC236}">
                <a16:creationId xmlns:a16="http://schemas.microsoft.com/office/drawing/2014/main" id="{C58A9AC5-1A98-D0CE-AF18-AAB6C7E5F86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72084" y="5482398"/>
            <a:ext cx="1028556" cy="298897"/>
          </a:xfrm>
          <a:prstGeom prst="rect">
            <a:avLst/>
          </a:prstGeom>
        </p:spPr>
      </p:pic>
      <p:sp>
        <p:nvSpPr>
          <p:cNvPr id="8" name="TextBox 7">
            <a:extLst>
              <a:ext uri="{FF2B5EF4-FFF2-40B4-BE49-F238E27FC236}">
                <a16:creationId xmlns:a16="http://schemas.microsoft.com/office/drawing/2014/main" id="{E01C5355-DF12-C77C-BA73-3C62454E9D09}"/>
              </a:ext>
            </a:extLst>
          </p:cNvPr>
          <p:cNvSpPr txBox="1"/>
          <p:nvPr/>
        </p:nvSpPr>
        <p:spPr>
          <a:xfrm>
            <a:off x="741247" y="5491430"/>
            <a:ext cx="890230" cy="276999"/>
          </a:xfrm>
          <a:prstGeom prst="rect">
            <a:avLst/>
          </a:prstGeom>
          <a:noFill/>
        </p:spPr>
        <p:txBody>
          <a:bodyPr wrap="square" rtlCol="0">
            <a:spAutoFit/>
          </a:bodyPr>
          <a:lstStyle/>
          <a:p>
            <a:r>
              <a:rPr lang="id-ID" sz="1200" b="1" noProof="0">
                <a:solidFill>
                  <a:schemeClr val="bg1"/>
                </a:solidFill>
              </a:rPr>
              <a:t>Langkah 3</a:t>
            </a:r>
            <a:endParaRPr lang="id-ID" sz="1200" b="1" noProof="0" dirty="0">
              <a:solidFill>
                <a:schemeClr val="bg1"/>
              </a:solidFill>
            </a:endParaRPr>
          </a:p>
        </p:txBody>
      </p:sp>
      <p:pic>
        <p:nvPicPr>
          <p:cNvPr id="9" name="Picture 8">
            <a:extLst>
              <a:ext uri="{FF2B5EF4-FFF2-40B4-BE49-F238E27FC236}">
                <a16:creationId xmlns:a16="http://schemas.microsoft.com/office/drawing/2014/main" id="{72EDE63B-1896-6BB3-F848-5DC804E6C9B5}"/>
              </a:ext>
            </a:extLst>
          </p:cNvPr>
          <p:cNvPicPr>
            <a:picLocks noChangeAspect="1"/>
          </p:cNvPicPr>
          <p:nvPr/>
        </p:nvPicPr>
        <p:blipFill>
          <a:blip r:embed="rId4"/>
          <a:stretch>
            <a:fillRect/>
          </a:stretch>
        </p:blipFill>
        <p:spPr>
          <a:xfrm>
            <a:off x="8311400" y="1358859"/>
            <a:ext cx="596262" cy="882468"/>
          </a:xfrm>
          <a:prstGeom prst="rect">
            <a:avLst/>
          </a:prstGeom>
        </p:spPr>
      </p:pic>
    </p:spTree>
    <p:extLst>
      <p:ext uri="{BB962C8B-B14F-4D97-AF65-F5344CB8AC3E}">
        <p14:creationId xmlns:p14="http://schemas.microsoft.com/office/powerpoint/2010/main" val="2827431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264D2"/>
        </a:solidFill>
        <a:effectLst/>
      </p:bgPr>
    </p:bg>
    <p:spTree>
      <p:nvGrpSpPr>
        <p:cNvPr id="1" name="">
          <a:extLst>
            <a:ext uri="{FF2B5EF4-FFF2-40B4-BE49-F238E27FC236}">
              <a16:creationId xmlns:a16="http://schemas.microsoft.com/office/drawing/2014/main" id="{2E431B4A-2DF5-87BA-CDDF-41947D692BA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B8D92FB-5269-4FB9-B575-D8C1C0FF3777}"/>
              </a:ext>
            </a:extLst>
          </p:cNvPr>
          <p:cNvPicPr>
            <a:picLocks noGrp="1" noRot="1" noChangeAspect="1" noMove="1" noResize="1" noEditPoints="1" noAdjustHandles="1" noChangeArrowheads="1" noChangeShapeType="1" noCrop="1"/>
          </p:cNvPicPr>
          <p:nvPr/>
        </p:nvPicPr>
        <p:blipFill>
          <a:blip r:embed="rId3"/>
          <a:stretch>
            <a:fillRect/>
          </a:stretch>
        </p:blipFill>
        <p:spPr>
          <a:xfrm>
            <a:off x="6559763" y="0"/>
            <a:ext cx="5626100" cy="6858000"/>
          </a:xfrm>
          <a:prstGeom prst="rect">
            <a:avLst/>
          </a:prstGeom>
        </p:spPr>
      </p:pic>
      <p:sp>
        <p:nvSpPr>
          <p:cNvPr id="5" name="Title 4">
            <a:extLst>
              <a:ext uri="{FF2B5EF4-FFF2-40B4-BE49-F238E27FC236}">
                <a16:creationId xmlns:a16="http://schemas.microsoft.com/office/drawing/2014/main" id="{EF2174D3-533E-402E-AC89-6DA3620827B0}"/>
              </a:ext>
            </a:extLst>
          </p:cNvPr>
          <p:cNvSpPr txBox="1">
            <a:spLocks noGrp="1"/>
          </p:cNvSpPr>
          <p:nvPr>
            <p:ph type="title" idx="4294967295"/>
          </p:nvPr>
        </p:nvSpPr>
        <p:spPr>
          <a:xfrm>
            <a:off x="765338" y="1099923"/>
            <a:ext cx="4162262" cy="20313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t>Sebelum</a:t>
            </a:r>
            <a:br>
              <a:rPr lang="id-ID" sz="4200" b="1" noProof="0">
                <a:solidFill>
                  <a:schemeClr val="bg1"/>
                </a:solidFill>
                <a:latin typeface="Poppins" pitchFamily="2" charset="77"/>
                <a:ea typeface="+mn-ea"/>
                <a:cs typeface="Poppins" pitchFamily="2" charset="77"/>
              </a:rPr>
            </a:br>
            <a: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t>Ica</a:t>
            </a:r>
            <a:r>
              <a:rPr lang="id-ID" sz="4200" b="1" noProof="0">
                <a:solidFill>
                  <a:schemeClr val="bg1"/>
                </a:solidFill>
                <a:latin typeface="Poppins" pitchFamily="2" charset="77"/>
                <a:ea typeface="+mn-ea"/>
                <a:cs typeface="Poppins" pitchFamily="2" charset="77"/>
              </a:rPr>
              <a:t> </a:t>
            </a:r>
            <a: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t>Mengirim</a:t>
            </a:r>
            <a:b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br>
            <a: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t>Postingan</a:t>
            </a:r>
            <a:endParaRPr kumimoji="0" lang="id-ID" sz="4200" b="1" i="0" u="none" strike="noStrike" kern="1200" cap="none" spc="0" normalizeH="0" baseline="0" dirty="0">
              <a:ln>
                <a:noFill/>
              </a:ln>
              <a:solidFill>
                <a:schemeClr val="bg1"/>
              </a:solidFill>
              <a:effectLst/>
              <a:uLnTx/>
              <a:uFillTx/>
              <a:latin typeface="Poppins" pitchFamily="2" charset="77"/>
              <a:ea typeface="+mn-ea"/>
              <a:cs typeface="Poppins" pitchFamily="2" charset="77"/>
            </a:endParaRPr>
          </a:p>
        </p:txBody>
      </p:sp>
      <p:sp>
        <p:nvSpPr>
          <p:cNvPr id="4" name="TextBox 3">
            <a:extLst>
              <a:ext uri="{FF2B5EF4-FFF2-40B4-BE49-F238E27FC236}">
                <a16:creationId xmlns:a16="http://schemas.microsoft.com/office/drawing/2014/main" id="{0214E5B7-F355-BFF4-1157-F31CBDBF3110}"/>
              </a:ext>
            </a:extLst>
          </p:cNvPr>
          <p:cNvSpPr txBox="1"/>
          <p:nvPr/>
        </p:nvSpPr>
        <p:spPr>
          <a:xfrm>
            <a:off x="765338" y="3355019"/>
            <a:ext cx="5068373" cy="1477328"/>
          </a:xfrm>
          <a:prstGeom prst="rect">
            <a:avLst/>
          </a:prstGeom>
          <a:noFill/>
        </p:spPr>
        <p:txBody>
          <a:bodyPr wrap="square" rtlCol="0">
            <a:spAutoFit/>
          </a:bodyPr>
          <a:lstStyle/>
          <a:p>
            <a:r>
              <a:rPr lang="id-ID" noProof="0">
                <a:solidFill>
                  <a:schemeClr val="bg1"/>
                </a:solidFill>
              </a:rPr>
              <a:t>Karya Ica sudah siap, dan hasilnya bagus: gambaran jalan-jalan yang lebih hijau dan penuh harapan, yang membuat orang ingin ikut bertindak. Namun sebelum mengirimkan, ia melakukan dua hal yang tidak pernah ia lewatkan.</a:t>
            </a:r>
            <a:endParaRPr lang="id-ID" noProof="0" dirty="0">
              <a:solidFill>
                <a:schemeClr val="bg1"/>
              </a:solidFill>
            </a:endParaRPr>
          </a:p>
        </p:txBody>
      </p:sp>
      <p:sp>
        <p:nvSpPr>
          <p:cNvPr id="2" name="TextBox 1">
            <a:extLst>
              <a:ext uri="{FF2B5EF4-FFF2-40B4-BE49-F238E27FC236}">
                <a16:creationId xmlns:a16="http://schemas.microsoft.com/office/drawing/2014/main" id="{F63B4B23-48D7-EB55-0FF8-02233FA39CBA}"/>
              </a:ext>
            </a:extLst>
          </p:cNvPr>
          <p:cNvSpPr txBox="1"/>
          <p:nvPr/>
        </p:nvSpPr>
        <p:spPr>
          <a:xfrm>
            <a:off x="765338" y="4963785"/>
            <a:ext cx="4870431" cy="923330"/>
          </a:xfrm>
          <a:prstGeom prst="rect">
            <a:avLst/>
          </a:prstGeom>
          <a:noFill/>
        </p:spPr>
        <p:txBody>
          <a:bodyPr wrap="square" rtlCol="0">
            <a:spAutoFit/>
          </a:bodyPr>
          <a:lstStyle/>
          <a:p>
            <a:r>
              <a:rPr lang="id-ID" noProof="0">
                <a:solidFill>
                  <a:schemeClr val="bg1"/>
                </a:solidFill>
              </a:rPr>
              <a:t>Ica tak lupa menambahkan </a:t>
            </a:r>
            <a:r>
              <a:rPr lang="id-ID" b="1" noProof="0">
                <a:solidFill>
                  <a:schemeClr val="bg1"/>
                </a:solidFill>
              </a:rPr>
              <a:t>label AI</a:t>
            </a:r>
            <a:r>
              <a:rPr lang="id-ID" noProof="0">
                <a:solidFill>
                  <a:schemeClr val="bg1"/>
                </a:solidFill>
              </a:rPr>
              <a:t>, agar tidak ada yang terkecoh mengira karyanya sebagai foto asli.</a:t>
            </a:r>
            <a:endParaRPr lang="id-ID" noProof="0" dirty="0">
              <a:solidFill>
                <a:schemeClr val="bg1"/>
              </a:solidFill>
            </a:endParaRPr>
          </a:p>
        </p:txBody>
      </p:sp>
      <p:grpSp>
        <p:nvGrpSpPr>
          <p:cNvPr id="8" name="Group 7">
            <a:extLst>
              <a:ext uri="{FF2B5EF4-FFF2-40B4-BE49-F238E27FC236}">
                <a16:creationId xmlns:a16="http://schemas.microsoft.com/office/drawing/2014/main" id="{D86AC402-1ADB-8C0D-6CDB-AC1867BEB8F6}"/>
              </a:ext>
            </a:extLst>
          </p:cNvPr>
          <p:cNvGrpSpPr>
            <a:grpSpLocks noGrp="1" noUngrp="1" noRot="1" noMove="1" noResize="1"/>
          </p:cNvGrpSpPr>
          <p:nvPr/>
        </p:nvGrpSpPr>
        <p:grpSpPr>
          <a:xfrm>
            <a:off x="7869034" y="1053356"/>
            <a:ext cx="2576259" cy="4797378"/>
            <a:chOff x="7869034" y="1053356"/>
            <a:chExt cx="2576259" cy="4797378"/>
          </a:xfrm>
        </p:grpSpPr>
        <p:sp>
          <p:nvSpPr>
            <p:cNvPr id="13" name="TextBox 12">
              <a:extLst>
                <a:ext uri="{FF2B5EF4-FFF2-40B4-BE49-F238E27FC236}">
                  <a16:creationId xmlns:a16="http://schemas.microsoft.com/office/drawing/2014/main" id="{A4403723-4557-891F-9978-9D839AE6B4A2}"/>
                </a:ext>
              </a:extLst>
            </p:cNvPr>
            <p:cNvSpPr txBox="1">
              <a:spLocks noGrp="1" noRot="1" noMove="1" noResize="1" noEditPoints="1" noAdjustHandles="1" noChangeArrowheads="1" noChangeShapeType="1"/>
            </p:cNvSpPr>
            <p:nvPr/>
          </p:nvSpPr>
          <p:spPr>
            <a:xfrm>
              <a:off x="8300684" y="1513817"/>
              <a:ext cx="1759851" cy="276999"/>
            </a:xfrm>
            <a:prstGeom prst="rect">
              <a:avLst/>
            </a:prstGeom>
            <a:noFill/>
          </p:spPr>
          <p:txBody>
            <a:bodyPr wrap="square" rtlCol="0">
              <a:spAutoFit/>
            </a:bodyPr>
            <a:lstStyle/>
            <a:p>
              <a:r>
                <a:rPr lang="id-ID" sz="1200" noProof="0"/>
                <a:t>Tambahkan Musik</a:t>
              </a:r>
              <a:endParaRPr lang="id-ID" sz="1200" noProof="0" dirty="0"/>
            </a:p>
          </p:txBody>
        </p:sp>
        <p:sp>
          <p:nvSpPr>
            <p:cNvPr id="14" name="TextBox 13">
              <a:extLst>
                <a:ext uri="{FF2B5EF4-FFF2-40B4-BE49-F238E27FC236}">
                  <a16:creationId xmlns:a16="http://schemas.microsoft.com/office/drawing/2014/main" id="{27348EB9-BA5F-A12D-EED9-8F7511D5AC91}"/>
                </a:ext>
              </a:extLst>
            </p:cNvPr>
            <p:cNvSpPr txBox="1">
              <a:spLocks noGrp="1" noRot="1" noMove="1" noResize="1" noEditPoints="1" noAdjustHandles="1" noChangeArrowheads="1" noChangeShapeType="1"/>
            </p:cNvSpPr>
            <p:nvPr/>
          </p:nvSpPr>
          <p:spPr>
            <a:xfrm>
              <a:off x="8300684" y="1053356"/>
              <a:ext cx="1759851" cy="276999"/>
            </a:xfrm>
            <a:prstGeom prst="rect">
              <a:avLst/>
            </a:prstGeom>
            <a:noFill/>
          </p:spPr>
          <p:txBody>
            <a:bodyPr wrap="square" rtlCol="0">
              <a:spAutoFit/>
            </a:bodyPr>
            <a:lstStyle/>
            <a:p>
              <a:pPr algn="ctr"/>
              <a:r>
                <a:rPr lang="id-ID" sz="1200" b="1" noProof="0"/>
                <a:t>Postingan Baru</a:t>
              </a:r>
              <a:endParaRPr lang="id-ID" sz="1200" b="1" noProof="0" dirty="0"/>
            </a:p>
          </p:txBody>
        </p:sp>
        <p:cxnSp>
          <p:nvCxnSpPr>
            <p:cNvPr id="15" name="Straight Connector 14">
              <a:extLst>
                <a:ext uri="{FF2B5EF4-FFF2-40B4-BE49-F238E27FC236}">
                  <a16:creationId xmlns:a16="http://schemas.microsoft.com/office/drawing/2014/main" id="{52AF9EB8-85EF-2600-4A70-FAB412A1D357}"/>
                </a:ext>
              </a:extLst>
            </p:cNvPr>
            <p:cNvCxnSpPr>
              <a:cxnSpLocks noGrp="1" noRot="1" noMove="1" noResize="1" noEditPoints="1" noAdjustHandles="1" noChangeArrowheads="1" noChangeShapeType="1"/>
            </p:cNvCxnSpPr>
            <p:nvPr/>
          </p:nvCxnSpPr>
          <p:spPr>
            <a:xfrm>
              <a:off x="7869034" y="1442539"/>
              <a:ext cx="2576259" cy="0"/>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A95061D-BDA5-273A-7EEB-7C871E421A15}"/>
                </a:ext>
              </a:extLst>
            </p:cNvPr>
            <p:cNvCxnSpPr>
              <a:cxnSpLocks noGrp="1" noRot="1" noMove="1" noResize="1" noEditPoints="1" noAdjustHandles="1" noChangeArrowheads="1" noChangeShapeType="1"/>
            </p:cNvCxnSpPr>
            <p:nvPr/>
          </p:nvCxnSpPr>
          <p:spPr>
            <a:xfrm>
              <a:off x="7869034" y="2181326"/>
              <a:ext cx="2576259"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480B3208-23E6-8750-EE96-DBE44EB89413}"/>
                </a:ext>
              </a:extLst>
            </p:cNvPr>
            <p:cNvSpPr txBox="1">
              <a:spLocks noGrp="1" noRot="1" noMove="1" noResize="1" noEditPoints="1" noAdjustHandles="1" noChangeArrowheads="1" noChangeShapeType="1"/>
            </p:cNvSpPr>
            <p:nvPr/>
          </p:nvSpPr>
          <p:spPr>
            <a:xfrm>
              <a:off x="8300684" y="2311071"/>
              <a:ext cx="1759851" cy="276999"/>
            </a:xfrm>
            <a:prstGeom prst="rect">
              <a:avLst/>
            </a:prstGeom>
            <a:noFill/>
          </p:spPr>
          <p:txBody>
            <a:bodyPr wrap="square" rtlCol="0">
              <a:spAutoFit/>
            </a:bodyPr>
            <a:lstStyle/>
            <a:p>
              <a:r>
                <a:rPr lang="id-ID" sz="1200" noProof="0" err="1"/>
                <a:t>Tag</a:t>
              </a:r>
              <a:r>
                <a:rPr lang="id-ID" sz="1200" noProof="0"/>
                <a:t> Produk</a:t>
              </a:r>
              <a:endParaRPr lang="id-ID" sz="1200" noProof="0" dirty="0"/>
            </a:p>
          </p:txBody>
        </p:sp>
        <p:cxnSp>
          <p:nvCxnSpPr>
            <p:cNvPr id="18" name="Straight Connector 17">
              <a:extLst>
                <a:ext uri="{FF2B5EF4-FFF2-40B4-BE49-F238E27FC236}">
                  <a16:creationId xmlns:a16="http://schemas.microsoft.com/office/drawing/2014/main" id="{BDE52FB4-12DD-AC5F-1E51-185EE592B129}"/>
                </a:ext>
              </a:extLst>
            </p:cNvPr>
            <p:cNvCxnSpPr>
              <a:cxnSpLocks noGrp="1" noRot="1" noMove="1" noResize="1" noEditPoints="1" noAdjustHandles="1" noChangeArrowheads="1" noChangeShapeType="1"/>
            </p:cNvCxnSpPr>
            <p:nvPr/>
          </p:nvCxnSpPr>
          <p:spPr>
            <a:xfrm>
              <a:off x="7869034" y="2666748"/>
              <a:ext cx="2576259"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2EABA444-474A-50C4-BE56-68A271D98AEE}"/>
                </a:ext>
              </a:extLst>
            </p:cNvPr>
            <p:cNvSpPr txBox="1">
              <a:spLocks noGrp="1" noRot="1" noMove="1" noResize="1" noEditPoints="1" noAdjustHandles="1" noChangeArrowheads="1" noChangeShapeType="1"/>
            </p:cNvSpPr>
            <p:nvPr/>
          </p:nvSpPr>
          <p:spPr>
            <a:xfrm>
              <a:off x="8300684" y="2800749"/>
              <a:ext cx="1759851" cy="276999"/>
            </a:xfrm>
            <a:prstGeom prst="rect">
              <a:avLst/>
            </a:prstGeom>
            <a:noFill/>
          </p:spPr>
          <p:txBody>
            <a:bodyPr wrap="square" rtlCol="0">
              <a:spAutoFit/>
            </a:bodyPr>
            <a:lstStyle/>
            <a:p>
              <a:r>
                <a:rPr lang="id-ID" sz="1200" noProof="0"/>
                <a:t>Tambahkan Pengingat</a:t>
              </a:r>
              <a:endParaRPr lang="id-ID" sz="1200" noProof="0" dirty="0"/>
            </a:p>
          </p:txBody>
        </p:sp>
        <p:cxnSp>
          <p:nvCxnSpPr>
            <p:cNvPr id="20" name="Straight Connector 19">
              <a:extLst>
                <a:ext uri="{FF2B5EF4-FFF2-40B4-BE49-F238E27FC236}">
                  <a16:creationId xmlns:a16="http://schemas.microsoft.com/office/drawing/2014/main" id="{F7534310-EC27-1299-41D0-0B9CCC8FF0BA}"/>
                </a:ext>
              </a:extLst>
            </p:cNvPr>
            <p:cNvCxnSpPr>
              <a:cxnSpLocks noGrp="1" noRot="1" noMove="1" noResize="1" noEditPoints="1" noAdjustHandles="1" noChangeArrowheads="1" noChangeShapeType="1"/>
            </p:cNvCxnSpPr>
            <p:nvPr/>
          </p:nvCxnSpPr>
          <p:spPr>
            <a:xfrm>
              <a:off x="7869034" y="3214259"/>
              <a:ext cx="2576259"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9B8EA10C-5BE3-E7E8-EC0C-21D4CD5DA550}"/>
                </a:ext>
              </a:extLst>
            </p:cNvPr>
            <p:cNvSpPr txBox="1">
              <a:spLocks noGrp="1" noRot="1" noMove="1" noResize="1" noEditPoints="1" noAdjustHandles="1" noChangeArrowheads="1" noChangeShapeType="1"/>
            </p:cNvSpPr>
            <p:nvPr/>
          </p:nvSpPr>
          <p:spPr>
            <a:xfrm>
              <a:off x="8300684" y="3369638"/>
              <a:ext cx="1759851" cy="276999"/>
            </a:xfrm>
            <a:prstGeom prst="rect">
              <a:avLst/>
            </a:prstGeom>
            <a:noFill/>
          </p:spPr>
          <p:txBody>
            <a:bodyPr wrap="square" rtlCol="0">
              <a:spAutoFit/>
            </a:bodyPr>
            <a:lstStyle/>
            <a:p>
              <a:r>
                <a:rPr lang="id-ID" sz="1200" noProof="0"/>
                <a:t>Audiens</a:t>
              </a:r>
              <a:endParaRPr lang="id-ID" sz="1200" noProof="0" dirty="0"/>
            </a:p>
          </p:txBody>
        </p:sp>
        <p:cxnSp>
          <p:nvCxnSpPr>
            <p:cNvPr id="22" name="Straight Connector 21">
              <a:extLst>
                <a:ext uri="{FF2B5EF4-FFF2-40B4-BE49-F238E27FC236}">
                  <a16:creationId xmlns:a16="http://schemas.microsoft.com/office/drawing/2014/main" id="{91664AD5-9928-A9A4-AF1B-E5DDC377BFB9}"/>
                </a:ext>
              </a:extLst>
            </p:cNvPr>
            <p:cNvCxnSpPr>
              <a:cxnSpLocks noGrp="1" noRot="1" noMove="1" noResize="1" noEditPoints="1" noAdjustHandles="1" noChangeArrowheads="1" noChangeShapeType="1"/>
            </p:cNvCxnSpPr>
            <p:nvPr/>
          </p:nvCxnSpPr>
          <p:spPr>
            <a:xfrm>
              <a:off x="7869034" y="3795599"/>
              <a:ext cx="2576259"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5F5F60A4-67E7-53AC-D18E-24171B4DCB56}"/>
                </a:ext>
              </a:extLst>
            </p:cNvPr>
            <p:cNvSpPr txBox="1">
              <a:spLocks noGrp="1" noRot="1" noMove="1" noResize="1" noEditPoints="1" noAdjustHandles="1" noChangeArrowheads="1" noChangeShapeType="1"/>
            </p:cNvSpPr>
            <p:nvPr/>
          </p:nvSpPr>
          <p:spPr>
            <a:xfrm>
              <a:off x="8300684" y="4903270"/>
              <a:ext cx="1759851" cy="276999"/>
            </a:xfrm>
            <a:prstGeom prst="rect">
              <a:avLst/>
            </a:prstGeom>
            <a:noFill/>
          </p:spPr>
          <p:txBody>
            <a:bodyPr wrap="square" rtlCol="0">
              <a:spAutoFit/>
            </a:bodyPr>
            <a:lstStyle/>
            <a:p>
              <a:r>
                <a:rPr lang="id-ID" sz="1200" noProof="0"/>
                <a:t>Bagikan ke</a:t>
              </a:r>
              <a:endParaRPr lang="id-ID" sz="1200" noProof="0" dirty="0"/>
            </a:p>
          </p:txBody>
        </p:sp>
        <p:cxnSp>
          <p:nvCxnSpPr>
            <p:cNvPr id="24" name="Straight Connector 23">
              <a:extLst>
                <a:ext uri="{FF2B5EF4-FFF2-40B4-BE49-F238E27FC236}">
                  <a16:creationId xmlns:a16="http://schemas.microsoft.com/office/drawing/2014/main" id="{8D0F6B72-ED43-5699-CB0E-FBB6C4B6E074}"/>
                </a:ext>
              </a:extLst>
            </p:cNvPr>
            <p:cNvCxnSpPr>
              <a:cxnSpLocks noGrp="1" noRot="1" noMove="1" noResize="1" noEditPoints="1" noAdjustHandles="1" noChangeArrowheads="1" noChangeShapeType="1"/>
            </p:cNvCxnSpPr>
            <p:nvPr/>
          </p:nvCxnSpPr>
          <p:spPr>
            <a:xfrm>
              <a:off x="7869034" y="5297785"/>
              <a:ext cx="2576259"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4FD92C3D-E1AB-C39F-8B5F-A40536EB6556}"/>
                </a:ext>
              </a:extLst>
            </p:cNvPr>
            <p:cNvSpPr txBox="1">
              <a:spLocks noGrp="1" noRot="1" noMove="1" noResize="1" noEditPoints="1" noAdjustHandles="1" noChangeArrowheads="1" noChangeShapeType="1"/>
            </p:cNvSpPr>
            <p:nvPr/>
          </p:nvSpPr>
          <p:spPr>
            <a:xfrm>
              <a:off x="8271182" y="5573735"/>
              <a:ext cx="1759851" cy="276999"/>
            </a:xfrm>
            <a:prstGeom prst="rect">
              <a:avLst/>
            </a:prstGeom>
            <a:noFill/>
          </p:spPr>
          <p:txBody>
            <a:bodyPr wrap="square" rtlCol="0">
              <a:spAutoFit/>
            </a:bodyPr>
            <a:lstStyle/>
            <a:p>
              <a:pPr algn="ctr"/>
              <a:r>
                <a:rPr lang="id-ID" sz="1200" b="1" noProof="0">
                  <a:solidFill>
                    <a:schemeClr val="bg1"/>
                  </a:solidFill>
                </a:rPr>
                <a:t>Bagikan</a:t>
              </a:r>
              <a:endParaRPr lang="id-ID" sz="1200" b="1" noProof="0" dirty="0">
                <a:solidFill>
                  <a:schemeClr val="bg1"/>
                </a:solidFill>
              </a:endParaRPr>
            </a:p>
          </p:txBody>
        </p:sp>
        <p:sp>
          <p:nvSpPr>
            <p:cNvPr id="38" name="TextBox 37">
              <a:extLst>
                <a:ext uri="{FF2B5EF4-FFF2-40B4-BE49-F238E27FC236}">
                  <a16:creationId xmlns:a16="http://schemas.microsoft.com/office/drawing/2014/main" id="{5431D7BB-3B46-EF66-9272-849F75F119F8}"/>
                </a:ext>
              </a:extLst>
            </p:cNvPr>
            <p:cNvSpPr txBox="1">
              <a:spLocks noGrp="1" noRot="1" noMove="1" noResize="1" noEditPoints="1" noAdjustHandles="1" noChangeArrowheads="1" noChangeShapeType="1"/>
            </p:cNvSpPr>
            <p:nvPr/>
          </p:nvSpPr>
          <p:spPr>
            <a:xfrm>
              <a:off x="8569319" y="1801354"/>
              <a:ext cx="1213503" cy="246221"/>
            </a:xfrm>
            <a:prstGeom prst="rect">
              <a:avLst/>
            </a:prstGeom>
            <a:noFill/>
          </p:spPr>
          <p:txBody>
            <a:bodyPr wrap="square" rtlCol="0">
              <a:spAutoFit/>
            </a:bodyPr>
            <a:lstStyle/>
            <a:p>
              <a:r>
                <a:rPr lang="id-ID" sz="1000" noProof="0"/>
                <a:t>Suasana - Pulau</a:t>
              </a:r>
              <a:endParaRPr lang="id-ID" sz="1000" noProof="0" dirty="0"/>
            </a:p>
          </p:txBody>
        </p:sp>
      </p:grpSp>
      <p:grpSp>
        <p:nvGrpSpPr>
          <p:cNvPr id="7" name="Group 6">
            <a:extLst>
              <a:ext uri="{FF2B5EF4-FFF2-40B4-BE49-F238E27FC236}">
                <a16:creationId xmlns:a16="http://schemas.microsoft.com/office/drawing/2014/main" id="{6046613A-3C5D-5D25-4F78-DCEE63E3834E}"/>
              </a:ext>
            </a:extLst>
          </p:cNvPr>
          <p:cNvGrpSpPr>
            <a:grpSpLocks noGrp="1" noUngrp="1" noRot="1" noMove="1" noResize="1"/>
          </p:cNvGrpSpPr>
          <p:nvPr/>
        </p:nvGrpSpPr>
        <p:grpSpPr>
          <a:xfrm>
            <a:off x="7690395" y="3861948"/>
            <a:ext cx="2375796" cy="857096"/>
            <a:chOff x="7690395" y="3861948"/>
            <a:chExt cx="2375796" cy="857096"/>
          </a:xfrm>
        </p:grpSpPr>
        <p:sp>
          <p:nvSpPr>
            <p:cNvPr id="42" name="TextBox 41">
              <a:extLst>
                <a:ext uri="{FF2B5EF4-FFF2-40B4-BE49-F238E27FC236}">
                  <a16:creationId xmlns:a16="http://schemas.microsoft.com/office/drawing/2014/main" id="{BD6F0C3C-9859-A521-BAD0-5C0B760BE320}"/>
                </a:ext>
              </a:extLst>
            </p:cNvPr>
            <p:cNvSpPr txBox="1">
              <a:spLocks noGrp="1" noRot="1" noMove="1" noResize="1" noEditPoints="1" noAdjustHandles="1" noChangeArrowheads="1" noChangeShapeType="1"/>
            </p:cNvSpPr>
            <p:nvPr/>
          </p:nvSpPr>
          <p:spPr>
            <a:xfrm>
              <a:off x="7691283" y="3861948"/>
              <a:ext cx="2022344" cy="307777"/>
            </a:xfrm>
            <a:prstGeom prst="rect">
              <a:avLst/>
            </a:prstGeom>
            <a:noFill/>
          </p:spPr>
          <p:txBody>
            <a:bodyPr wrap="square" rtlCol="0">
              <a:spAutoFit/>
            </a:bodyPr>
            <a:lstStyle/>
            <a:p>
              <a:r>
                <a:rPr lang="id-ID" sz="1400" b="1" noProof="0"/>
                <a:t>Tambahkan Label AI</a:t>
              </a:r>
              <a:endParaRPr lang="id-ID" sz="1400" b="1" noProof="0" dirty="0"/>
            </a:p>
          </p:txBody>
        </p:sp>
        <p:sp>
          <p:nvSpPr>
            <p:cNvPr id="43" name="TextBox 42">
              <a:extLst>
                <a:ext uri="{FF2B5EF4-FFF2-40B4-BE49-F238E27FC236}">
                  <a16:creationId xmlns:a16="http://schemas.microsoft.com/office/drawing/2014/main" id="{8AA4C41C-FDF6-2EB1-5876-E5ED27174041}"/>
                </a:ext>
              </a:extLst>
            </p:cNvPr>
            <p:cNvSpPr txBox="1">
              <a:spLocks noGrp="1" noRot="1" noMove="1" noResize="1" noEditPoints="1" noAdjustHandles="1" noChangeArrowheads="1" noChangeShapeType="1"/>
            </p:cNvSpPr>
            <p:nvPr/>
          </p:nvSpPr>
          <p:spPr>
            <a:xfrm>
              <a:off x="7690395" y="4118880"/>
              <a:ext cx="2375796" cy="600164"/>
            </a:xfrm>
            <a:prstGeom prst="rect">
              <a:avLst/>
            </a:prstGeom>
            <a:noFill/>
          </p:spPr>
          <p:txBody>
            <a:bodyPr wrap="square" rtlCol="0">
              <a:spAutoFit/>
            </a:bodyPr>
            <a:lstStyle/>
            <a:p>
              <a:r>
                <a:rPr lang="id-ID" sz="1100" noProof="0"/>
                <a:t>Kami mewajibkan Anda untuk melabeli konten realistis tertentu yang dibuat dengan AI.</a:t>
              </a:r>
              <a:endParaRPr lang="id-ID" sz="1100" noProof="0" dirty="0"/>
            </a:p>
          </p:txBody>
        </p:sp>
      </p:grpSp>
    </p:spTree>
    <p:extLst>
      <p:ext uri="{BB962C8B-B14F-4D97-AF65-F5344CB8AC3E}">
        <p14:creationId xmlns:p14="http://schemas.microsoft.com/office/powerpoint/2010/main" val="3604372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C450"/>
        </a:solidFill>
        <a:effectLst/>
      </p:bgPr>
    </p:bg>
    <p:spTree>
      <p:nvGrpSpPr>
        <p:cNvPr id="1" name="">
          <a:extLst>
            <a:ext uri="{FF2B5EF4-FFF2-40B4-BE49-F238E27FC236}">
              <a16:creationId xmlns:a16="http://schemas.microsoft.com/office/drawing/2014/main" id="{A66FD90A-0AD2-F2CE-2949-71AE2F9BBFD8}"/>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CC7B5FAA-9545-66EF-600F-540EEBFB30E8}"/>
              </a:ext>
            </a:extLst>
          </p:cNvPr>
          <p:cNvPicPr>
            <a:picLocks noChangeAspect="1"/>
          </p:cNvPicPr>
          <p:nvPr/>
        </p:nvPicPr>
        <p:blipFill>
          <a:blip r:embed="rId2"/>
          <a:stretch>
            <a:fillRect/>
          </a:stretch>
        </p:blipFill>
        <p:spPr>
          <a:xfrm>
            <a:off x="7310378" y="872791"/>
            <a:ext cx="4330700" cy="5753100"/>
          </a:xfrm>
          <a:prstGeom prst="rect">
            <a:avLst/>
          </a:prstGeom>
        </p:spPr>
      </p:pic>
      <p:pic>
        <p:nvPicPr>
          <p:cNvPr id="3" name="Picture 2">
            <a:extLst>
              <a:ext uri="{FF2B5EF4-FFF2-40B4-BE49-F238E27FC236}">
                <a16:creationId xmlns:a16="http://schemas.microsoft.com/office/drawing/2014/main" id="{DBE76399-0F94-2213-A42D-8613036FA852}"/>
              </a:ext>
              <a:ext uri="{C183D7F6-B498-43B3-948B-1728B52AA6E4}">
                <adec:decorative xmlns:adec="http://schemas.microsoft.com/office/drawing/2017/decorative" val="1"/>
              </a:ext>
            </a:extLst>
          </p:cNvPr>
          <p:cNvPicPr>
            <a:picLocks noChangeAspect="1"/>
          </p:cNvPicPr>
          <p:nvPr/>
        </p:nvPicPr>
        <p:blipFill>
          <a:blip r:embed="rId3"/>
          <a:srcRect t="22181" r="39650"/>
          <a:stretch>
            <a:fillRect/>
          </a:stretch>
        </p:blipFill>
        <p:spPr>
          <a:xfrm>
            <a:off x="9058477" y="0"/>
            <a:ext cx="3133523" cy="793926"/>
          </a:xfrm>
          <a:prstGeom prst="rect">
            <a:avLst/>
          </a:prstGeom>
        </p:spPr>
      </p:pic>
      <p:sp>
        <p:nvSpPr>
          <p:cNvPr id="4" name="TextBox 3">
            <a:extLst>
              <a:ext uri="{FF2B5EF4-FFF2-40B4-BE49-F238E27FC236}">
                <a16:creationId xmlns:a16="http://schemas.microsoft.com/office/drawing/2014/main" id="{8013CE6A-70BB-630D-3CE3-9E97093256F3}"/>
              </a:ext>
            </a:extLst>
          </p:cNvPr>
          <p:cNvSpPr txBox="1"/>
          <p:nvPr/>
        </p:nvSpPr>
        <p:spPr>
          <a:xfrm>
            <a:off x="9318651" y="212511"/>
            <a:ext cx="2207387" cy="461665"/>
          </a:xfrm>
          <a:prstGeom prst="rect">
            <a:avLst/>
          </a:prstGeom>
          <a:noFill/>
        </p:spPr>
        <p:txBody>
          <a:bodyPr wrap="square" rtlCol="0">
            <a:spAutoFit/>
          </a:bodyPr>
          <a:lstStyle/>
          <a:p>
            <a:pPr algn="r"/>
            <a:r>
              <a:rPr lang="id-ID" sz="2400" b="1" noProof="0">
                <a:solidFill>
                  <a:srgbClr val="191919"/>
                </a:solidFill>
                <a:latin typeface="Avenir Next Condensed" panose="020B0506020202020204" pitchFamily="34" charset="0"/>
              </a:rPr>
              <a:t>INGATLAH </a:t>
            </a:r>
            <a:r>
              <a:rPr lang="id-ID" sz="2400" i="1" noProof="0">
                <a:solidFill>
                  <a:srgbClr val="191919"/>
                </a:solidFill>
                <a:latin typeface="Avenir Next Condensed" panose="020B0506020202020204" pitchFamily="34" charset="0"/>
              </a:rPr>
              <a:t>INI</a:t>
            </a:r>
            <a:endParaRPr lang="id-ID" sz="2400" i="1" noProof="0" dirty="0">
              <a:solidFill>
                <a:srgbClr val="191919"/>
              </a:solidFill>
              <a:latin typeface="Avenir Next Condensed" panose="020B0506020202020204" pitchFamily="34" charset="0"/>
            </a:endParaRPr>
          </a:p>
        </p:txBody>
      </p:sp>
      <p:sp>
        <p:nvSpPr>
          <p:cNvPr id="6" name="Title 5">
            <a:extLst>
              <a:ext uri="{FF2B5EF4-FFF2-40B4-BE49-F238E27FC236}">
                <a16:creationId xmlns:a16="http://schemas.microsoft.com/office/drawing/2014/main" id="{6F175162-96F7-0AA8-1432-BB93A1564C83}"/>
              </a:ext>
            </a:extLst>
          </p:cNvPr>
          <p:cNvSpPr txBox="1">
            <a:spLocks noGrp="1"/>
          </p:cNvSpPr>
          <p:nvPr>
            <p:ph type="title" idx="4294967295"/>
          </p:nvPr>
        </p:nvSpPr>
        <p:spPr>
          <a:xfrm>
            <a:off x="579058" y="576934"/>
            <a:ext cx="6523786" cy="13849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4200" b="1" i="0" u="none" strike="noStrike" kern="1200" cap="none" spc="0" normalizeH="0" baseline="0">
                <a:ln>
                  <a:noFill/>
                </a:ln>
                <a:solidFill>
                  <a:srgbClr val="191919"/>
                </a:solidFill>
                <a:effectLst/>
                <a:uLnTx/>
                <a:uFillTx/>
                <a:latin typeface="Poppins" pitchFamily="2" charset="77"/>
                <a:ea typeface="+mn-ea"/>
                <a:cs typeface="Poppins" pitchFamily="2" charset="77"/>
              </a:rPr>
              <a:t>Mengapa perlu melabeli konten AI?</a:t>
            </a:r>
            <a:endParaRPr kumimoji="0" lang="id-ID" sz="4200" b="1" i="0" u="none" strike="noStrike" kern="1200" cap="none" spc="0" normalizeH="0" baseline="0" dirty="0">
              <a:ln>
                <a:noFill/>
              </a:ln>
              <a:solidFill>
                <a:srgbClr val="191919"/>
              </a:solidFill>
              <a:effectLst/>
              <a:uLnTx/>
              <a:uFillTx/>
              <a:latin typeface="Poppins" pitchFamily="2" charset="77"/>
              <a:ea typeface="+mn-ea"/>
              <a:cs typeface="Poppins" pitchFamily="2" charset="77"/>
            </a:endParaRPr>
          </a:p>
        </p:txBody>
      </p:sp>
      <p:sp>
        <p:nvSpPr>
          <p:cNvPr id="7" name="TextBox 6">
            <a:extLst>
              <a:ext uri="{FF2B5EF4-FFF2-40B4-BE49-F238E27FC236}">
                <a16:creationId xmlns:a16="http://schemas.microsoft.com/office/drawing/2014/main" id="{E766308B-AFDD-6E6B-6024-86A34DBF30CF}"/>
              </a:ext>
            </a:extLst>
          </p:cNvPr>
          <p:cNvSpPr txBox="1"/>
          <p:nvPr/>
        </p:nvSpPr>
        <p:spPr>
          <a:xfrm>
            <a:off x="579058" y="2131132"/>
            <a:ext cx="6317042" cy="4278094"/>
          </a:xfrm>
          <a:prstGeom prst="rect">
            <a:avLst/>
          </a:prstGeom>
          <a:noFill/>
        </p:spPr>
        <p:txBody>
          <a:bodyPr wrap="square" rtlCol="0">
            <a:spAutoFit/>
          </a:bodyPr>
          <a:lstStyle/>
          <a:p>
            <a:r>
              <a:rPr lang="id-ID" sz="1600" noProof="0"/>
              <a:t>Sebelum </a:t>
            </a:r>
            <a:r>
              <a:rPr lang="id-ID" sz="1600" noProof="0" err="1"/>
              <a:t>memposting</a:t>
            </a:r>
            <a:r>
              <a:rPr lang="id-ID" sz="1600" noProof="0"/>
              <a:t> karyanya, Ica melabeli gambar tersebut sebagai “dibuat dengan AI”. Ini adalah tindakan yang kecil, tetapi penting.</a:t>
            </a:r>
          </a:p>
          <a:p>
            <a:endParaRPr lang="id-ID" sz="1600" noProof="0"/>
          </a:p>
          <a:p>
            <a:r>
              <a:rPr lang="id-ID" sz="1600" noProof="0"/>
              <a:t>Gambar, suara, bahkan video AI kini dapat terlihat benar-benar nyata. </a:t>
            </a:r>
            <a:r>
              <a:rPr lang="id-ID" sz="1600" b="1" noProof="0"/>
              <a:t>Sebuah label menginformasikan apa yang sebenarnya sedang dilihat, sehingga orang tidak perlu menerka.</a:t>
            </a:r>
            <a:br>
              <a:rPr lang="id-ID" sz="1600" b="1" noProof="0"/>
            </a:br>
            <a:endParaRPr lang="id-ID" sz="1600" b="1" noProof="0"/>
          </a:p>
          <a:p>
            <a:r>
              <a:rPr lang="id-ID" sz="1600" noProof="0"/>
              <a:t>Memberi label bukan berarti kamu melakukan sesuatu yang salah. Hari ini ada banyak sekali karya brilian yang dibuat dengan bantuan AI. Memberi label berarti kamu bersikap terus terang mengenai proses pembuatan karya itu. Konten buatan AI yang ditampilkan seolah-olah nyata mengecoh orang yang melihatnya, meskipun kamu tidak bermaksud buruk, jadi bersikap terbuka adalah hal yang tepat.</a:t>
            </a:r>
          </a:p>
          <a:p>
            <a:endParaRPr lang="id-ID" sz="1600" i="1" noProof="0"/>
          </a:p>
          <a:p>
            <a:r>
              <a:rPr lang="id-ID" sz="1600" b="1" i="1" noProof="0"/>
              <a:t>Kapan kamu perlu memberi label?</a:t>
            </a:r>
            <a:r>
              <a:rPr lang="id-ID" sz="1600" noProof="0"/>
              <a:t>  Kapan pun kamu menggunakan AI untuk membuat atau mengubah sesuatu, terutama ketika orang lain mungkin mengira itu nyata.</a:t>
            </a:r>
            <a:endParaRPr lang="id-ID" sz="1600" noProof="0" dirty="0"/>
          </a:p>
        </p:txBody>
      </p:sp>
      <p:sp>
        <p:nvSpPr>
          <p:cNvPr id="5" name="TextBox 4">
            <a:extLst>
              <a:ext uri="{FF2B5EF4-FFF2-40B4-BE49-F238E27FC236}">
                <a16:creationId xmlns:a16="http://schemas.microsoft.com/office/drawing/2014/main" id="{3811BE1A-A3BC-C4EF-5920-0D6E4D4B2B71}"/>
              </a:ext>
            </a:extLst>
          </p:cNvPr>
          <p:cNvSpPr txBox="1"/>
          <p:nvPr/>
        </p:nvSpPr>
        <p:spPr>
          <a:xfrm>
            <a:off x="8173346" y="1245396"/>
            <a:ext cx="2387674" cy="338554"/>
          </a:xfrm>
          <a:prstGeom prst="rect">
            <a:avLst/>
          </a:prstGeom>
          <a:noFill/>
        </p:spPr>
        <p:txBody>
          <a:bodyPr wrap="square" rtlCol="0">
            <a:spAutoFit/>
          </a:bodyPr>
          <a:lstStyle/>
          <a:p>
            <a:r>
              <a:rPr lang="id-ID" sz="1600" b="1" noProof="0">
                <a:latin typeface="+mj-lt"/>
                <a:cs typeface="Poppins SemiBold" pitchFamily="2" charset="77"/>
              </a:rPr>
              <a:t>Ica</a:t>
            </a:r>
            <a:endParaRPr lang="id-ID" sz="1600" b="1" noProof="0" dirty="0">
              <a:latin typeface="+mj-lt"/>
              <a:cs typeface="Poppins SemiBold" pitchFamily="2" charset="77"/>
            </a:endParaRPr>
          </a:p>
        </p:txBody>
      </p:sp>
      <p:sp>
        <p:nvSpPr>
          <p:cNvPr id="14" name="TextBox 13">
            <a:extLst>
              <a:ext uri="{FF2B5EF4-FFF2-40B4-BE49-F238E27FC236}">
                <a16:creationId xmlns:a16="http://schemas.microsoft.com/office/drawing/2014/main" id="{6E599138-54B6-36D9-C3CF-E6712FB6C4EB}"/>
              </a:ext>
            </a:extLst>
          </p:cNvPr>
          <p:cNvSpPr txBox="1"/>
          <p:nvPr/>
        </p:nvSpPr>
        <p:spPr>
          <a:xfrm>
            <a:off x="7452337" y="5224649"/>
            <a:ext cx="3638678" cy="800219"/>
          </a:xfrm>
          <a:prstGeom prst="rect">
            <a:avLst/>
          </a:prstGeom>
          <a:noFill/>
        </p:spPr>
        <p:txBody>
          <a:bodyPr wrap="square" rtlCol="0">
            <a:spAutoFit/>
          </a:bodyPr>
          <a:lstStyle/>
          <a:p>
            <a:r>
              <a:rPr lang="id-ID" sz="1400" b="1" noProof="0" dirty="0"/>
              <a:t>Bayangkan jalanan kita seperti ini. Kita dapat mewujudkannya, bersama</a:t>
            </a:r>
            <a:r>
              <a:rPr lang="id-ID" sz="1400" noProof="0" dirty="0"/>
              <a:t>🌱</a:t>
            </a:r>
          </a:p>
          <a:p>
            <a:pPr>
              <a:spcBef>
                <a:spcPts val="600"/>
              </a:spcBef>
            </a:pPr>
            <a:r>
              <a:rPr lang="id-ID" sz="1300" noProof="0" dirty="0"/>
              <a:t>#</a:t>
            </a:r>
            <a:r>
              <a:rPr lang="id-ID" sz="1300" noProof="0" dirty="0" err="1"/>
              <a:t>BuatPerubahan</a:t>
            </a:r>
            <a:endParaRPr lang="id-ID" sz="1300" b="0" noProof="0" dirty="0">
              <a:effectLst/>
            </a:endParaRPr>
          </a:p>
        </p:txBody>
      </p:sp>
      <p:sp>
        <p:nvSpPr>
          <p:cNvPr id="16" name="TextBox 15">
            <a:extLst>
              <a:ext uri="{FF2B5EF4-FFF2-40B4-BE49-F238E27FC236}">
                <a16:creationId xmlns:a16="http://schemas.microsoft.com/office/drawing/2014/main" id="{899EF3FB-91C7-BAD3-8AB0-21A37293FD13}"/>
              </a:ext>
            </a:extLst>
          </p:cNvPr>
          <p:cNvSpPr txBox="1"/>
          <p:nvPr/>
        </p:nvSpPr>
        <p:spPr>
          <a:xfrm>
            <a:off x="8455168" y="1546430"/>
            <a:ext cx="1668606" cy="261610"/>
          </a:xfrm>
          <a:prstGeom prst="rect">
            <a:avLst/>
          </a:prstGeom>
          <a:noFill/>
        </p:spPr>
        <p:txBody>
          <a:bodyPr wrap="square" rtlCol="0">
            <a:spAutoFit/>
          </a:bodyPr>
          <a:lstStyle/>
          <a:p>
            <a:r>
              <a:rPr lang="id-ID" sz="1100" noProof="0"/>
              <a:t>Dibuat dengan AI</a:t>
            </a:r>
            <a:endParaRPr lang="id-ID" sz="1100" noProof="0" dirty="0"/>
          </a:p>
        </p:txBody>
      </p:sp>
    </p:spTree>
    <p:extLst>
      <p:ext uri="{BB962C8B-B14F-4D97-AF65-F5344CB8AC3E}">
        <p14:creationId xmlns:p14="http://schemas.microsoft.com/office/powerpoint/2010/main" val="2524787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F08549E-2BCD-890D-FCB4-011C97AD057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9940CD5-5932-9119-2B63-D960CB375522}"/>
              </a:ext>
            </a:extLst>
          </p:cNvPr>
          <p:cNvSpPr txBox="1"/>
          <p:nvPr/>
        </p:nvSpPr>
        <p:spPr>
          <a:xfrm>
            <a:off x="1499172" y="1755192"/>
            <a:ext cx="9938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a:ln>
                  <a:noFill/>
                </a:ln>
                <a:solidFill>
                  <a:srgbClr val="F46340"/>
                </a:solidFill>
                <a:effectLst/>
                <a:uLnTx/>
                <a:uFillTx/>
                <a:latin typeface="Avenir Next Condensed Demi Bold" panose="020B0506020202020204" pitchFamily="34" charset="0"/>
                <a:ea typeface="+mn-ea"/>
                <a:cs typeface="+mn-cs"/>
              </a:rPr>
              <a:t>TUGAS</a:t>
            </a:r>
            <a:endParaRPr kumimoji="0" lang="id-ID" sz="1800" b="1" i="0" u="none" strike="noStrike" kern="1200" cap="none" spc="0" normalizeH="0" baseline="0" dirty="0">
              <a:ln>
                <a:noFill/>
              </a:ln>
              <a:solidFill>
                <a:srgbClr val="F46340"/>
              </a:solidFill>
              <a:effectLst/>
              <a:uLnTx/>
              <a:uFillTx/>
              <a:latin typeface="Avenir Next Condensed Demi Bold" panose="020B0506020202020204" pitchFamily="34" charset="0"/>
              <a:ea typeface="+mn-ea"/>
              <a:cs typeface="+mn-cs"/>
            </a:endParaRPr>
          </a:p>
        </p:txBody>
      </p:sp>
      <p:grpSp>
        <p:nvGrpSpPr>
          <p:cNvPr id="7" name="Group 6" descr="Pencil icon">
            <a:extLst>
              <a:ext uri="{FF2B5EF4-FFF2-40B4-BE49-F238E27FC236}">
                <a16:creationId xmlns:a16="http://schemas.microsoft.com/office/drawing/2014/main" id="{690CBF81-5ACA-7FD4-05AD-0ADCC21502BA}"/>
              </a:ext>
            </a:extLst>
          </p:cNvPr>
          <p:cNvGrpSpPr/>
          <p:nvPr/>
        </p:nvGrpSpPr>
        <p:grpSpPr>
          <a:xfrm>
            <a:off x="1255118" y="1789227"/>
            <a:ext cx="264062" cy="264062"/>
            <a:chOff x="1031654" y="1494938"/>
            <a:chExt cx="264062" cy="264062"/>
          </a:xfrm>
        </p:grpSpPr>
        <p:sp>
          <p:nvSpPr>
            <p:cNvPr id="4" name="Oval 3">
              <a:extLst>
                <a:ext uri="{FF2B5EF4-FFF2-40B4-BE49-F238E27FC236}">
                  <a16:creationId xmlns:a16="http://schemas.microsoft.com/office/drawing/2014/main" id="{3FC86503-20D1-E35F-4893-28857183F655}"/>
                </a:ext>
              </a:extLst>
            </p:cNvPr>
            <p:cNvSpPr/>
            <p:nvPr/>
          </p:nvSpPr>
          <p:spPr>
            <a:xfrm>
              <a:off x="1031654" y="1494938"/>
              <a:ext cx="264062" cy="264062"/>
            </a:xfrm>
            <a:prstGeom prst="ellipse">
              <a:avLst/>
            </a:prstGeom>
            <a:solidFill>
              <a:srgbClr val="F563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dirty="0">
                <a:ln>
                  <a:noFill/>
                </a:ln>
                <a:solidFill>
                  <a:prstClr val="white"/>
                </a:solidFill>
                <a:effectLst/>
                <a:uLnTx/>
                <a:uFillTx/>
                <a:latin typeface="Aptos" panose="02110004020202020204"/>
                <a:ea typeface="+mn-ea"/>
                <a:cs typeface="+mn-cs"/>
              </a:endParaRPr>
            </a:p>
          </p:txBody>
        </p:sp>
        <p:pic>
          <p:nvPicPr>
            <p:cNvPr id="6" name="Picture 5">
              <a:extLst>
                <a:ext uri="{FF2B5EF4-FFF2-40B4-BE49-F238E27FC236}">
                  <a16:creationId xmlns:a16="http://schemas.microsoft.com/office/drawing/2014/main" id="{E44ACA4A-9DD3-2A36-7B4E-7935676CECCE}"/>
                </a:ext>
              </a:extLst>
            </p:cNvPr>
            <p:cNvPicPr>
              <a:picLocks noChangeAspect="1"/>
            </p:cNvPicPr>
            <p:nvPr/>
          </p:nvPicPr>
          <p:blipFill>
            <a:blip r:embed="rId4"/>
            <a:stretch>
              <a:fillRect/>
            </a:stretch>
          </p:blipFill>
          <p:spPr>
            <a:xfrm>
              <a:off x="1081531" y="1527566"/>
              <a:ext cx="179069" cy="185038"/>
            </a:xfrm>
            <a:prstGeom prst="rect">
              <a:avLst/>
            </a:prstGeom>
          </p:spPr>
        </p:pic>
      </p:grpSp>
      <p:sp>
        <p:nvSpPr>
          <p:cNvPr id="14" name="TextBox 13">
            <a:extLst>
              <a:ext uri="{FF2B5EF4-FFF2-40B4-BE49-F238E27FC236}">
                <a16:creationId xmlns:a16="http://schemas.microsoft.com/office/drawing/2014/main" id="{8BD74F43-8A0D-D8FF-C3C4-CD5E120A25BC}"/>
              </a:ext>
            </a:extLst>
          </p:cNvPr>
          <p:cNvSpPr txBox="1"/>
          <p:nvPr/>
        </p:nvSpPr>
        <p:spPr>
          <a:xfrm>
            <a:off x="1137366" y="2228671"/>
            <a:ext cx="591213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800" b="0" i="0" u="none" strike="noStrike" kern="1200" cap="none" spc="0" normalizeH="0" baseline="0">
                <a:ln>
                  <a:noFill/>
                </a:ln>
                <a:solidFill>
                  <a:prstClr val="black"/>
                </a:solidFill>
                <a:effectLst/>
                <a:uLnTx/>
                <a:uFillTx/>
                <a:latin typeface="Aptos" panose="02110004020202020204"/>
                <a:ea typeface="+mn-ea"/>
                <a:cs typeface="+mn-cs"/>
              </a:rPr>
              <a:t>Berikut adalah tiga buah hasil karya dari tantangan ini. Untuk setiap karya, tanyakan pada dirimu: apakah kamu memercayai </a:t>
            </a:r>
            <a:r>
              <a:rPr kumimoji="0" lang="id-ID" sz="1800" b="0" i="0" u="none" strike="noStrike" kern="1200" cap="none" spc="0" normalizeH="0" baseline="0" err="1">
                <a:ln>
                  <a:noFill/>
                </a:ln>
                <a:solidFill>
                  <a:prstClr val="black"/>
                </a:solidFill>
                <a:effectLst/>
                <a:uLnTx/>
                <a:uFillTx/>
                <a:latin typeface="Aptos" panose="02110004020202020204"/>
                <a:ea typeface="+mn-ea"/>
                <a:cs typeface="+mn-cs"/>
              </a:rPr>
              <a:t>postingan</a:t>
            </a:r>
            <a:r>
              <a:rPr kumimoji="0" lang="id-ID" sz="1800" b="0" i="0" u="none" strike="noStrike" kern="1200" cap="none" spc="0" normalizeH="0" baseline="0">
                <a:ln>
                  <a:noFill/>
                </a:ln>
                <a:solidFill>
                  <a:prstClr val="black"/>
                </a:solidFill>
                <a:effectLst/>
                <a:uLnTx/>
                <a:uFillTx/>
                <a:latin typeface="Aptos" panose="02110004020202020204"/>
                <a:ea typeface="+mn-ea"/>
                <a:cs typeface="+mn-cs"/>
              </a:rPr>
              <a:t> ini, dan bersediakah kamu berdonasi untuk tujuan itu?</a:t>
            </a:r>
            <a:endParaRPr kumimoji="0" lang="id-ID" sz="1800" b="0" i="0" u="none" strike="noStrike" kern="1200" cap="none" spc="0" normalizeH="0" baseline="0" dirty="0">
              <a:ln>
                <a:noFill/>
              </a:ln>
              <a:solidFill>
                <a:prstClr val="black"/>
              </a:solidFill>
              <a:effectLst/>
              <a:uLnTx/>
              <a:uFillTx/>
              <a:latin typeface="Aptos" panose="02110004020202020204"/>
              <a:ea typeface="+mn-ea"/>
              <a:cs typeface="+mn-cs"/>
            </a:endParaRPr>
          </a:p>
        </p:txBody>
      </p:sp>
      <p:sp>
        <p:nvSpPr>
          <p:cNvPr id="16" name="Rounded Rectangle 15">
            <a:extLst>
              <a:ext uri="{FF2B5EF4-FFF2-40B4-BE49-F238E27FC236}">
                <a16:creationId xmlns:a16="http://schemas.microsoft.com/office/drawing/2014/main" id="{6BE53479-EDD1-BC97-AD3E-90AC1A38F1C5}"/>
              </a:ext>
              <a:ext uri="{C183D7F6-B498-43B3-948B-1728B52AA6E4}">
                <adec:decorative xmlns:adec="http://schemas.microsoft.com/office/drawing/2017/decorative" val="1"/>
              </a:ext>
            </a:extLst>
          </p:cNvPr>
          <p:cNvSpPr>
            <a:spLocks/>
          </p:cNvSpPr>
          <p:nvPr/>
        </p:nvSpPr>
        <p:spPr>
          <a:xfrm>
            <a:off x="1234749" y="3722209"/>
            <a:ext cx="2917060" cy="2106307"/>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dirty="0">
              <a:ln>
                <a:noFill/>
              </a:ln>
              <a:solidFill>
                <a:prstClr val="white"/>
              </a:solidFill>
              <a:effectLst/>
              <a:uLnTx/>
              <a:uFillTx/>
              <a:latin typeface="Aptos" panose="02110004020202020204"/>
              <a:ea typeface="+mn-ea"/>
              <a:cs typeface="+mn-cs"/>
            </a:endParaRPr>
          </a:p>
        </p:txBody>
      </p:sp>
      <p:grpSp>
        <p:nvGrpSpPr>
          <p:cNvPr id="9" name="Group 8">
            <a:extLst>
              <a:ext uri="{FF2B5EF4-FFF2-40B4-BE49-F238E27FC236}">
                <a16:creationId xmlns:a16="http://schemas.microsoft.com/office/drawing/2014/main" id="{D8FCAFC6-498A-2E2D-8A2A-38D3B898973B}"/>
              </a:ext>
            </a:extLst>
          </p:cNvPr>
          <p:cNvGrpSpPr/>
          <p:nvPr/>
        </p:nvGrpSpPr>
        <p:grpSpPr>
          <a:xfrm>
            <a:off x="971129" y="3902497"/>
            <a:ext cx="1025869" cy="298897"/>
            <a:chOff x="971129" y="3919800"/>
            <a:chExt cx="1025869" cy="298897"/>
          </a:xfrm>
        </p:grpSpPr>
        <p:pic>
          <p:nvPicPr>
            <p:cNvPr id="18" name="Picture 17">
              <a:extLst>
                <a:ext uri="{FF2B5EF4-FFF2-40B4-BE49-F238E27FC236}">
                  <a16:creationId xmlns:a16="http://schemas.microsoft.com/office/drawing/2014/main" id="{8532559C-FC0E-107C-405E-8F6D7D6CFAD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71129" y="3919800"/>
              <a:ext cx="1025869" cy="298897"/>
            </a:xfrm>
            <a:prstGeom prst="rect">
              <a:avLst/>
            </a:prstGeom>
          </p:spPr>
        </p:pic>
        <p:sp>
          <p:nvSpPr>
            <p:cNvPr id="23" name="TextBox 22">
              <a:extLst>
                <a:ext uri="{FF2B5EF4-FFF2-40B4-BE49-F238E27FC236}">
                  <a16:creationId xmlns:a16="http://schemas.microsoft.com/office/drawing/2014/main" id="{DBB780A5-80D2-B89B-34A9-35B52DA29A3F}"/>
                </a:ext>
              </a:extLst>
            </p:cNvPr>
            <p:cNvSpPr txBox="1"/>
            <p:nvPr/>
          </p:nvSpPr>
          <p:spPr>
            <a:xfrm>
              <a:off x="1038948" y="3927359"/>
              <a:ext cx="89023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a:ln>
                    <a:noFill/>
                  </a:ln>
                  <a:solidFill>
                    <a:prstClr val="white"/>
                  </a:solidFill>
                  <a:effectLst/>
                  <a:uLnTx/>
                  <a:uFillTx/>
                  <a:latin typeface="Aptos" panose="02110004020202020204"/>
                  <a:ea typeface="+mn-ea"/>
                  <a:cs typeface="+mn-cs"/>
                </a:rPr>
                <a:t>Langkah 1</a:t>
              </a:r>
              <a:endParaRPr kumimoji="0" lang="id-ID" sz="1200" b="1" i="0" u="none" strike="noStrike" kern="1200" cap="none" spc="0" normalizeH="0" baseline="0" dirty="0">
                <a:ln>
                  <a:noFill/>
                </a:ln>
                <a:solidFill>
                  <a:prstClr val="white"/>
                </a:solidFill>
                <a:effectLst/>
                <a:uLnTx/>
                <a:uFillTx/>
                <a:latin typeface="Aptos" panose="02110004020202020204"/>
                <a:ea typeface="+mn-ea"/>
                <a:cs typeface="+mn-cs"/>
              </a:endParaRPr>
            </a:p>
          </p:txBody>
        </p:sp>
      </p:grpSp>
      <p:sp>
        <p:nvSpPr>
          <p:cNvPr id="32" name="TextBox 31">
            <a:extLst>
              <a:ext uri="{FF2B5EF4-FFF2-40B4-BE49-F238E27FC236}">
                <a16:creationId xmlns:a16="http://schemas.microsoft.com/office/drawing/2014/main" id="{DDFE45AE-9CEB-58CD-38AD-E0AACB495E3E}"/>
              </a:ext>
            </a:extLst>
          </p:cNvPr>
          <p:cNvSpPr txBox="1">
            <a:spLocks/>
          </p:cNvSpPr>
          <p:nvPr/>
        </p:nvSpPr>
        <p:spPr>
          <a:xfrm>
            <a:off x="1316902" y="4201394"/>
            <a:ext cx="2834907" cy="1323439"/>
          </a:xfrm>
          <a:prstGeom prst="rect">
            <a:avLst/>
          </a:prstGeom>
          <a:noFill/>
        </p:spPr>
        <p:txBody>
          <a:bodyPr wrap="square" rtlCol="0">
            <a:spAutoFit/>
          </a:bodyPr>
          <a:lstStyle/>
          <a:p>
            <a:pPr>
              <a:defRPr/>
            </a:pPr>
            <a:r>
              <a:rPr kumimoji="0" lang="id-ID" sz="1600" b="1" i="0" u="none" strike="noStrike" kern="1200" cap="none" spc="0" normalizeH="0" baseline="0">
                <a:ln>
                  <a:noFill/>
                </a:ln>
                <a:solidFill>
                  <a:prstClr val="black"/>
                </a:solidFill>
                <a:effectLst/>
                <a:uLnTx/>
                <a:uFillTx/>
                <a:latin typeface="Aptos" panose="02110004020202020204"/>
                <a:ea typeface="+mn-ea"/>
                <a:cs typeface="+mn-cs"/>
              </a:rPr>
              <a:t>Kesan pertama.</a:t>
            </a:r>
            <a:br>
              <a:rPr kumimoji="0" lang="id-ID" sz="1600" b="1" i="0" u="none" strike="noStrike" kern="1200" cap="none" spc="0" normalizeH="0" baseline="0">
                <a:ln>
                  <a:noFill/>
                </a:ln>
                <a:solidFill>
                  <a:prstClr val="black"/>
                </a:solidFill>
                <a:effectLst/>
                <a:uLnTx/>
                <a:uFillTx/>
                <a:latin typeface="Aptos" panose="02110004020202020204"/>
                <a:ea typeface="+mn-ea"/>
                <a:cs typeface="+mn-cs"/>
              </a:rPr>
            </a:br>
            <a:r>
              <a:rPr kumimoji="0" lang="id-ID" sz="1600" b="0" i="0" u="none" strike="noStrike" kern="1200" cap="none" spc="0" normalizeH="0" baseline="0">
                <a:ln>
                  <a:noFill/>
                </a:ln>
                <a:solidFill>
                  <a:prstClr val="black"/>
                </a:solidFill>
                <a:effectLst/>
                <a:uLnTx/>
                <a:uFillTx/>
                <a:latin typeface="Aptos" panose="02110004020202020204"/>
                <a:ea typeface="+mn-ea"/>
                <a:cs typeface="+mn-cs"/>
              </a:rPr>
              <a:t>Tentukan apakah kamu memercayai setiap </a:t>
            </a:r>
            <a:r>
              <a:rPr kumimoji="0" lang="id-ID" sz="1600" b="0" i="0" u="none" strike="noStrike" kern="1200" cap="none" spc="0" normalizeH="0" baseline="0" err="1">
                <a:ln>
                  <a:noFill/>
                </a:ln>
                <a:solidFill>
                  <a:prstClr val="black"/>
                </a:solidFill>
                <a:effectLst/>
                <a:uLnTx/>
                <a:uFillTx/>
                <a:latin typeface="Aptos" panose="02110004020202020204"/>
                <a:ea typeface="+mn-ea"/>
                <a:cs typeface="+mn-cs"/>
              </a:rPr>
              <a:t>postingan</a:t>
            </a:r>
            <a:r>
              <a:rPr kumimoji="0" lang="id-ID" sz="1600" b="0" i="0" u="none" strike="noStrike" kern="1200" cap="none" spc="0" normalizeH="0" baseline="0">
                <a:ln>
                  <a:noFill/>
                </a:ln>
                <a:solidFill>
                  <a:prstClr val="black"/>
                </a:solidFill>
                <a:effectLst/>
                <a:uLnTx/>
                <a:uFillTx/>
                <a:latin typeface="Aptos" panose="02110004020202020204"/>
                <a:ea typeface="+mn-ea"/>
                <a:cs typeface="+mn-cs"/>
              </a:rPr>
              <a:t> dengan menjawab: iya, tidak, atau tergantung.</a:t>
            </a:r>
            <a:endParaRPr kumimoji="0" lang="id-ID" sz="1600" b="0" i="0" u="none" strike="noStrike" kern="1200" cap="none" spc="0" normalizeH="0" baseline="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AFEE02D5-9415-EFBB-8901-A80038C92FE7}"/>
              </a:ext>
            </a:extLst>
          </p:cNvPr>
          <p:cNvSpPr txBox="1"/>
          <p:nvPr/>
        </p:nvSpPr>
        <p:spPr>
          <a:xfrm>
            <a:off x="7759701" y="587177"/>
            <a:ext cx="3869550" cy="400110"/>
          </a:xfrm>
          <a:prstGeom prst="rect">
            <a:avLst/>
          </a:prstGeom>
          <a:noFill/>
        </p:spPr>
        <p:txBody>
          <a:bodyPr wrap="square" rtlCol="0">
            <a:spAutoFit/>
          </a:bodyPr>
          <a:lstStyle/>
          <a:p>
            <a:pPr algn="r"/>
            <a:r>
              <a:rPr lang="id-ID" sz="2000" i="1" noProof="0">
                <a:solidFill>
                  <a:schemeClr val="bg1"/>
                </a:solidFill>
                <a:latin typeface="Avenir Next Condensed" panose="020B0506020202020204" pitchFamily="34" charset="0"/>
              </a:rPr>
              <a:t>KEGIATAN: </a:t>
            </a:r>
            <a:r>
              <a:rPr lang="id-ID" sz="2000" b="1" noProof="0">
                <a:solidFill>
                  <a:schemeClr val="bg1"/>
                </a:solidFill>
                <a:latin typeface="Avenir Next Condensed" panose="020B0506020202020204" pitchFamily="34" charset="0"/>
              </a:rPr>
              <a:t>COBA LAKUKAN SENDIRI!</a:t>
            </a:r>
            <a:endParaRPr lang="id-ID" sz="2000" b="1" noProof="0" dirty="0">
              <a:solidFill>
                <a:schemeClr val="bg1"/>
              </a:solidFill>
              <a:latin typeface="Avenir Next Condensed" panose="020B0506020202020204" pitchFamily="34" charset="0"/>
            </a:endParaRPr>
          </a:p>
        </p:txBody>
      </p:sp>
      <p:sp>
        <p:nvSpPr>
          <p:cNvPr id="5" name="Title 12">
            <a:extLst>
              <a:ext uri="{FF2B5EF4-FFF2-40B4-BE49-F238E27FC236}">
                <a16:creationId xmlns:a16="http://schemas.microsoft.com/office/drawing/2014/main" id="{EC0A956F-8D79-505F-9801-880F433C640B}"/>
              </a:ext>
            </a:extLst>
          </p:cNvPr>
          <p:cNvSpPr txBox="1">
            <a:spLocks/>
          </p:cNvSpPr>
          <p:nvPr/>
        </p:nvSpPr>
        <p:spPr>
          <a:xfrm>
            <a:off x="645104" y="528112"/>
            <a:ext cx="5061213"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tabLst>
                <a:tab pos="2390775" algn="l"/>
                <a:tab pos="5411788" algn="l"/>
              </a:tabLst>
              <a:defRPr/>
            </a:pPr>
            <a:r>
              <a:rPr lang="id-ID" sz="3000" b="1" noProof="0">
                <a:solidFill>
                  <a:schemeClr val="bg1"/>
                </a:solidFill>
                <a:latin typeface="Poppins SemiBold" pitchFamily="2" charset="77"/>
                <a:ea typeface="+mn-ea"/>
                <a:cs typeface="Poppins SemiBold" pitchFamily="2" charset="77"/>
              </a:rPr>
              <a:t>Nilai Hasil Karya</a:t>
            </a:r>
            <a:endParaRPr lang="id-ID" sz="3000" b="1" noProof="0" dirty="0">
              <a:solidFill>
                <a:schemeClr val="bg1"/>
              </a:solidFill>
              <a:latin typeface="Poppins SemiBold" pitchFamily="2" charset="77"/>
              <a:ea typeface="+mn-ea"/>
              <a:cs typeface="Poppins SemiBold" pitchFamily="2" charset="77"/>
            </a:endParaRPr>
          </a:p>
        </p:txBody>
      </p:sp>
      <p:sp>
        <p:nvSpPr>
          <p:cNvPr id="8" name="Text box">
            <a:extLst>
              <a:ext uri="{FF2B5EF4-FFF2-40B4-BE49-F238E27FC236}">
                <a16:creationId xmlns:a16="http://schemas.microsoft.com/office/drawing/2014/main" id="{0A3C193C-6645-EDE2-6529-E33CB36E882F}"/>
              </a:ext>
            </a:extLst>
          </p:cNvPr>
          <p:cNvSpPr txBox="1"/>
          <p:nvPr/>
        </p:nvSpPr>
        <p:spPr>
          <a:xfrm>
            <a:off x="419658" y="6397331"/>
            <a:ext cx="9168842" cy="261570"/>
          </a:xfrm>
          <a:prstGeom prst="rect">
            <a:avLst/>
          </a:prstGeom>
          <a:noFill/>
          <a:ln>
            <a:noFill/>
          </a:ln>
        </p:spPr>
        <p:txBody>
          <a:bodyPr spcFirstLastPara="1" wrap="square" lIns="91425" tIns="45700" rIns="91425" bIns="45700" anchor="t" anchorCtr="0">
            <a:spAutoFit/>
          </a:bodyPr>
          <a:lstStyle/>
          <a:p>
            <a:r>
              <a:rPr lang="id-ID" sz="1100" i="1" noProof="0">
                <a:solidFill>
                  <a:schemeClr val="lt1"/>
                </a:solidFill>
                <a:latin typeface="Calibri"/>
                <a:ea typeface="Calibri"/>
                <a:cs typeface="Calibri"/>
                <a:sym typeface="Calibri"/>
              </a:rPr>
              <a:t>*Latihan ini bersifat opsional dan dirancang untuk memperdalam pengalaman belajar Anda. Anda dapat memilih untuk melewatkannya saat ini.</a:t>
            </a:r>
            <a:endParaRPr lang="id-ID" sz="1100" i="1" noProof="0" dirty="0">
              <a:solidFill>
                <a:schemeClr val="lt1"/>
              </a:solidFill>
              <a:latin typeface="Calibri"/>
              <a:ea typeface="Calibri"/>
              <a:cs typeface="Calibri"/>
              <a:sym typeface="Calibri"/>
            </a:endParaRPr>
          </a:p>
        </p:txBody>
      </p:sp>
      <p:sp>
        <p:nvSpPr>
          <p:cNvPr id="10" name="Rounded Rectangle 9">
            <a:extLst>
              <a:ext uri="{FF2B5EF4-FFF2-40B4-BE49-F238E27FC236}">
                <a16:creationId xmlns:a16="http://schemas.microsoft.com/office/drawing/2014/main" id="{4B5DDED9-A2DD-1869-004E-1CA44BEA09EF}"/>
              </a:ext>
              <a:ext uri="{C183D7F6-B498-43B3-948B-1728B52AA6E4}">
                <adec:decorative xmlns:adec="http://schemas.microsoft.com/office/drawing/2017/decorative" val="1"/>
              </a:ext>
            </a:extLst>
          </p:cNvPr>
          <p:cNvSpPr>
            <a:spLocks/>
          </p:cNvSpPr>
          <p:nvPr/>
        </p:nvSpPr>
        <p:spPr>
          <a:xfrm>
            <a:off x="4347609" y="3722209"/>
            <a:ext cx="3304321" cy="2106307"/>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dirty="0">
              <a:ln>
                <a:noFill/>
              </a:ln>
              <a:solidFill>
                <a:prstClr val="white"/>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68E9614-6B1D-4C6E-BBE2-EA3BA3B35621}"/>
              </a:ext>
            </a:extLst>
          </p:cNvPr>
          <p:cNvGrpSpPr/>
          <p:nvPr/>
        </p:nvGrpSpPr>
        <p:grpSpPr>
          <a:xfrm>
            <a:off x="4083990" y="3902497"/>
            <a:ext cx="1025869" cy="298897"/>
            <a:chOff x="971129" y="3919800"/>
            <a:chExt cx="1025869" cy="298897"/>
          </a:xfrm>
        </p:grpSpPr>
        <p:pic>
          <p:nvPicPr>
            <p:cNvPr id="13" name="Picture 12">
              <a:extLst>
                <a:ext uri="{FF2B5EF4-FFF2-40B4-BE49-F238E27FC236}">
                  <a16:creationId xmlns:a16="http://schemas.microsoft.com/office/drawing/2014/main" id="{DF47CD7F-FABE-29A3-7579-2C8F118CB94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71129" y="3919800"/>
              <a:ext cx="1025869" cy="298897"/>
            </a:xfrm>
            <a:prstGeom prst="rect">
              <a:avLst/>
            </a:prstGeom>
          </p:spPr>
        </p:pic>
        <p:sp>
          <p:nvSpPr>
            <p:cNvPr id="20" name="TextBox 19">
              <a:extLst>
                <a:ext uri="{FF2B5EF4-FFF2-40B4-BE49-F238E27FC236}">
                  <a16:creationId xmlns:a16="http://schemas.microsoft.com/office/drawing/2014/main" id="{480A021C-CB93-B49B-925F-53E46B77D36E}"/>
                </a:ext>
              </a:extLst>
            </p:cNvPr>
            <p:cNvSpPr txBox="1"/>
            <p:nvPr/>
          </p:nvSpPr>
          <p:spPr>
            <a:xfrm>
              <a:off x="1038948" y="3927359"/>
              <a:ext cx="89023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a:ln>
                    <a:noFill/>
                  </a:ln>
                  <a:solidFill>
                    <a:prstClr val="white"/>
                  </a:solidFill>
                  <a:effectLst/>
                  <a:uLnTx/>
                  <a:uFillTx/>
                  <a:latin typeface="Aptos" panose="02110004020202020204"/>
                  <a:ea typeface="+mn-ea"/>
                  <a:cs typeface="+mn-cs"/>
                </a:rPr>
                <a:t>Langkah 2</a:t>
              </a:r>
              <a:endParaRPr kumimoji="0" lang="id-ID" sz="1200" b="1" i="0" u="none" strike="noStrike" kern="1200" cap="none" spc="0" normalizeH="0" baseline="0" dirty="0">
                <a:ln>
                  <a:noFill/>
                </a:ln>
                <a:solidFill>
                  <a:prstClr val="white"/>
                </a:solidFill>
                <a:effectLst/>
                <a:uLnTx/>
                <a:uFillTx/>
                <a:latin typeface="Aptos" panose="02110004020202020204"/>
                <a:ea typeface="+mn-ea"/>
                <a:cs typeface="+mn-cs"/>
              </a:endParaRPr>
            </a:p>
          </p:txBody>
        </p:sp>
      </p:grpSp>
      <p:sp>
        <p:nvSpPr>
          <p:cNvPr id="21" name="TextBox 20">
            <a:extLst>
              <a:ext uri="{FF2B5EF4-FFF2-40B4-BE49-F238E27FC236}">
                <a16:creationId xmlns:a16="http://schemas.microsoft.com/office/drawing/2014/main" id="{828BC1B9-CBA5-BA6A-239A-147B73281F6F}"/>
              </a:ext>
            </a:extLst>
          </p:cNvPr>
          <p:cNvSpPr txBox="1">
            <a:spLocks/>
          </p:cNvSpPr>
          <p:nvPr/>
        </p:nvSpPr>
        <p:spPr>
          <a:xfrm>
            <a:off x="4429763" y="4201394"/>
            <a:ext cx="3154349" cy="1323439"/>
          </a:xfrm>
          <a:prstGeom prst="rect">
            <a:avLst/>
          </a:prstGeom>
          <a:noFill/>
        </p:spPr>
        <p:txBody>
          <a:bodyPr wrap="square" rtlCol="0">
            <a:spAutoFit/>
          </a:bodyPr>
          <a:lstStyle/>
          <a:p>
            <a:pPr>
              <a:defRPr/>
            </a:pPr>
            <a:r>
              <a:rPr kumimoji="0" lang="id-ID" sz="1600" b="1" i="0" u="none" strike="noStrike" kern="1200" cap="none" spc="0" normalizeH="0" baseline="0">
                <a:ln>
                  <a:noFill/>
                </a:ln>
                <a:solidFill>
                  <a:prstClr val="black"/>
                </a:solidFill>
                <a:effectLst/>
                <a:uLnTx/>
                <a:uFillTx/>
                <a:latin typeface="Aptos" panose="02110004020202020204"/>
                <a:ea typeface="+mn-ea"/>
                <a:cs typeface="+mn-cs"/>
              </a:rPr>
              <a:t>Perhatikan dengan saksama. </a:t>
            </a:r>
            <a:r>
              <a:rPr kumimoji="0" lang="id-ID" sz="1600" i="0" u="none" strike="noStrike" kern="1200" cap="none" spc="0" normalizeH="0" baseline="0">
                <a:ln>
                  <a:noFill/>
                </a:ln>
                <a:solidFill>
                  <a:prstClr val="black"/>
                </a:solidFill>
                <a:effectLst/>
                <a:uLnTx/>
                <a:uFillTx/>
                <a:latin typeface="Aptos" panose="02110004020202020204"/>
                <a:ea typeface="+mn-ea"/>
                <a:cs typeface="+mn-cs"/>
              </a:rPr>
              <a:t>Ungkapkan dari mana sumbernya dan apakah terdapat label AI. Apakah ada hal yang mengubah pandanganmu?</a:t>
            </a:r>
            <a:endParaRPr kumimoji="0" lang="id-ID" sz="1600" i="0" u="none" strike="noStrike" kern="1200" cap="none" spc="0" normalizeH="0" baseline="0" dirty="0">
              <a:ln>
                <a:noFill/>
              </a:ln>
              <a:solidFill>
                <a:prstClr val="black"/>
              </a:solidFill>
              <a:effectLst/>
              <a:uLnTx/>
              <a:uFillTx/>
              <a:latin typeface="Aptos" panose="02110004020202020204"/>
              <a:ea typeface="+mn-ea"/>
              <a:cs typeface="+mn-cs"/>
            </a:endParaRPr>
          </a:p>
        </p:txBody>
      </p:sp>
      <p:sp>
        <p:nvSpPr>
          <p:cNvPr id="22" name="Rounded Rectangle 21">
            <a:extLst>
              <a:ext uri="{FF2B5EF4-FFF2-40B4-BE49-F238E27FC236}">
                <a16:creationId xmlns:a16="http://schemas.microsoft.com/office/drawing/2014/main" id="{B97C4A38-0CFC-FA46-3F1E-472937692B46}"/>
              </a:ext>
              <a:ext uri="{C183D7F6-B498-43B3-948B-1728B52AA6E4}">
                <adec:decorative xmlns:adec="http://schemas.microsoft.com/office/drawing/2017/decorative" val="1"/>
              </a:ext>
            </a:extLst>
          </p:cNvPr>
          <p:cNvSpPr>
            <a:spLocks/>
          </p:cNvSpPr>
          <p:nvPr/>
        </p:nvSpPr>
        <p:spPr>
          <a:xfrm>
            <a:off x="7865170" y="3722209"/>
            <a:ext cx="3476295" cy="2106307"/>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dirty="0">
              <a:ln>
                <a:noFill/>
              </a:ln>
              <a:solidFill>
                <a:prstClr val="white"/>
              </a:solidFill>
              <a:effectLst/>
              <a:uLnTx/>
              <a:uFillTx/>
              <a:latin typeface="Aptos" panose="02110004020202020204"/>
              <a:ea typeface="+mn-ea"/>
              <a:cs typeface="+mn-cs"/>
            </a:endParaRPr>
          </a:p>
        </p:txBody>
      </p:sp>
      <p:grpSp>
        <p:nvGrpSpPr>
          <p:cNvPr id="24" name="Group 23">
            <a:extLst>
              <a:ext uri="{FF2B5EF4-FFF2-40B4-BE49-F238E27FC236}">
                <a16:creationId xmlns:a16="http://schemas.microsoft.com/office/drawing/2014/main" id="{444207FB-AC03-A318-2612-DE09B7CC4527}"/>
              </a:ext>
            </a:extLst>
          </p:cNvPr>
          <p:cNvGrpSpPr/>
          <p:nvPr/>
        </p:nvGrpSpPr>
        <p:grpSpPr>
          <a:xfrm>
            <a:off x="7601551" y="3902497"/>
            <a:ext cx="1025869" cy="298897"/>
            <a:chOff x="971129" y="3919800"/>
            <a:chExt cx="1025869" cy="298897"/>
          </a:xfrm>
        </p:grpSpPr>
        <p:pic>
          <p:nvPicPr>
            <p:cNvPr id="25" name="Picture 24">
              <a:extLst>
                <a:ext uri="{FF2B5EF4-FFF2-40B4-BE49-F238E27FC236}">
                  <a16:creationId xmlns:a16="http://schemas.microsoft.com/office/drawing/2014/main" id="{137367FE-D454-953C-535D-941D6228849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71129" y="3919800"/>
              <a:ext cx="1025869" cy="298897"/>
            </a:xfrm>
            <a:prstGeom prst="rect">
              <a:avLst/>
            </a:prstGeom>
          </p:spPr>
        </p:pic>
        <p:sp>
          <p:nvSpPr>
            <p:cNvPr id="26" name="TextBox 25">
              <a:extLst>
                <a:ext uri="{FF2B5EF4-FFF2-40B4-BE49-F238E27FC236}">
                  <a16:creationId xmlns:a16="http://schemas.microsoft.com/office/drawing/2014/main" id="{A2361A56-1769-252F-2E1C-DAC4B969877D}"/>
                </a:ext>
              </a:extLst>
            </p:cNvPr>
            <p:cNvSpPr txBox="1"/>
            <p:nvPr/>
          </p:nvSpPr>
          <p:spPr>
            <a:xfrm>
              <a:off x="1038948" y="3927359"/>
              <a:ext cx="89023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200" b="1" i="0" u="none" strike="noStrike" kern="1200" cap="none" spc="0" normalizeH="0" baseline="0">
                  <a:ln>
                    <a:noFill/>
                  </a:ln>
                  <a:solidFill>
                    <a:prstClr val="white"/>
                  </a:solidFill>
                  <a:effectLst/>
                  <a:uLnTx/>
                  <a:uFillTx/>
                  <a:latin typeface="Aptos" panose="02110004020202020204"/>
                  <a:ea typeface="+mn-ea"/>
                  <a:cs typeface="+mn-cs"/>
                </a:rPr>
                <a:t>Langkah 3</a:t>
              </a:r>
              <a:endParaRPr kumimoji="0" lang="id-ID" sz="1200" b="1" i="0" u="none" strike="noStrike" kern="1200" cap="none" spc="0" normalizeH="0" baseline="0" dirty="0">
                <a:ln>
                  <a:noFill/>
                </a:ln>
                <a:solidFill>
                  <a:prstClr val="white"/>
                </a:solidFill>
                <a:effectLst/>
                <a:uLnTx/>
                <a:uFillTx/>
                <a:latin typeface="Aptos" panose="02110004020202020204"/>
                <a:ea typeface="+mn-ea"/>
                <a:cs typeface="+mn-cs"/>
              </a:endParaRPr>
            </a:p>
          </p:txBody>
        </p:sp>
      </p:grpSp>
      <p:sp>
        <p:nvSpPr>
          <p:cNvPr id="27" name="TextBox 26">
            <a:extLst>
              <a:ext uri="{FF2B5EF4-FFF2-40B4-BE49-F238E27FC236}">
                <a16:creationId xmlns:a16="http://schemas.microsoft.com/office/drawing/2014/main" id="{71AE1089-E020-620E-4B5D-4379F3F15308}"/>
              </a:ext>
            </a:extLst>
          </p:cNvPr>
          <p:cNvSpPr txBox="1">
            <a:spLocks/>
          </p:cNvSpPr>
          <p:nvPr/>
        </p:nvSpPr>
        <p:spPr>
          <a:xfrm>
            <a:off x="7947324" y="4201394"/>
            <a:ext cx="3394142" cy="1569660"/>
          </a:xfrm>
          <a:prstGeom prst="rect">
            <a:avLst/>
          </a:prstGeom>
          <a:noFill/>
        </p:spPr>
        <p:txBody>
          <a:bodyPr wrap="square" rtlCol="0">
            <a:spAutoFit/>
          </a:bodyPr>
          <a:lstStyle/>
          <a:p>
            <a:pPr>
              <a:defRPr/>
            </a:pPr>
            <a:r>
              <a:rPr kumimoji="0" lang="id-ID" sz="1600" b="1" i="0" u="none" strike="noStrike" kern="1200" cap="none" spc="0" normalizeH="0" baseline="0">
                <a:ln>
                  <a:noFill/>
                </a:ln>
                <a:solidFill>
                  <a:prstClr val="black"/>
                </a:solidFill>
                <a:effectLst/>
                <a:uLnTx/>
                <a:uFillTx/>
                <a:latin typeface="Aptos" panose="02110004020202020204"/>
                <a:ea typeface="+mn-ea"/>
                <a:cs typeface="+mn-cs"/>
              </a:rPr>
              <a:t>Diskusi dalam kelas.</a:t>
            </a:r>
            <a:br>
              <a:rPr kumimoji="0" lang="id-ID" sz="1600" b="1" i="0" u="none" strike="noStrike" kern="1200" cap="none" spc="0" normalizeH="0" baseline="0">
                <a:ln>
                  <a:noFill/>
                </a:ln>
                <a:solidFill>
                  <a:prstClr val="black"/>
                </a:solidFill>
                <a:effectLst/>
                <a:uLnTx/>
                <a:uFillTx/>
                <a:latin typeface="Aptos" panose="02110004020202020204"/>
                <a:ea typeface="+mn-ea"/>
                <a:cs typeface="+mn-cs"/>
              </a:rPr>
            </a:br>
            <a:r>
              <a:rPr kumimoji="0" lang="id-ID" sz="1600" i="0" u="none" strike="noStrike" kern="1200" cap="none" spc="0" normalizeH="0" baseline="0">
                <a:ln>
                  <a:noFill/>
                </a:ln>
                <a:solidFill>
                  <a:prstClr val="black"/>
                </a:solidFill>
                <a:effectLst/>
                <a:uLnTx/>
                <a:uFillTx/>
                <a:latin typeface="Aptos" panose="02110004020202020204"/>
                <a:ea typeface="+mn-ea"/>
                <a:cs typeface="+mn-cs"/>
              </a:rPr>
              <a:t>Apa yang sebenarnya membuatmu menentukan penilaian tersebut? Apakah karena </a:t>
            </a:r>
            <a:r>
              <a:rPr kumimoji="0" lang="id-ID" sz="1600" i="0" u="none" strike="noStrike" kern="1200" cap="none" spc="0" normalizeH="0" baseline="0" err="1">
                <a:ln>
                  <a:noFill/>
                </a:ln>
                <a:solidFill>
                  <a:prstClr val="black"/>
                </a:solidFill>
                <a:effectLst/>
                <a:uLnTx/>
                <a:uFillTx/>
                <a:latin typeface="Aptos" panose="02110004020202020204"/>
                <a:ea typeface="+mn-ea"/>
                <a:cs typeface="+mn-cs"/>
              </a:rPr>
              <a:t>postingan</a:t>
            </a:r>
            <a:r>
              <a:rPr kumimoji="0" lang="id-ID" sz="1600" i="0" u="none" strike="noStrike" kern="1200" cap="none" spc="0" normalizeH="0" baseline="0">
                <a:ln>
                  <a:noFill/>
                </a:ln>
                <a:solidFill>
                  <a:prstClr val="black"/>
                </a:solidFill>
                <a:effectLst/>
                <a:uLnTx/>
                <a:uFillTx/>
                <a:latin typeface="Aptos" panose="02110004020202020204"/>
                <a:ea typeface="+mn-ea"/>
                <a:cs typeface="+mn-cs"/>
              </a:rPr>
              <a:t> itu dibuat dengan AI, atau hal lain?</a:t>
            </a:r>
            <a:br>
              <a:rPr kumimoji="0" lang="id-ID" sz="1600" i="0" u="none" strike="noStrike" kern="1200" cap="none" spc="0" normalizeH="0" baseline="0">
                <a:ln>
                  <a:noFill/>
                </a:ln>
                <a:solidFill>
                  <a:prstClr val="black"/>
                </a:solidFill>
                <a:effectLst/>
                <a:uLnTx/>
                <a:uFillTx/>
                <a:latin typeface="Aptos" panose="02110004020202020204"/>
                <a:ea typeface="+mn-ea"/>
                <a:cs typeface="+mn-cs"/>
              </a:rPr>
            </a:br>
            <a:endParaRPr kumimoji="0" lang="id-ID" sz="1600" i="0" u="none" strike="noStrike" kern="1200" cap="none" spc="0" normalizeH="0" baseline="0" dirty="0">
              <a:ln>
                <a:noFill/>
              </a:ln>
              <a:solidFill>
                <a:prstClr val="black"/>
              </a:solidFill>
              <a:effectLst/>
              <a:uLnTx/>
              <a:uFillTx/>
              <a:latin typeface="Aptos" panose="02110004020202020204"/>
              <a:ea typeface="+mn-ea"/>
              <a:cs typeface="+mn-cs"/>
            </a:endParaRPr>
          </a:p>
        </p:txBody>
      </p:sp>
      <p:pic>
        <p:nvPicPr>
          <p:cNvPr id="17" name="Picture 16" descr="Illustration of a weighing scale">
            <a:extLst>
              <a:ext uri="{FF2B5EF4-FFF2-40B4-BE49-F238E27FC236}">
                <a16:creationId xmlns:a16="http://schemas.microsoft.com/office/drawing/2014/main" id="{420D246E-F6BC-5D70-4C0A-4E0699FEC690}"/>
              </a:ext>
            </a:extLst>
          </p:cNvPr>
          <p:cNvPicPr>
            <a:picLocks noChangeAspect="1"/>
          </p:cNvPicPr>
          <p:nvPr/>
        </p:nvPicPr>
        <p:blipFill>
          <a:blip r:embed="rId6"/>
          <a:stretch>
            <a:fillRect/>
          </a:stretch>
        </p:blipFill>
        <p:spPr>
          <a:xfrm>
            <a:off x="7660492" y="918095"/>
            <a:ext cx="3394142" cy="2998892"/>
          </a:xfrm>
          <a:prstGeom prst="rect">
            <a:avLst/>
          </a:prstGeom>
        </p:spPr>
      </p:pic>
    </p:spTree>
    <p:extLst>
      <p:ext uri="{BB962C8B-B14F-4D97-AF65-F5344CB8AC3E}">
        <p14:creationId xmlns:p14="http://schemas.microsoft.com/office/powerpoint/2010/main" val="2502753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FC33F421-1A4B-7CEA-8C66-9970044736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44BC1-91C3-8EB5-51D0-7A1E91F7F404}"/>
              </a:ext>
            </a:extLst>
          </p:cNvPr>
          <p:cNvSpPr>
            <a:spLocks noGrp="1"/>
          </p:cNvSpPr>
          <p:nvPr>
            <p:ph type="title"/>
          </p:nvPr>
        </p:nvSpPr>
        <p:spPr>
          <a:xfrm>
            <a:off x="475276" y="348250"/>
            <a:ext cx="3329066" cy="261801"/>
          </a:xfrm>
        </p:spPr>
        <p:txBody>
          <a:bodyPr>
            <a:noAutofit/>
          </a:bodyPr>
          <a:lstStyle/>
          <a:p>
            <a:r>
              <a:rPr lang="id-ID" sz="2000" noProof="0" dirty="0">
                <a:solidFill>
                  <a:schemeClr val="bg1"/>
                </a:solidFill>
                <a:latin typeface="Avenir Next Condensed" panose="020B0506020202020204" pitchFamily="34" charset="0"/>
              </a:rPr>
              <a:t>NILAI HASIL KARYA</a:t>
            </a:r>
          </a:p>
        </p:txBody>
      </p:sp>
      <p:sp>
        <p:nvSpPr>
          <p:cNvPr id="3" name="TextBox 2">
            <a:extLst>
              <a:ext uri="{FF2B5EF4-FFF2-40B4-BE49-F238E27FC236}">
                <a16:creationId xmlns:a16="http://schemas.microsoft.com/office/drawing/2014/main" id="{E1B38085-5AC5-570D-368D-5FB56217B35E}"/>
              </a:ext>
            </a:extLst>
          </p:cNvPr>
          <p:cNvSpPr txBox="1"/>
          <p:nvPr/>
        </p:nvSpPr>
        <p:spPr>
          <a:xfrm>
            <a:off x="7643813" y="234829"/>
            <a:ext cx="4106183" cy="400110"/>
          </a:xfrm>
          <a:prstGeom prst="rect">
            <a:avLst/>
          </a:prstGeom>
          <a:noFill/>
        </p:spPr>
        <p:txBody>
          <a:bodyPr wrap="square" rtlCol="0">
            <a:spAutoFit/>
          </a:bodyPr>
          <a:lstStyle/>
          <a:p>
            <a:pPr algn="r"/>
            <a:r>
              <a:rPr lang="id-ID" sz="2000" i="1" noProof="0" dirty="0">
                <a:solidFill>
                  <a:schemeClr val="bg1"/>
                </a:solidFill>
                <a:latin typeface="Avenir Next Condensed" panose="020B0506020202020204" pitchFamily="34" charset="0"/>
              </a:rPr>
              <a:t>KEGIATAN: </a:t>
            </a:r>
            <a:r>
              <a:rPr lang="id-ID" sz="2000" b="1" noProof="0" dirty="0">
                <a:solidFill>
                  <a:schemeClr val="bg1"/>
                </a:solidFill>
                <a:latin typeface="Avenir Next Condensed" panose="020B0506020202020204" pitchFamily="34" charset="0"/>
              </a:rPr>
              <a:t>COBA LAKUKAN SENDIRI!</a:t>
            </a:r>
          </a:p>
        </p:txBody>
      </p:sp>
      <p:grpSp>
        <p:nvGrpSpPr>
          <p:cNvPr id="4" name="Group 3">
            <a:extLst>
              <a:ext uri="{FF2B5EF4-FFF2-40B4-BE49-F238E27FC236}">
                <a16:creationId xmlns:a16="http://schemas.microsoft.com/office/drawing/2014/main" id="{E174E76D-61ED-57C1-06ED-CBC2AA7EA66E}"/>
              </a:ext>
            </a:extLst>
          </p:cNvPr>
          <p:cNvGrpSpPr/>
          <p:nvPr/>
        </p:nvGrpSpPr>
        <p:grpSpPr>
          <a:xfrm>
            <a:off x="4485992" y="735425"/>
            <a:ext cx="3213616" cy="5227547"/>
            <a:chOff x="4485992" y="734935"/>
            <a:chExt cx="3213616" cy="5227547"/>
          </a:xfrm>
        </p:grpSpPr>
        <p:sp>
          <p:nvSpPr>
            <p:cNvPr id="6" name="TextBox 5">
              <a:extLst>
                <a:ext uri="{FF2B5EF4-FFF2-40B4-BE49-F238E27FC236}">
                  <a16:creationId xmlns:a16="http://schemas.microsoft.com/office/drawing/2014/main" id="{0C47D1A2-9E4C-5F5A-4CC6-A105C280A92E}"/>
                </a:ext>
              </a:extLst>
            </p:cNvPr>
            <p:cNvSpPr txBox="1"/>
            <p:nvPr/>
          </p:nvSpPr>
          <p:spPr>
            <a:xfrm>
              <a:off x="5038424" y="790604"/>
              <a:ext cx="2108752" cy="338554"/>
            </a:xfrm>
            <a:prstGeom prst="rect">
              <a:avLst/>
            </a:prstGeom>
            <a:noFill/>
          </p:spPr>
          <p:txBody>
            <a:bodyPr wrap="square" rtlCol="0">
              <a:spAutoFit/>
            </a:bodyPr>
            <a:lstStyle/>
            <a:p>
              <a:r>
                <a:rPr lang="id-ID" sz="1600" b="1" noProof="0">
                  <a:latin typeface="+mj-lt"/>
                  <a:cs typeface="Poppins SemiBold" pitchFamily="2" charset="77"/>
                </a:rPr>
                <a:t>Selamatkan_Bumi_21</a:t>
              </a:r>
              <a:endParaRPr lang="id-ID" sz="1600" b="1" noProof="0" dirty="0">
                <a:latin typeface="+mj-lt"/>
                <a:cs typeface="Poppins SemiBold" pitchFamily="2" charset="77"/>
              </a:endParaRPr>
            </a:p>
          </p:txBody>
        </p:sp>
        <p:sp>
          <p:nvSpPr>
            <p:cNvPr id="7" name="TextBox 6">
              <a:extLst>
                <a:ext uri="{FF2B5EF4-FFF2-40B4-BE49-F238E27FC236}">
                  <a16:creationId xmlns:a16="http://schemas.microsoft.com/office/drawing/2014/main" id="{72CFEF28-A7F4-488F-5B6C-F73C9C7CFDDD}"/>
                </a:ext>
              </a:extLst>
            </p:cNvPr>
            <p:cNvSpPr txBox="1"/>
            <p:nvPr/>
          </p:nvSpPr>
          <p:spPr>
            <a:xfrm>
              <a:off x="4485992" y="4946819"/>
              <a:ext cx="3213616" cy="1015663"/>
            </a:xfrm>
            <a:prstGeom prst="rect">
              <a:avLst/>
            </a:prstGeom>
            <a:noFill/>
          </p:spPr>
          <p:txBody>
            <a:bodyPr wrap="square" rtlCol="0">
              <a:spAutoFit/>
            </a:bodyPr>
            <a:lstStyle/>
            <a:p>
              <a:pPr lvl="0">
                <a:defRPr/>
              </a:pPr>
              <a:r>
                <a:rPr lang="id-ID" sz="1400" b="1" noProof="0">
                  <a:solidFill>
                    <a:prstClr val="black"/>
                  </a:solidFill>
                </a:rPr>
                <a:t>Momen nyata dari aksi bantuan kami. Yuk, berdonasi agar lebih banyak bantuan bisa dikirimkan.</a:t>
              </a:r>
            </a:p>
            <a:p>
              <a:pPr>
                <a:spcBef>
                  <a:spcPts val="600"/>
                </a:spcBef>
              </a:pPr>
              <a:r>
                <a:rPr lang="id-ID" sz="1300" noProof="0"/>
                <a:t>#BuatPerubahan</a:t>
              </a:r>
              <a:endParaRPr lang="id-ID" sz="1300" noProof="0" dirty="0"/>
            </a:p>
          </p:txBody>
        </p:sp>
        <p:sp>
          <p:nvSpPr>
            <p:cNvPr id="8" name="Oval 7">
              <a:extLst>
                <a:ext uri="{FF2B5EF4-FFF2-40B4-BE49-F238E27FC236}">
                  <a16:creationId xmlns:a16="http://schemas.microsoft.com/office/drawing/2014/main" id="{5AA98BF0-7FD6-0B75-F218-18376E622B09}"/>
                </a:ext>
              </a:extLst>
            </p:cNvPr>
            <p:cNvSpPr/>
            <p:nvPr/>
          </p:nvSpPr>
          <p:spPr>
            <a:xfrm>
              <a:off x="4547520" y="734935"/>
              <a:ext cx="400248" cy="400248"/>
            </a:xfrm>
            <a:prstGeom prst="ellipse">
              <a:avLst/>
            </a:prstGeom>
            <a:solidFill>
              <a:srgbClr val="F563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grpSp>
      <p:grpSp>
        <p:nvGrpSpPr>
          <p:cNvPr id="10" name="Group 9">
            <a:extLst>
              <a:ext uri="{FF2B5EF4-FFF2-40B4-BE49-F238E27FC236}">
                <a16:creationId xmlns:a16="http://schemas.microsoft.com/office/drawing/2014/main" id="{876472D2-7081-2166-A668-802001B1DDF4}"/>
              </a:ext>
            </a:extLst>
          </p:cNvPr>
          <p:cNvGrpSpPr/>
          <p:nvPr/>
        </p:nvGrpSpPr>
        <p:grpSpPr>
          <a:xfrm>
            <a:off x="650262" y="791094"/>
            <a:ext cx="3213616" cy="5286327"/>
            <a:chOff x="650262" y="790604"/>
            <a:chExt cx="3213616" cy="5286327"/>
          </a:xfrm>
        </p:grpSpPr>
        <p:sp>
          <p:nvSpPr>
            <p:cNvPr id="12" name="TextBox 11">
              <a:extLst>
                <a:ext uri="{FF2B5EF4-FFF2-40B4-BE49-F238E27FC236}">
                  <a16:creationId xmlns:a16="http://schemas.microsoft.com/office/drawing/2014/main" id="{BDDE5B18-F136-5468-BCAF-582E81842E2A}"/>
                </a:ext>
              </a:extLst>
            </p:cNvPr>
            <p:cNvSpPr txBox="1"/>
            <p:nvPr/>
          </p:nvSpPr>
          <p:spPr>
            <a:xfrm>
              <a:off x="1202694" y="790604"/>
              <a:ext cx="2108752" cy="338554"/>
            </a:xfrm>
            <a:prstGeom prst="rect">
              <a:avLst/>
            </a:prstGeom>
            <a:noFill/>
          </p:spPr>
          <p:txBody>
            <a:bodyPr wrap="square" rtlCol="0">
              <a:spAutoFit/>
            </a:bodyPr>
            <a:lstStyle/>
            <a:p>
              <a:r>
                <a:rPr lang="id-ID" sz="1600" b="1" noProof="0" dirty="0">
                  <a:latin typeface="+mj-lt"/>
                  <a:cs typeface="Poppins SemiBold" pitchFamily="2" charset="77"/>
                </a:rPr>
                <a:t>Pengguna1234567</a:t>
              </a:r>
            </a:p>
          </p:txBody>
        </p:sp>
        <p:sp>
          <p:nvSpPr>
            <p:cNvPr id="13" name="TextBox 12">
              <a:extLst>
                <a:ext uri="{FF2B5EF4-FFF2-40B4-BE49-F238E27FC236}">
                  <a16:creationId xmlns:a16="http://schemas.microsoft.com/office/drawing/2014/main" id="{2ED6A222-B732-F1C3-C57E-E58AFA37F22C}"/>
                </a:ext>
              </a:extLst>
            </p:cNvPr>
            <p:cNvSpPr txBox="1"/>
            <p:nvPr/>
          </p:nvSpPr>
          <p:spPr>
            <a:xfrm>
              <a:off x="650262" y="4946819"/>
              <a:ext cx="3213616" cy="800219"/>
            </a:xfrm>
            <a:prstGeom prst="rect">
              <a:avLst/>
            </a:prstGeom>
            <a:noFill/>
          </p:spPr>
          <p:txBody>
            <a:bodyPr wrap="square" rtlCol="0">
              <a:spAutoFit/>
            </a:bodyPr>
            <a:lstStyle/>
            <a:p>
              <a:pPr lvl="0">
                <a:defRPr/>
              </a:pPr>
              <a:r>
                <a:rPr lang="id-ID" sz="1400" b="1" noProof="0">
                  <a:solidFill>
                    <a:prstClr val="black"/>
                  </a:solidFill>
                </a:rPr>
                <a:t>Planet kita tidak akan selamat jika kamu tidak berdonasi HARI INI!</a:t>
              </a:r>
            </a:p>
            <a:p>
              <a:pPr>
                <a:spcBef>
                  <a:spcPts val="600"/>
                </a:spcBef>
              </a:pPr>
              <a:r>
                <a:rPr lang="id-ID" sz="1300" noProof="0"/>
                <a:t>#BuatPerubahan</a:t>
              </a:r>
              <a:endParaRPr lang="id-ID" sz="1300" noProof="0" dirty="0"/>
            </a:p>
          </p:txBody>
        </p:sp>
        <p:grpSp>
          <p:nvGrpSpPr>
            <p:cNvPr id="15" name="Group 14">
              <a:extLst>
                <a:ext uri="{FF2B5EF4-FFF2-40B4-BE49-F238E27FC236}">
                  <a16:creationId xmlns:a16="http://schemas.microsoft.com/office/drawing/2014/main" id="{A5065060-27E4-72E4-ED12-BFAA1F83D8E1}"/>
                </a:ext>
              </a:extLst>
            </p:cNvPr>
            <p:cNvGrpSpPr/>
            <p:nvPr/>
          </p:nvGrpSpPr>
          <p:grpSpPr>
            <a:xfrm>
              <a:off x="711790" y="5861487"/>
              <a:ext cx="1104736" cy="215444"/>
              <a:chOff x="414318" y="2847258"/>
              <a:chExt cx="1104736" cy="215444"/>
            </a:xfrm>
          </p:grpSpPr>
          <p:sp>
            <p:nvSpPr>
              <p:cNvPr id="17" name="TextBox 16">
                <a:extLst>
                  <a:ext uri="{FF2B5EF4-FFF2-40B4-BE49-F238E27FC236}">
                    <a16:creationId xmlns:a16="http://schemas.microsoft.com/office/drawing/2014/main" id="{1FE6AAE0-9AE4-2322-9188-7A978F187074}"/>
                  </a:ext>
                </a:extLst>
              </p:cNvPr>
              <p:cNvSpPr txBox="1"/>
              <p:nvPr/>
            </p:nvSpPr>
            <p:spPr>
              <a:xfrm>
                <a:off x="528459" y="2847258"/>
                <a:ext cx="99059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800" b="0" i="0" u="none" strike="noStrike" kern="1200" cap="none" spc="0" normalizeH="0" baseline="0">
                    <a:ln>
                      <a:noFill/>
                    </a:ln>
                    <a:solidFill>
                      <a:prstClr val="black"/>
                    </a:solidFill>
                    <a:effectLst/>
                    <a:uLnTx/>
                    <a:uFillTx/>
                    <a:latin typeface="Aptos" panose="02110004020202020204"/>
                    <a:ea typeface="+mn-ea"/>
                    <a:cs typeface="+mn-cs"/>
                  </a:rPr>
                  <a:t>Dibuat dengan AI</a:t>
                </a:r>
                <a:endParaRPr kumimoji="0" lang="id-ID" sz="800" b="0" i="0" u="none" strike="noStrike" kern="1200" cap="none" spc="0" normalizeH="0" baseline="0" dirty="0">
                  <a:ln>
                    <a:noFill/>
                  </a:ln>
                  <a:solidFill>
                    <a:prstClr val="black"/>
                  </a:solidFill>
                  <a:effectLst/>
                  <a:uLnTx/>
                  <a:uFillTx/>
                  <a:latin typeface="Aptos" panose="02110004020202020204"/>
                  <a:ea typeface="+mn-ea"/>
                  <a:cs typeface="+mn-cs"/>
                </a:endParaRPr>
              </a:p>
            </p:txBody>
          </p:sp>
          <p:pic>
            <p:nvPicPr>
              <p:cNvPr id="18" name="Picture 17">
                <a:extLst>
                  <a:ext uri="{FF2B5EF4-FFF2-40B4-BE49-F238E27FC236}">
                    <a16:creationId xmlns:a16="http://schemas.microsoft.com/office/drawing/2014/main" id="{47A9E0A1-BB94-1F3A-E317-C366FEE62C99}"/>
                  </a:ext>
                </a:extLst>
              </p:cNvPr>
              <p:cNvPicPr>
                <a:picLocks noChangeAspect="1"/>
              </p:cNvPicPr>
              <p:nvPr/>
            </p:nvPicPr>
            <p:blipFill>
              <a:blip r:embed="rId4"/>
              <a:stretch>
                <a:fillRect/>
              </a:stretch>
            </p:blipFill>
            <p:spPr>
              <a:xfrm>
                <a:off x="414318" y="2860615"/>
                <a:ext cx="174568" cy="174568"/>
              </a:xfrm>
              <a:prstGeom prst="rect">
                <a:avLst/>
              </a:prstGeom>
            </p:spPr>
          </p:pic>
        </p:grpSp>
      </p:grpSp>
      <p:sp>
        <p:nvSpPr>
          <p:cNvPr id="20" name="Rounded Rectangle 19">
            <a:extLst>
              <a:ext uri="{FF2B5EF4-FFF2-40B4-BE49-F238E27FC236}">
                <a16:creationId xmlns:a16="http://schemas.microsoft.com/office/drawing/2014/main" id="{33CA773B-FB71-9300-D9B6-F81775FE0332}"/>
              </a:ext>
            </a:extLst>
          </p:cNvPr>
          <p:cNvSpPr/>
          <p:nvPr/>
        </p:nvSpPr>
        <p:spPr>
          <a:xfrm>
            <a:off x="8229863" y="594838"/>
            <a:ext cx="3569989" cy="5623639"/>
          </a:xfrm>
          <a:prstGeom prst="roundRect">
            <a:avLst>
              <a:gd name="adj" fmla="val 4988"/>
            </a:avLst>
          </a:prstGeom>
          <a:solidFill>
            <a:schemeClr val="bg1"/>
          </a:solidFill>
          <a:ln>
            <a:noFill/>
          </a:ln>
          <a:effectLst>
            <a:outerShdw blurRad="50800" dist="38100" dir="5400000" sx="100733" sy="100733"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22" name="TextBox 21">
            <a:extLst>
              <a:ext uri="{FF2B5EF4-FFF2-40B4-BE49-F238E27FC236}">
                <a16:creationId xmlns:a16="http://schemas.microsoft.com/office/drawing/2014/main" id="{B9F5939C-5CD4-740E-15AD-F99D686DA839}"/>
              </a:ext>
            </a:extLst>
          </p:cNvPr>
          <p:cNvSpPr txBox="1"/>
          <p:nvPr/>
        </p:nvSpPr>
        <p:spPr>
          <a:xfrm>
            <a:off x="8957281" y="779218"/>
            <a:ext cx="2108752" cy="338554"/>
          </a:xfrm>
          <a:prstGeom prst="rect">
            <a:avLst/>
          </a:prstGeom>
          <a:noFill/>
        </p:spPr>
        <p:txBody>
          <a:bodyPr wrap="square" rtlCol="0">
            <a:spAutoFit/>
          </a:bodyPr>
          <a:lstStyle/>
          <a:p>
            <a:r>
              <a:rPr lang="id-ID" sz="1600" b="1" noProof="0" err="1">
                <a:latin typeface="+mj-lt"/>
                <a:cs typeface="Poppins SemiBold" pitchFamily="2" charset="77"/>
              </a:rPr>
              <a:t>Follow</a:t>
            </a:r>
            <a:r>
              <a:rPr lang="id-ID" sz="1600" b="1" noProof="0">
                <a:latin typeface="+mj-lt"/>
                <a:cs typeface="Poppins SemiBold" pitchFamily="2" charset="77"/>
              </a:rPr>
              <a:t> balik ya</a:t>
            </a:r>
            <a:endParaRPr lang="id-ID" sz="1600" b="1" noProof="0" dirty="0">
              <a:latin typeface="+mj-lt"/>
              <a:cs typeface="Poppins SemiBold" pitchFamily="2" charset="77"/>
            </a:endParaRPr>
          </a:p>
        </p:txBody>
      </p:sp>
      <p:sp>
        <p:nvSpPr>
          <p:cNvPr id="24" name="TextBox 23">
            <a:extLst>
              <a:ext uri="{FF2B5EF4-FFF2-40B4-BE49-F238E27FC236}">
                <a16:creationId xmlns:a16="http://schemas.microsoft.com/office/drawing/2014/main" id="{DBBB2552-8178-030A-402C-8B1A2C75220F}"/>
              </a:ext>
            </a:extLst>
          </p:cNvPr>
          <p:cNvSpPr txBox="1"/>
          <p:nvPr/>
        </p:nvSpPr>
        <p:spPr>
          <a:xfrm>
            <a:off x="8404849" y="4935433"/>
            <a:ext cx="3213616" cy="1031051"/>
          </a:xfrm>
          <a:prstGeom prst="rect">
            <a:avLst/>
          </a:prstGeom>
          <a:noFill/>
        </p:spPr>
        <p:txBody>
          <a:bodyPr wrap="square" rtlCol="0">
            <a:spAutoFit/>
          </a:bodyPr>
          <a:lstStyle/>
          <a:p>
            <a:pPr lvl="0">
              <a:defRPr/>
            </a:pPr>
            <a:r>
              <a:rPr lang="id-ID" sz="1400" b="1" noProof="0">
                <a:solidFill>
                  <a:prstClr val="black"/>
                </a:solidFill>
              </a:rPr>
              <a:t>Banyak orang sudah mulai bergerak demi masa depan kita. Yuk, donasi dan jadi bagian dari gerakan ini!</a:t>
            </a:r>
          </a:p>
          <a:p>
            <a:pPr>
              <a:spcBef>
                <a:spcPts val="600"/>
              </a:spcBef>
            </a:pPr>
            <a:r>
              <a:rPr lang="id-ID" sz="1400" noProof="0"/>
              <a:t>#BuatPerubahan</a:t>
            </a:r>
            <a:endParaRPr lang="id-ID" sz="1400" noProof="0" dirty="0"/>
          </a:p>
        </p:txBody>
      </p:sp>
      <p:sp>
        <p:nvSpPr>
          <p:cNvPr id="26" name="Oval 25">
            <a:extLst>
              <a:ext uri="{FF2B5EF4-FFF2-40B4-BE49-F238E27FC236}">
                <a16:creationId xmlns:a16="http://schemas.microsoft.com/office/drawing/2014/main" id="{8B295183-4900-12FF-0150-C692CB7CAB6B}"/>
              </a:ext>
            </a:extLst>
          </p:cNvPr>
          <p:cNvSpPr/>
          <p:nvPr/>
        </p:nvSpPr>
        <p:spPr>
          <a:xfrm>
            <a:off x="8466377" y="723549"/>
            <a:ext cx="400248" cy="400248"/>
          </a:xfrm>
          <a:prstGeom prst="ellipse">
            <a:avLst/>
          </a:prstGeom>
          <a:solidFill>
            <a:srgbClr val="F563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30" name="Picture 29">
            <a:extLst>
              <a:ext uri="{FF2B5EF4-FFF2-40B4-BE49-F238E27FC236}">
                <a16:creationId xmlns:a16="http://schemas.microsoft.com/office/drawing/2014/main" id="{B7F3D24D-64B7-93AB-9424-0C6E3998D925}"/>
              </a:ext>
            </a:extLst>
          </p:cNvPr>
          <p:cNvPicPr>
            <a:picLocks noChangeAspect="1"/>
          </p:cNvPicPr>
          <p:nvPr/>
        </p:nvPicPr>
        <p:blipFill>
          <a:blip r:embed="rId5"/>
          <a:srcRect t="5215"/>
          <a:stretch>
            <a:fillRect/>
          </a:stretch>
        </p:blipFill>
        <p:spPr>
          <a:xfrm>
            <a:off x="8229862" y="1232658"/>
            <a:ext cx="3569989" cy="3593325"/>
          </a:xfrm>
          <a:prstGeom prst="rect">
            <a:avLst/>
          </a:prstGeom>
        </p:spPr>
      </p:pic>
    </p:spTree>
    <p:extLst>
      <p:ext uri="{BB962C8B-B14F-4D97-AF65-F5344CB8AC3E}">
        <p14:creationId xmlns:p14="http://schemas.microsoft.com/office/powerpoint/2010/main" val="2321696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A627D09-F948-2487-DC4D-8143E1D5775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5352E72-5872-9AE8-42A0-5B5C6C91B849}"/>
              </a:ext>
            </a:extLst>
          </p:cNvPr>
          <p:cNvSpPr txBox="1">
            <a:spLocks noGrp="1"/>
          </p:cNvSpPr>
          <p:nvPr>
            <p:ph type="title" idx="4294967295"/>
          </p:nvPr>
        </p:nvSpPr>
        <p:spPr>
          <a:xfrm>
            <a:off x="765338" y="994612"/>
            <a:ext cx="6319436" cy="8483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t>Keraguan</a:t>
            </a:r>
            <a:endParaRPr kumimoji="0" lang="id-ID" sz="4200" b="1" i="0" u="none" strike="noStrike" kern="1200" cap="none" spc="0" normalizeH="0" baseline="0" dirty="0">
              <a:ln>
                <a:noFill/>
              </a:ln>
              <a:solidFill>
                <a:schemeClr val="bg1"/>
              </a:solidFill>
              <a:effectLst/>
              <a:uLnTx/>
              <a:uFillTx/>
              <a:latin typeface="Poppins" pitchFamily="2" charset="77"/>
              <a:ea typeface="+mn-ea"/>
              <a:cs typeface="Poppins" pitchFamily="2" charset="77"/>
            </a:endParaRPr>
          </a:p>
        </p:txBody>
      </p:sp>
      <p:sp>
        <p:nvSpPr>
          <p:cNvPr id="4" name="TextBox 3">
            <a:extLst>
              <a:ext uri="{FF2B5EF4-FFF2-40B4-BE49-F238E27FC236}">
                <a16:creationId xmlns:a16="http://schemas.microsoft.com/office/drawing/2014/main" id="{420A2602-5A09-F419-F912-817B93830076}"/>
              </a:ext>
            </a:extLst>
          </p:cNvPr>
          <p:cNvSpPr txBox="1"/>
          <p:nvPr/>
        </p:nvSpPr>
        <p:spPr>
          <a:xfrm>
            <a:off x="765337" y="2135835"/>
            <a:ext cx="5935713" cy="3970318"/>
          </a:xfrm>
          <a:prstGeom prst="rect">
            <a:avLst/>
          </a:prstGeom>
          <a:noFill/>
        </p:spPr>
        <p:txBody>
          <a:bodyPr wrap="square" rtlCol="0">
            <a:spAutoFit/>
          </a:bodyPr>
          <a:lstStyle/>
          <a:p>
            <a:r>
              <a:rPr lang="id-ID" noProof="0">
                <a:solidFill>
                  <a:schemeClr val="bg1"/>
                </a:solidFill>
              </a:rPr>
              <a:t>Menyaksikan karyanya yang jujur merosot di papan peringkat, Ica merasa bimbang. Mungkin ia juga perlu membuat gambarnya lebih dramatis. Mungkin mengaburkan kebenaran adalah satu-satunya cara untuk bersaing.</a:t>
            </a:r>
          </a:p>
          <a:p>
            <a:endParaRPr lang="id-ID" noProof="0">
              <a:solidFill>
                <a:schemeClr val="bg1"/>
              </a:solidFill>
            </a:endParaRPr>
          </a:p>
          <a:p>
            <a:r>
              <a:rPr lang="id-ID" noProof="0">
                <a:solidFill>
                  <a:schemeClr val="bg1"/>
                </a:solidFill>
              </a:rPr>
              <a:t>Namun sesuatu mencegah Ica. </a:t>
            </a:r>
          </a:p>
          <a:p>
            <a:endParaRPr lang="id-ID" noProof="0">
              <a:solidFill>
                <a:schemeClr val="bg1"/>
              </a:solidFill>
            </a:endParaRPr>
          </a:p>
          <a:p>
            <a:r>
              <a:rPr lang="id-ID" noProof="0">
                <a:solidFill>
                  <a:schemeClr val="bg1"/>
                </a:solidFill>
              </a:rPr>
              <a:t>Karya yang mengalahkannya tidak menang karena mereka menggunakan AI. Karya Ica juga menggunakan AI, tetapi jujur tentang hal itu.  Foto “nyata” di puncak klasemen digunakan untuk mengelabui orang-orang. Semakin ia cermati, semakin ia merasa bahwa persoalannya bukan tentang apakah sesuatu dibuat dengan AI atau tidak.</a:t>
            </a:r>
            <a:endParaRPr lang="id-ID" noProof="0" dirty="0">
              <a:solidFill>
                <a:schemeClr val="bg1"/>
              </a:solidFill>
            </a:endParaRPr>
          </a:p>
        </p:txBody>
      </p:sp>
    </p:spTree>
    <p:extLst>
      <p:ext uri="{BB962C8B-B14F-4D97-AF65-F5344CB8AC3E}">
        <p14:creationId xmlns:p14="http://schemas.microsoft.com/office/powerpoint/2010/main" val="376838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C450"/>
        </a:solidFill>
        <a:effectLst/>
      </p:bgPr>
    </p:bg>
    <p:spTree>
      <p:nvGrpSpPr>
        <p:cNvPr id="1" name="">
          <a:extLst>
            <a:ext uri="{FF2B5EF4-FFF2-40B4-BE49-F238E27FC236}">
              <a16:creationId xmlns:a16="http://schemas.microsoft.com/office/drawing/2014/main" id="{F434960C-5CFA-0FAC-D346-3AF595753C4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D1702F5-B8B5-1CDB-438F-48240CCC2059}"/>
              </a:ext>
            </a:extLst>
          </p:cNvPr>
          <p:cNvSpPr txBox="1">
            <a:spLocks noGrp="1"/>
          </p:cNvSpPr>
          <p:nvPr>
            <p:ph type="title" idx="4294967295"/>
          </p:nvPr>
        </p:nvSpPr>
        <p:spPr>
          <a:xfrm>
            <a:off x="579057" y="889958"/>
            <a:ext cx="8479419" cy="7386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4200" b="1" i="0" u="none" strike="noStrike" kern="1200" cap="none" spc="0" normalizeH="0" baseline="0">
                <a:ln>
                  <a:noFill/>
                </a:ln>
                <a:solidFill>
                  <a:srgbClr val="191919"/>
                </a:solidFill>
                <a:effectLst/>
                <a:uLnTx/>
                <a:uFillTx/>
                <a:latin typeface="Poppins" pitchFamily="2" charset="77"/>
                <a:ea typeface="+mn-ea"/>
                <a:cs typeface="Poppins" pitchFamily="2" charset="77"/>
              </a:rPr>
              <a:t>Apa yang Bisa Kita Percaya? </a:t>
            </a:r>
            <a:endParaRPr kumimoji="0" lang="id-ID" sz="4200" b="1" i="0" u="none" strike="noStrike" kern="1200" cap="none" spc="0" normalizeH="0" baseline="0" dirty="0">
              <a:ln>
                <a:noFill/>
              </a:ln>
              <a:solidFill>
                <a:srgbClr val="191919"/>
              </a:solidFill>
              <a:effectLst/>
              <a:uLnTx/>
              <a:uFillTx/>
              <a:latin typeface="Poppins" pitchFamily="2" charset="77"/>
              <a:ea typeface="+mn-ea"/>
              <a:cs typeface="Poppins" pitchFamily="2" charset="77"/>
            </a:endParaRPr>
          </a:p>
        </p:txBody>
      </p:sp>
      <p:grpSp>
        <p:nvGrpSpPr>
          <p:cNvPr id="3" name="Group" descr="Box with a title &quot;Top Tip&quot;">
            <a:extLst>
              <a:ext uri="{FF2B5EF4-FFF2-40B4-BE49-F238E27FC236}">
                <a16:creationId xmlns:a16="http://schemas.microsoft.com/office/drawing/2014/main" id="{E1EE6598-B30F-7F98-2D25-BCBB78183E25}"/>
              </a:ext>
            </a:extLst>
          </p:cNvPr>
          <p:cNvGrpSpPr/>
          <p:nvPr/>
        </p:nvGrpSpPr>
        <p:grpSpPr>
          <a:xfrm>
            <a:off x="8029835" y="1873355"/>
            <a:ext cx="3630829" cy="4336015"/>
            <a:chOff x="8544567" y="1371009"/>
            <a:chExt cx="2940070" cy="3392133"/>
          </a:xfrm>
        </p:grpSpPr>
        <p:pic>
          <p:nvPicPr>
            <p:cNvPr id="5" name="Shape">
              <a:extLst>
                <a:ext uri="{FF2B5EF4-FFF2-40B4-BE49-F238E27FC236}">
                  <a16:creationId xmlns:a16="http://schemas.microsoft.com/office/drawing/2014/main" id="{039E5842-38A3-8103-BEE0-0EB406BD0640}"/>
                </a:ext>
              </a:extLst>
            </p:cNvPr>
            <p:cNvPicPr preferRelativeResize="0"/>
            <p:nvPr/>
          </p:nvPicPr>
          <p:blipFill rotWithShape="1">
            <a:blip r:embed="rId2">
              <a:alphaModFix/>
            </a:blip>
            <a:srcRect/>
            <a:stretch/>
          </p:blipFill>
          <p:spPr>
            <a:xfrm rot="10800000">
              <a:off x="8544567" y="1371009"/>
              <a:ext cx="2940070" cy="3392133"/>
            </a:xfrm>
            <a:prstGeom prst="rect">
              <a:avLst/>
            </a:prstGeom>
            <a:noFill/>
            <a:ln>
              <a:noFill/>
            </a:ln>
          </p:spPr>
        </p:pic>
        <p:sp>
          <p:nvSpPr>
            <p:cNvPr id="10" name="Text box">
              <a:extLst>
                <a:ext uri="{FF2B5EF4-FFF2-40B4-BE49-F238E27FC236}">
                  <a16:creationId xmlns:a16="http://schemas.microsoft.com/office/drawing/2014/main" id="{BF7B3C1C-D8D8-1BD3-5BE8-AFFB3918C0DA}"/>
                </a:ext>
              </a:extLst>
            </p:cNvPr>
            <p:cNvSpPr txBox="1"/>
            <p:nvPr/>
          </p:nvSpPr>
          <p:spPr>
            <a:xfrm>
              <a:off x="8695593" y="1545645"/>
              <a:ext cx="2658058" cy="28411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600"/>
                </a:spcAft>
                <a:buClr>
                  <a:schemeClr val="bg1"/>
                </a:buClr>
                <a:buNone/>
              </a:pPr>
              <a:endParaRPr lang="id-ID" sz="1600" b="1" noProof="0" dirty="0">
                <a:solidFill>
                  <a:schemeClr val="bg1"/>
                </a:solidFill>
                <a:latin typeface="Calibri"/>
                <a:ea typeface="Calibri"/>
                <a:cs typeface="Calibri"/>
                <a:sym typeface="Calibri"/>
              </a:endParaRPr>
            </a:p>
          </p:txBody>
        </p:sp>
      </p:grpSp>
      <p:sp>
        <p:nvSpPr>
          <p:cNvPr id="17" name="Rounded Rectangle 16">
            <a:extLst>
              <a:ext uri="{FF2B5EF4-FFF2-40B4-BE49-F238E27FC236}">
                <a16:creationId xmlns:a16="http://schemas.microsoft.com/office/drawing/2014/main" id="{D6D3EEBB-54A6-26B3-BB15-9864F44BBF61}"/>
              </a:ext>
              <a:ext uri="{C183D7F6-B498-43B3-948B-1728B52AA6E4}">
                <adec:decorative xmlns:adec="http://schemas.microsoft.com/office/drawing/2017/decorative" val="1"/>
              </a:ext>
            </a:extLst>
          </p:cNvPr>
          <p:cNvSpPr/>
          <p:nvPr/>
        </p:nvSpPr>
        <p:spPr>
          <a:xfrm>
            <a:off x="579058" y="5232029"/>
            <a:ext cx="6934907" cy="1200328"/>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solidFill>
                <a:srgbClr val="2D3A4C"/>
              </a:solidFill>
            </a:endParaRPr>
          </a:p>
        </p:txBody>
      </p:sp>
      <p:sp>
        <p:nvSpPr>
          <p:cNvPr id="7" name="TextBox 6">
            <a:extLst>
              <a:ext uri="{FF2B5EF4-FFF2-40B4-BE49-F238E27FC236}">
                <a16:creationId xmlns:a16="http://schemas.microsoft.com/office/drawing/2014/main" id="{776163AE-3380-4ADE-CBF1-003D50851850}"/>
              </a:ext>
            </a:extLst>
          </p:cNvPr>
          <p:cNvSpPr txBox="1"/>
          <p:nvPr/>
        </p:nvSpPr>
        <p:spPr>
          <a:xfrm>
            <a:off x="579058" y="1782395"/>
            <a:ext cx="7394406" cy="3293209"/>
          </a:xfrm>
          <a:prstGeom prst="rect">
            <a:avLst/>
          </a:prstGeom>
          <a:noFill/>
        </p:spPr>
        <p:txBody>
          <a:bodyPr wrap="square" rtlCol="0">
            <a:spAutoFit/>
          </a:bodyPr>
          <a:lstStyle/>
          <a:p>
            <a:r>
              <a:rPr lang="id-ID" sz="1600" noProof="0"/>
              <a:t>Postingan yang dibuat dengan AI tidak lantas berarti tidak dapat dipercaya. Beberapa gambar AI menyatakan dengan jujur apa sejatinya gambar tersebut, seperti gambar yang jelas dilabeli sebagai hasil AI. Ia tidak menyembunyikan apa pun, dan tidak ada yang terkecoh. Masalahnya baru muncul ketika ia berpura-pura menjadi nyata.</a:t>
            </a:r>
          </a:p>
          <a:p>
            <a:endParaRPr lang="id-ID" sz="1600" noProof="0"/>
          </a:p>
          <a:p>
            <a:r>
              <a:rPr lang="id-ID" sz="1600" noProof="0"/>
              <a:t>Demikian pula, konten yang dibuat oleh manusia pun tidak pasti dapat dipercaya. Para </a:t>
            </a:r>
            <a:r>
              <a:rPr lang="id-ID" sz="1600" noProof="0" err="1"/>
              <a:t>influencer</a:t>
            </a:r>
            <a:r>
              <a:rPr lang="id-ID" sz="1600" noProof="0"/>
              <a:t> sering kali keliru.  Beberapa situs web sengaja menyebarkan cerita palsu, karena kehebohan mengundang klik, dan klik menghasilkan uang, atau mereka ingin kamu memiliki anggapan tertentu. Orang-orang sudah melakukan ini jauh sebelum kemunculan AI. Fakta bahwa sesuatu berasal dari manusia sungguhan, atau bahwa beribu-ribu orang menyukai dan membagikannya, tidak banyak memberitahumu apakah </a:t>
            </a:r>
            <a:r>
              <a:rPr lang="id-ID" sz="1600" noProof="0" err="1"/>
              <a:t>postingan</a:t>
            </a:r>
            <a:r>
              <a:rPr lang="id-ID" sz="1600" noProof="0"/>
              <a:t> itu benar atau tidak.</a:t>
            </a:r>
            <a:endParaRPr lang="id-ID" sz="1600" noProof="0" dirty="0"/>
          </a:p>
        </p:txBody>
      </p:sp>
      <p:sp>
        <p:nvSpPr>
          <p:cNvPr id="12" name="Rounded Rectangular Callout 11">
            <a:extLst>
              <a:ext uri="{FF2B5EF4-FFF2-40B4-BE49-F238E27FC236}">
                <a16:creationId xmlns:a16="http://schemas.microsoft.com/office/drawing/2014/main" id="{B0AE516E-2C83-3E8B-6BAE-E4A99959A913}"/>
              </a:ext>
              <a:ext uri="{C183D7F6-B498-43B3-948B-1728B52AA6E4}">
                <adec:decorative xmlns:adec="http://schemas.microsoft.com/office/drawing/2017/decorative" val="1"/>
              </a:ext>
            </a:extLst>
          </p:cNvPr>
          <p:cNvSpPr/>
          <p:nvPr/>
        </p:nvSpPr>
        <p:spPr>
          <a:xfrm>
            <a:off x="8362629" y="2317454"/>
            <a:ext cx="2181090" cy="525573"/>
          </a:xfrm>
          <a:prstGeom prst="wedgeRoundRectCallout">
            <a:avLst>
              <a:gd name="adj1" fmla="val 55286"/>
              <a:gd name="adj2" fmla="val 27665"/>
              <a:gd name="adj3" fmla="val 166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9" name="TextBox 18">
            <a:extLst>
              <a:ext uri="{FF2B5EF4-FFF2-40B4-BE49-F238E27FC236}">
                <a16:creationId xmlns:a16="http://schemas.microsoft.com/office/drawing/2014/main" id="{25882BB7-CE28-EB36-DDC8-3144D6CB38A8}"/>
              </a:ext>
            </a:extLst>
          </p:cNvPr>
          <p:cNvSpPr txBox="1"/>
          <p:nvPr/>
        </p:nvSpPr>
        <p:spPr>
          <a:xfrm>
            <a:off x="774216" y="5289560"/>
            <a:ext cx="6540984" cy="1077218"/>
          </a:xfrm>
          <a:prstGeom prst="rect">
            <a:avLst/>
          </a:prstGeom>
          <a:noFill/>
        </p:spPr>
        <p:txBody>
          <a:bodyPr wrap="square" rtlCol="0">
            <a:spAutoFit/>
          </a:bodyPr>
          <a:lstStyle/>
          <a:p>
            <a:r>
              <a:rPr lang="id-ID" sz="1600" b="1" noProof="0"/>
              <a:t>Asal mula sesuatu, baik itu dari AI, orang sungguhan, maupun akun dengan jutaan pengikut, tidak menentukan apakah sesuatu itu dapat dipercaya. Perhatikan apa yang ia nyatakan, dan siapa yang diuntungkan jika kamu memercayainya.</a:t>
            </a:r>
            <a:endParaRPr lang="id-ID" sz="1600" b="1" i="1" noProof="0" dirty="0"/>
          </a:p>
        </p:txBody>
      </p:sp>
      <p:pic>
        <p:nvPicPr>
          <p:cNvPr id="8" name="Picture 7" descr="Illustration of a young girl (Gina)">
            <a:extLst>
              <a:ext uri="{FF2B5EF4-FFF2-40B4-BE49-F238E27FC236}">
                <a16:creationId xmlns:a16="http://schemas.microsoft.com/office/drawing/2014/main" id="{EA4193FB-5AFD-C11A-3A0B-092DE826A8C3}"/>
              </a:ext>
            </a:extLst>
          </p:cNvPr>
          <p:cNvPicPr>
            <a:picLocks noChangeAspect="1"/>
          </p:cNvPicPr>
          <p:nvPr/>
        </p:nvPicPr>
        <p:blipFill>
          <a:blip r:embed="rId3"/>
          <a:stretch>
            <a:fillRect/>
          </a:stretch>
        </p:blipFill>
        <p:spPr>
          <a:xfrm flipH="1">
            <a:off x="10801654" y="2109950"/>
            <a:ext cx="1232261" cy="1190360"/>
          </a:xfrm>
          <a:prstGeom prst="rect">
            <a:avLst/>
          </a:prstGeom>
        </p:spPr>
      </p:pic>
      <p:sp>
        <p:nvSpPr>
          <p:cNvPr id="14" name="TextBox 13">
            <a:extLst>
              <a:ext uri="{FF2B5EF4-FFF2-40B4-BE49-F238E27FC236}">
                <a16:creationId xmlns:a16="http://schemas.microsoft.com/office/drawing/2014/main" id="{1A96BFED-41FD-E089-5EAA-0E05F6E42EEE}"/>
              </a:ext>
            </a:extLst>
          </p:cNvPr>
          <p:cNvSpPr txBox="1"/>
          <p:nvPr/>
        </p:nvSpPr>
        <p:spPr>
          <a:xfrm>
            <a:off x="8474711" y="2427203"/>
            <a:ext cx="1882067" cy="338554"/>
          </a:xfrm>
          <a:prstGeom prst="rect">
            <a:avLst/>
          </a:prstGeom>
          <a:noFill/>
        </p:spPr>
        <p:txBody>
          <a:bodyPr wrap="square" rtlCol="0">
            <a:spAutoFit/>
          </a:bodyPr>
          <a:lstStyle/>
          <a:p>
            <a:pPr rtl="0">
              <a:spcBef>
                <a:spcPts val="0"/>
              </a:spcBef>
              <a:spcAft>
                <a:spcPts val="0"/>
              </a:spcAft>
            </a:pPr>
            <a:r>
              <a:rPr lang="id-ID" sz="1600" b="1" u="none" strike="noStrike" noProof="0">
                <a:solidFill>
                  <a:srgbClr val="191919"/>
                </a:solidFill>
                <a:effectLst/>
                <a:latin typeface="Poppins" pitchFamily="2" charset="77"/>
                <a:cs typeface="Poppins" pitchFamily="2" charset="77"/>
              </a:rPr>
              <a:t>Mari Bicarakan!</a:t>
            </a:r>
            <a:endParaRPr lang="id-ID" sz="1600" b="1" noProof="0" dirty="0">
              <a:solidFill>
                <a:srgbClr val="191919"/>
              </a:solidFill>
              <a:effectLst/>
              <a:latin typeface="Poppins" pitchFamily="2" charset="77"/>
              <a:cs typeface="Poppins" pitchFamily="2" charset="77"/>
            </a:endParaRPr>
          </a:p>
        </p:txBody>
      </p:sp>
      <p:sp>
        <p:nvSpPr>
          <p:cNvPr id="11" name="TextBox 10">
            <a:extLst>
              <a:ext uri="{FF2B5EF4-FFF2-40B4-BE49-F238E27FC236}">
                <a16:creationId xmlns:a16="http://schemas.microsoft.com/office/drawing/2014/main" id="{9CD42EDA-B031-DB74-580B-650C9FF75B0E}"/>
              </a:ext>
            </a:extLst>
          </p:cNvPr>
          <p:cNvSpPr txBox="1"/>
          <p:nvPr/>
        </p:nvSpPr>
        <p:spPr>
          <a:xfrm>
            <a:off x="8283323" y="3040910"/>
            <a:ext cx="3148599" cy="2677656"/>
          </a:xfrm>
          <a:prstGeom prst="rect">
            <a:avLst/>
          </a:prstGeom>
          <a:noFill/>
        </p:spPr>
        <p:txBody>
          <a:bodyPr wrap="square" rtlCol="0">
            <a:spAutoFit/>
          </a:bodyPr>
          <a:lstStyle/>
          <a:p>
            <a:r>
              <a:rPr lang="id-ID" sz="1400" noProof="0" dirty="0">
                <a:solidFill>
                  <a:schemeClr val="bg1"/>
                </a:solidFill>
              </a:rPr>
              <a:t>Akun dengan jutaan pengikut tetap bisa berbuat salah, atau sengaja menyebarkan cerita yang berat sebelah. Banyaknya jumlah suka hanya menunjukkan ia tersebar luas, bukan berarti pasti benar.</a:t>
            </a:r>
          </a:p>
          <a:p>
            <a:endParaRPr lang="id-ID" sz="1400" noProof="0" dirty="0">
              <a:solidFill>
                <a:schemeClr val="bg1"/>
              </a:solidFill>
            </a:endParaRPr>
          </a:p>
          <a:p>
            <a:r>
              <a:rPr lang="id-ID" sz="1400" b="1" noProof="0" dirty="0">
                <a:solidFill>
                  <a:schemeClr val="bg1"/>
                </a:solidFill>
              </a:rPr>
              <a:t>Dapatkah kamu mengingat suatu saat ketika akun besar atau tokoh ternama </a:t>
            </a:r>
            <a:r>
              <a:rPr lang="id-ID" sz="1400" b="1" noProof="0" dirty="0" err="1">
                <a:solidFill>
                  <a:schemeClr val="bg1"/>
                </a:solidFill>
              </a:rPr>
              <a:t>memposting</a:t>
            </a:r>
            <a:r>
              <a:rPr lang="id-ID" sz="1400" b="1" noProof="0" dirty="0">
                <a:solidFill>
                  <a:schemeClr val="bg1"/>
                </a:solidFill>
              </a:rPr>
              <a:t> sesuatu yang ternyata keliru? Apa yang membuat orang memercayai </a:t>
            </a:r>
            <a:r>
              <a:rPr lang="id-ID" sz="1400" b="1" noProof="0" dirty="0" err="1">
                <a:solidFill>
                  <a:schemeClr val="bg1"/>
                </a:solidFill>
              </a:rPr>
              <a:t>postingan</a:t>
            </a:r>
            <a:r>
              <a:rPr lang="id-ID" sz="1400" b="1" noProof="0" dirty="0">
                <a:solidFill>
                  <a:schemeClr val="bg1"/>
                </a:solidFill>
              </a:rPr>
              <a:t> itu?</a:t>
            </a:r>
            <a:endParaRPr lang="id-ID" sz="1600" noProof="0" dirty="0">
              <a:solidFill>
                <a:schemeClr val="bg1"/>
              </a:solidFill>
            </a:endParaRPr>
          </a:p>
        </p:txBody>
      </p:sp>
      <p:pic>
        <p:nvPicPr>
          <p:cNvPr id="9" name="Picture 8">
            <a:extLst>
              <a:ext uri="{FF2B5EF4-FFF2-40B4-BE49-F238E27FC236}">
                <a16:creationId xmlns:a16="http://schemas.microsoft.com/office/drawing/2014/main" id="{54C2A16F-76EF-3A8A-70F9-118E99C5DCBB}"/>
              </a:ext>
              <a:ext uri="{C183D7F6-B498-43B3-948B-1728B52AA6E4}">
                <adec:decorative xmlns:adec="http://schemas.microsoft.com/office/drawing/2017/decorative" val="1"/>
              </a:ext>
            </a:extLst>
          </p:cNvPr>
          <p:cNvPicPr>
            <a:picLocks noChangeAspect="1"/>
          </p:cNvPicPr>
          <p:nvPr/>
        </p:nvPicPr>
        <p:blipFill>
          <a:blip r:embed="rId4"/>
          <a:srcRect t="22181" r="39650"/>
          <a:stretch>
            <a:fillRect/>
          </a:stretch>
        </p:blipFill>
        <p:spPr>
          <a:xfrm>
            <a:off x="9058477" y="0"/>
            <a:ext cx="3133523" cy="793926"/>
          </a:xfrm>
          <a:prstGeom prst="rect">
            <a:avLst/>
          </a:prstGeom>
        </p:spPr>
      </p:pic>
      <p:sp>
        <p:nvSpPr>
          <p:cNvPr id="13" name="TextBox 12">
            <a:extLst>
              <a:ext uri="{FF2B5EF4-FFF2-40B4-BE49-F238E27FC236}">
                <a16:creationId xmlns:a16="http://schemas.microsoft.com/office/drawing/2014/main" id="{2D585BF2-1204-381F-4CEA-186514B8020B}"/>
              </a:ext>
            </a:extLst>
          </p:cNvPr>
          <p:cNvSpPr txBox="1"/>
          <p:nvPr/>
        </p:nvSpPr>
        <p:spPr>
          <a:xfrm>
            <a:off x="9318651" y="212511"/>
            <a:ext cx="2207387" cy="461665"/>
          </a:xfrm>
          <a:prstGeom prst="rect">
            <a:avLst/>
          </a:prstGeom>
          <a:noFill/>
        </p:spPr>
        <p:txBody>
          <a:bodyPr wrap="square" rtlCol="0">
            <a:spAutoFit/>
          </a:bodyPr>
          <a:lstStyle/>
          <a:p>
            <a:pPr algn="r"/>
            <a:r>
              <a:rPr lang="id-ID" sz="2400" b="1" noProof="0">
                <a:solidFill>
                  <a:srgbClr val="191919"/>
                </a:solidFill>
                <a:latin typeface="Avenir Next Condensed" panose="020B0506020202020204" pitchFamily="34" charset="0"/>
              </a:rPr>
              <a:t>INGATLAH </a:t>
            </a:r>
            <a:r>
              <a:rPr lang="id-ID" sz="2400" i="1" noProof="0">
                <a:solidFill>
                  <a:srgbClr val="191919"/>
                </a:solidFill>
                <a:latin typeface="Avenir Next Condensed" panose="020B0506020202020204" pitchFamily="34" charset="0"/>
              </a:rPr>
              <a:t>INI</a:t>
            </a:r>
            <a:endParaRPr lang="id-ID" sz="2400" i="1" noProof="0" dirty="0">
              <a:solidFill>
                <a:srgbClr val="191919"/>
              </a:solidFill>
              <a:latin typeface="Avenir Next Condensed" panose="020B0506020202020204" pitchFamily="34" charset="0"/>
            </a:endParaRPr>
          </a:p>
        </p:txBody>
      </p:sp>
    </p:spTree>
    <p:extLst>
      <p:ext uri="{BB962C8B-B14F-4D97-AF65-F5344CB8AC3E}">
        <p14:creationId xmlns:p14="http://schemas.microsoft.com/office/powerpoint/2010/main" val="2404247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D3A4D"/>
        </a:solidFill>
        <a:effectLst/>
      </p:bgPr>
    </p:bg>
    <p:spTree>
      <p:nvGrpSpPr>
        <p:cNvPr id="1" name="">
          <a:extLst>
            <a:ext uri="{FF2B5EF4-FFF2-40B4-BE49-F238E27FC236}">
              <a16:creationId xmlns:a16="http://schemas.microsoft.com/office/drawing/2014/main" id="{1D5CB87B-AC03-8B03-EF54-65BB8E70B6A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948B330-CB8C-5891-9E69-07397899EF74}"/>
              </a:ext>
            </a:extLst>
          </p:cNvPr>
          <p:cNvSpPr txBox="1">
            <a:spLocks noGrp="1"/>
          </p:cNvSpPr>
          <p:nvPr>
            <p:ph type="title" idx="4294967295"/>
          </p:nvPr>
        </p:nvSpPr>
        <p:spPr>
          <a:xfrm>
            <a:off x="1161988" y="688522"/>
            <a:ext cx="7995660" cy="7386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t>Telusuri di Luar Postingan! </a:t>
            </a:r>
            <a:endParaRPr kumimoji="0" lang="id-ID" sz="4200" b="1" i="0" u="none" strike="noStrike" kern="1200" cap="none" spc="0" normalizeH="0" baseline="0" dirty="0">
              <a:ln>
                <a:noFill/>
              </a:ln>
              <a:solidFill>
                <a:schemeClr val="bg1"/>
              </a:solidFill>
              <a:effectLst/>
              <a:uLnTx/>
              <a:uFillTx/>
              <a:latin typeface="Poppins" pitchFamily="2" charset="77"/>
              <a:ea typeface="+mn-ea"/>
              <a:cs typeface="Poppins" pitchFamily="2" charset="77"/>
            </a:endParaRPr>
          </a:p>
        </p:txBody>
      </p:sp>
      <p:sp>
        <p:nvSpPr>
          <p:cNvPr id="7" name="TextBox 6">
            <a:extLst>
              <a:ext uri="{FF2B5EF4-FFF2-40B4-BE49-F238E27FC236}">
                <a16:creationId xmlns:a16="http://schemas.microsoft.com/office/drawing/2014/main" id="{6A967B5E-DABA-8292-D9F3-CF29442F619B}"/>
              </a:ext>
            </a:extLst>
          </p:cNvPr>
          <p:cNvSpPr txBox="1"/>
          <p:nvPr/>
        </p:nvSpPr>
        <p:spPr>
          <a:xfrm>
            <a:off x="1161988" y="1484790"/>
            <a:ext cx="10192777" cy="2077492"/>
          </a:xfrm>
          <a:prstGeom prst="rect">
            <a:avLst/>
          </a:prstGeom>
          <a:noFill/>
        </p:spPr>
        <p:txBody>
          <a:bodyPr wrap="square" rtlCol="0">
            <a:spAutoFit/>
          </a:bodyPr>
          <a:lstStyle/>
          <a:p>
            <a:pPr>
              <a:spcBef>
                <a:spcPts val="600"/>
              </a:spcBef>
            </a:pPr>
            <a:r>
              <a:rPr lang="id-ID" sz="1600" noProof="0" dirty="0">
                <a:solidFill>
                  <a:schemeClr val="bg1"/>
                </a:solidFill>
              </a:rPr>
              <a:t>Ketika sebuah konten membuatmu berhenti sejenak dan bereaksi, luangkan waktu untuk berpikir:</a:t>
            </a:r>
            <a:br>
              <a:rPr lang="id-ID" sz="1600" noProof="0" dirty="0">
                <a:solidFill>
                  <a:schemeClr val="bg1"/>
                </a:solidFill>
              </a:rPr>
            </a:br>
            <a:r>
              <a:rPr lang="id-ID" sz="1600" b="1" i="1" noProof="0" dirty="0">
                <a:solidFill>
                  <a:schemeClr val="bg1"/>
                </a:solidFill>
              </a:rPr>
              <a:t>siapa yang berada di balik informasi tersebut?</a:t>
            </a:r>
          </a:p>
          <a:p>
            <a:pPr>
              <a:spcBef>
                <a:spcPts val="600"/>
              </a:spcBef>
            </a:pPr>
            <a:r>
              <a:rPr lang="id-ID" sz="1600" noProof="0" dirty="0">
                <a:solidFill>
                  <a:schemeClr val="bg1"/>
                </a:solidFill>
              </a:rPr>
              <a:t>Para pemeriksa fakta menggunakan teknik yang disebut </a:t>
            </a:r>
            <a:r>
              <a:rPr lang="id-ID" sz="1600" b="1" i="1" noProof="0" dirty="0">
                <a:solidFill>
                  <a:schemeClr val="bg1"/>
                </a:solidFill>
              </a:rPr>
              <a:t>pembacaan lateral</a:t>
            </a:r>
            <a:r>
              <a:rPr lang="id-ID" sz="1600" noProof="0" dirty="0">
                <a:solidFill>
                  <a:schemeClr val="bg1"/>
                </a:solidFill>
              </a:rPr>
              <a:t>. Alih-alih tetap berada di </a:t>
            </a:r>
            <a:r>
              <a:rPr lang="id-ID" sz="1600" noProof="0" dirty="0" err="1">
                <a:solidFill>
                  <a:schemeClr val="bg1"/>
                </a:solidFill>
              </a:rPr>
              <a:t>postingan</a:t>
            </a:r>
            <a:r>
              <a:rPr lang="id-ID" sz="1600" noProof="0" dirty="0">
                <a:solidFill>
                  <a:schemeClr val="bg1"/>
                </a:solidFill>
              </a:rPr>
              <a:t> itu, bukalah tab baru lalu cari tahu apa yang dikatakan sumber lain </a:t>
            </a:r>
            <a:r>
              <a:rPr lang="id-ID" sz="1500" noProof="0" dirty="0">
                <a:solidFill>
                  <a:schemeClr val="bg1"/>
                </a:solidFill>
              </a:rPr>
              <a:t>tentang</a:t>
            </a:r>
            <a:r>
              <a:rPr lang="id-ID" sz="1600" noProof="0" dirty="0">
                <a:solidFill>
                  <a:schemeClr val="bg1"/>
                </a:solidFill>
              </a:rPr>
              <a:t> akun yang </a:t>
            </a:r>
            <a:r>
              <a:rPr lang="id-ID" sz="1600" noProof="0" dirty="0" err="1">
                <a:solidFill>
                  <a:schemeClr val="bg1"/>
                </a:solidFill>
              </a:rPr>
              <a:t>mempostingnya</a:t>
            </a:r>
            <a:r>
              <a:rPr lang="id-ID" sz="1600" noProof="0" dirty="0">
                <a:solidFill>
                  <a:schemeClr val="bg1"/>
                </a:solidFill>
              </a:rPr>
              <a:t>. Tindakan ini akan segera menunjukkan rekam jejak dan apa yang mungkin mendorong mereka, yang memberimu informasi yang lebih bermakna daripada berapa jumlah </a:t>
            </a:r>
            <a:r>
              <a:rPr lang="id-ID" sz="1600" noProof="0" dirty="0" err="1">
                <a:solidFill>
                  <a:schemeClr val="bg1"/>
                </a:solidFill>
              </a:rPr>
              <a:t>like</a:t>
            </a:r>
            <a:r>
              <a:rPr lang="id-ID" sz="1600" noProof="0" dirty="0">
                <a:solidFill>
                  <a:schemeClr val="bg1"/>
                </a:solidFill>
              </a:rPr>
              <a:t> mereka.</a:t>
            </a:r>
          </a:p>
          <a:p>
            <a:pPr>
              <a:spcBef>
                <a:spcPts val="1200"/>
              </a:spcBef>
            </a:pPr>
            <a:r>
              <a:rPr lang="en-GB" sz="1600" b="1" dirty="0">
                <a:solidFill>
                  <a:schemeClr val="bg1"/>
                </a:solidFill>
              </a:rPr>
              <a:t>Kiat lain </a:t>
            </a:r>
            <a:r>
              <a:rPr lang="en-GB" sz="1600" b="1" dirty="0" err="1">
                <a:solidFill>
                  <a:schemeClr val="bg1"/>
                </a:solidFill>
              </a:rPr>
              <a:t>tentang</a:t>
            </a:r>
            <a:r>
              <a:rPr lang="en-GB" sz="1600" b="1" dirty="0">
                <a:solidFill>
                  <a:schemeClr val="bg1"/>
                </a:solidFill>
              </a:rPr>
              <a:t> </a:t>
            </a:r>
            <a:r>
              <a:rPr lang="en-GB" sz="1600" b="1" dirty="0" err="1">
                <a:solidFill>
                  <a:schemeClr val="bg1"/>
                </a:solidFill>
              </a:rPr>
              <a:t>memeriksa</a:t>
            </a:r>
            <a:r>
              <a:rPr lang="en-GB" sz="1600" b="1" dirty="0">
                <a:solidFill>
                  <a:schemeClr val="bg1"/>
                </a:solidFill>
              </a:rPr>
              <a:t> </a:t>
            </a:r>
            <a:r>
              <a:rPr lang="en-GB" sz="1600" b="1" dirty="0" err="1">
                <a:solidFill>
                  <a:schemeClr val="bg1"/>
                </a:solidFill>
              </a:rPr>
              <a:t>fakta</a:t>
            </a:r>
            <a:r>
              <a:rPr lang="en-GB" sz="1600" b="1" dirty="0">
                <a:solidFill>
                  <a:schemeClr val="bg1"/>
                </a:solidFill>
              </a:rPr>
              <a:t>:</a:t>
            </a:r>
            <a:endParaRPr lang="id-ID" sz="1600" b="1" noProof="0" dirty="0">
              <a:solidFill>
                <a:schemeClr val="bg1"/>
              </a:solidFill>
            </a:endParaRPr>
          </a:p>
        </p:txBody>
      </p:sp>
      <p:sp>
        <p:nvSpPr>
          <p:cNvPr id="12" name="Round Same-side Corner of Rectangle 11">
            <a:extLst>
              <a:ext uri="{FF2B5EF4-FFF2-40B4-BE49-F238E27FC236}">
                <a16:creationId xmlns:a16="http://schemas.microsoft.com/office/drawing/2014/main" id="{DE506048-A8AC-1165-7164-995C0E8FDBFC}"/>
              </a:ext>
              <a:ext uri="{C183D7F6-B498-43B3-948B-1728B52AA6E4}">
                <adec:decorative xmlns:adec="http://schemas.microsoft.com/office/drawing/2017/decorative" val="1"/>
              </a:ext>
            </a:extLst>
          </p:cNvPr>
          <p:cNvSpPr/>
          <p:nvPr/>
        </p:nvSpPr>
        <p:spPr>
          <a:xfrm rot="5400000">
            <a:off x="5531913" y="-1888277"/>
            <a:ext cx="673232" cy="11737062"/>
          </a:xfrm>
          <a:prstGeom prst="round2SameRect">
            <a:avLst>
              <a:gd name="adj1" fmla="val 50000"/>
              <a:gd name="adj2" fmla="val 0"/>
            </a:avLst>
          </a:prstGeom>
          <a:solidFill>
            <a:srgbClr val="7264D2"/>
          </a:solidFill>
          <a:ln>
            <a:solidFill>
              <a:srgbClr val="FFC4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4" name="TextBox 13">
            <a:extLst>
              <a:ext uri="{FF2B5EF4-FFF2-40B4-BE49-F238E27FC236}">
                <a16:creationId xmlns:a16="http://schemas.microsoft.com/office/drawing/2014/main" id="{536E583E-DDF4-5E48-1956-9A85232018AD}"/>
              </a:ext>
            </a:extLst>
          </p:cNvPr>
          <p:cNvSpPr txBox="1"/>
          <p:nvPr/>
        </p:nvSpPr>
        <p:spPr>
          <a:xfrm>
            <a:off x="1220177" y="3687867"/>
            <a:ext cx="9920541" cy="584775"/>
          </a:xfrm>
          <a:prstGeom prst="rect">
            <a:avLst/>
          </a:prstGeom>
          <a:noFill/>
        </p:spPr>
        <p:txBody>
          <a:bodyPr wrap="square" rtlCol="0">
            <a:spAutoFit/>
          </a:bodyPr>
          <a:lstStyle/>
          <a:p>
            <a:r>
              <a:rPr lang="id-ID" sz="1600" b="1" noProof="0">
                <a:solidFill>
                  <a:schemeClr val="bg1"/>
                </a:solidFill>
              </a:rPr>
              <a:t>Apa konteks sebenarnya? </a:t>
            </a:r>
            <a:r>
              <a:rPr lang="id-ID" sz="1600" noProof="0">
                <a:solidFill>
                  <a:schemeClr val="bg1"/>
                </a:solidFill>
              </a:rPr>
              <a:t>Kapan dan dari mana sebenarnya informasi tersebut berasal, dan apakah informasi itu menggambarkan kejadian sebenarnya, atau justru dipotong dari konteksnya?</a:t>
            </a:r>
            <a:endParaRPr lang="id-ID" sz="1600" noProof="0" dirty="0">
              <a:solidFill>
                <a:schemeClr val="bg1"/>
              </a:solidFill>
            </a:endParaRPr>
          </a:p>
        </p:txBody>
      </p:sp>
      <p:sp>
        <p:nvSpPr>
          <p:cNvPr id="15" name="Round Same-side Corner of Rectangle 14">
            <a:extLst>
              <a:ext uri="{FF2B5EF4-FFF2-40B4-BE49-F238E27FC236}">
                <a16:creationId xmlns:a16="http://schemas.microsoft.com/office/drawing/2014/main" id="{4ED69D0C-DA9C-8C6C-222E-F8D5AB4D2E48}"/>
              </a:ext>
              <a:ext uri="{C183D7F6-B498-43B3-948B-1728B52AA6E4}">
                <adec:decorative xmlns:adec="http://schemas.microsoft.com/office/drawing/2017/decorative" val="1"/>
              </a:ext>
            </a:extLst>
          </p:cNvPr>
          <p:cNvSpPr/>
          <p:nvPr/>
        </p:nvSpPr>
        <p:spPr>
          <a:xfrm rot="5400000">
            <a:off x="5531914" y="-1025572"/>
            <a:ext cx="673234" cy="11737062"/>
          </a:xfrm>
          <a:prstGeom prst="round2SameRect">
            <a:avLst>
              <a:gd name="adj1" fmla="val 50000"/>
              <a:gd name="adj2" fmla="val 0"/>
            </a:avLst>
          </a:prstGeom>
          <a:solidFill>
            <a:srgbClr val="7264D2"/>
          </a:solidFill>
          <a:ln>
            <a:solidFill>
              <a:srgbClr val="FFC4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6" name="TextBox 15">
            <a:extLst>
              <a:ext uri="{FF2B5EF4-FFF2-40B4-BE49-F238E27FC236}">
                <a16:creationId xmlns:a16="http://schemas.microsoft.com/office/drawing/2014/main" id="{4BDBE57A-0927-5AA0-FD89-6206722DC94E}"/>
              </a:ext>
            </a:extLst>
          </p:cNvPr>
          <p:cNvSpPr txBox="1"/>
          <p:nvPr/>
        </p:nvSpPr>
        <p:spPr>
          <a:xfrm>
            <a:off x="1161990" y="4562758"/>
            <a:ext cx="9920541" cy="584775"/>
          </a:xfrm>
          <a:prstGeom prst="rect">
            <a:avLst/>
          </a:prstGeom>
          <a:noFill/>
        </p:spPr>
        <p:txBody>
          <a:bodyPr wrap="square" rtlCol="0">
            <a:spAutoFit/>
          </a:bodyPr>
          <a:lstStyle/>
          <a:p>
            <a:pPr>
              <a:spcBef>
                <a:spcPts val="600"/>
              </a:spcBef>
              <a:spcAft>
                <a:spcPts val="600"/>
              </a:spcAft>
            </a:pPr>
            <a:r>
              <a:rPr lang="id-ID" sz="1600" b="1" noProof="0">
                <a:solidFill>
                  <a:schemeClr val="bg1"/>
                </a:solidFill>
              </a:rPr>
              <a:t>Siapa yang diuntungkan jika kamu memercayai itu? </a:t>
            </a:r>
            <a:r>
              <a:rPr lang="id-ID" sz="1600" noProof="0">
                <a:solidFill>
                  <a:schemeClr val="bg1"/>
                </a:solidFill>
              </a:rPr>
              <a:t>Perhatikan apa yang akan didapat sumber informasi itu dari suka, bagikan, dan uang yang kamu keluarkan.</a:t>
            </a:r>
            <a:endParaRPr lang="id-ID" sz="1600" noProof="0" dirty="0">
              <a:solidFill>
                <a:schemeClr val="bg1"/>
              </a:solidFill>
            </a:endParaRPr>
          </a:p>
        </p:txBody>
      </p:sp>
      <p:sp>
        <p:nvSpPr>
          <p:cNvPr id="19" name="Round Same-side Corner of Rectangle 18">
            <a:extLst>
              <a:ext uri="{FF2B5EF4-FFF2-40B4-BE49-F238E27FC236}">
                <a16:creationId xmlns:a16="http://schemas.microsoft.com/office/drawing/2014/main" id="{049801BA-2C74-19EA-300E-6526AFE6F997}"/>
              </a:ext>
              <a:ext uri="{C183D7F6-B498-43B3-948B-1728B52AA6E4}">
                <adec:decorative xmlns:adec="http://schemas.microsoft.com/office/drawing/2017/decorative" val="1"/>
              </a:ext>
            </a:extLst>
          </p:cNvPr>
          <p:cNvSpPr/>
          <p:nvPr/>
        </p:nvSpPr>
        <p:spPr>
          <a:xfrm rot="5400000">
            <a:off x="5531913" y="-176489"/>
            <a:ext cx="673232" cy="11737062"/>
          </a:xfrm>
          <a:prstGeom prst="round2SameRect">
            <a:avLst>
              <a:gd name="adj1" fmla="val 50000"/>
              <a:gd name="adj2" fmla="val 0"/>
            </a:avLst>
          </a:prstGeom>
          <a:solidFill>
            <a:srgbClr val="7264D2"/>
          </a:solidFill>
          <a:ln>
            <a:solidFill>
              <a:srgbClr val="FFC4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20" name="TextBox 19">
            <a:extLst>
              <a:ext uri="{FF2B5EF4-FFF2-40B4-BE49-F238E27FC236}">
                <a16:creationId xmlns:a16="http://schemas.microsoft.com/office/drawing/2014/main" id="{F3B09D08-BC1E-E90D-483F-5F2BE48CE2ED}"/>
              </a:ext>
            </a:extLst>
          </p:cNvPr>
          <p:cNvSpPr txBox="1"/>
          <p:nvPr/>
        </p:nvSpPr>
        <p:spPr>
          <a:xfrm>
            <a:off x="1161983" y="5401524"/>
            <a:ext cx="10647725" cy="584775"/>
          </a:xfrm>
          <a:prstGeom prst="rect">
            <a:avLst/>
          </a:prstGeom>
          <a:noFill/>
        </p:spPr>
        <p:txBody>
          <a:bodyPr wrap="square" rtlCol="0">
            <a:spAutoFit/>
          </a:bodyPr>
          <a:lstStyle/>
          <a:p>
            <a:r>
              <a:rPr lang="id-ID" sz="1600" b="1" noProof="0">
                <a:solidFill>
                  <a:schemeClr val="bg1"/>
                </a:solidFill>
              </a:rPr>
              <a:t>Apakah informasi tersebut terbukti benar? </a:t>
            </a:r>
            <a:r>
              <a:rPr lang="id-ID" sz="1600" noProof="0">
                <a:solidFill>
                  <a:schemeClr val="bg1"/>
                </a:solidFill>
              </a:rPr>
              <a:t>Lihat apakah sumber independen dan </a:t>
            </a:r>
            <a:r>
              <a:rPr lang="id-ID" sz="1600" noProof="0" err="1">
                <a:solidFill>
                  <a:schemeClr val="bg1"/>
                </a:solidFill>
              </a:rPr>
              <a:t>tepercaya</a:t>
            </a:r>
            <a:r>
              <a:rPr lang="id-ID" sz="1600" noProof="0">
                <a:solidFill>
                  <a:schemeClr val="bg1"/>
                </a:solidFill>
              </a:rPr>
              <a:t> lain menginformasikan hal yang serupa. Untuk gambar, kamu dapat menelusuri di mana lagi gambar tersebut pernah muncul.</a:t>
            </a:r>
            <a:endParaRPr lang="id-ID" sz="1600" noProof="0" dirty="0">
              <a:solidFill>
                <a:schemeClr val="bg1"/>
              </a:solidFill>
            </a:endParaRPr>
          </a:p>
        </p:txBody>
      </p:sp>
      <p:pic>
        <p:nvPicPr>
          <p:cNvPr id="11" name="Picture 10">
            <a:extLst>
              <a:ext uri="{FF2B5EF4-FFF2-40B4-BE49-F238E27FC236}">
                <a16:creationId xmlns:a16="http://schemas.microsoft.com/office/drawing/2014/main" id="{8D20AB43-7B5D-122C-E6B4-592A795E59FD}"/>
              </a:ext>
              <a:ext uri="{C183D7F6-B498-43B3-948B-1728B52AA6E4}">
                <adec:decorative xmlns:adec="http://schemas.microsoft.com/office/drawing/2017/decorative" val="1"/>
              </a:ext>
            </a:extLst>
          </p:cNvPr>
          <p:cNvPicPr>
            <a:picLocks noChangeAspect="1"/>
          </p:cNvPicPr>
          <p:nvPr/>
        </p:nvPicPr>
        <p:blipFill>
          <a:blip r:embed="rId2"/>
          <a:srcRect l="9801" b="30500"/>
          <a:stretch>
            <a:fillRect/>
          </a:stretch>
        </p:blipFill>
        <p:spPr>
          <a:xfrm>
            <a:off x="-1" y="6191401"/>
            <a:ext cx="11737061" cy="673234"/>
          </a:xfrm>
          <a:prstGeom prst="rect">
            <a:avLst/>
          </a:prstGeom>
        </p:spPr>
      </p:pic>
      <p:sp>
        <p:nvSpPr>
          <p:cNvPr id="13" name="TextBox 12">
            <a:extLst>
              <a:ext uri="{FF2B5EF4-FFF2-40B4-BE49-F238E27FC236}">
                <a16:creationId xmlns:a16="http://schemas.microsoft.com/office/drawing/2014/main" id="{DBB5A88F-BDF7-BE2D-87DB-DA91568A60FB}"/>
              </a:ext>
            </a:extLst>
          </p:cNvPr>
          <p:cNvSpPr txBox="1"/>
          <p:nvPr/>
        </p:nvSpPr>
        <p:spPr>
          <a:xfrm>
            <a:off x="1109472" y="6425101"/>
            <a:ext cx="11935016" cy="276999"/>
          </a:xfrm>
          <a:prstGeom prst="rect">
            <a:avLst/>
          </a:prstGeom>
          <a:noFill/>
        </p:spPr>
        <p:txBody>
          <a:bodyPr wrap="square" rtlCol="0">
            <a:spAutoFit/>
          </a:bodyPr>
          <a:lstStyle/>
          <a:p>
            <a:r>
              <a:rPr lang="id-ID" sz="1200" i="1" noProof="0"/>
              <a:t>PELAJARI LEBIH LANJUT: </a:t>
            </a:r>
            <a:r>
              <a:rPr lang="id-ID" sz="1200" noProof="0"/>
              <a:t>“Memilah Fakta dan Fiksi di Internet dengan Teknik Membaca Lateral” </a:t>
            </a:r>
            <a:r>
              <a:rPr lang="id-ID" sz="1200" noProof="0">
                <a:hlinkClick r:id="rId3"/>
              </a:rPr>
              <a:t>https://www.youtube.com/watch?v=SHNprb2hgzU </a:t>
            </a:r>
            <a:endParaRPr lang="id-ID" sz="1200" noProof="0" dirty="0"/>
          </a:p>
        </p:txBody>
      </p:sp>
      <p:pic>
        <p:nvPicPr>
          <p:cNvPr id="3" name="Picture 2">
            <a:extLst>
              <a:ext uri="{FF2B5EF4-FFF2-40B4-BE49-F238E27FC236}">
                <a16:creationId xmlns:a16="http://schemas.microsoft.com/office/drawing/2014/main" id="{683F484E-3269-5FF6-67C5-6AEC6CDC88F6}"/>
              </a:ext>
            </a:extLst>
          </p:cNvPr>
          <p:cNvPicPr>
            <a:picLocks noChangeAspect="1"/>
          </p:cNvPicPr>
          <p:nvPr/>
        </p:nvPicPr>
        <p:blipFill>
          <a:blip r:embed="rId4"/>
          <a:stretch>
            <a:fillRect/>
          </a:stretch>
        </p:blipFill>
        <p:spPr>
          <a:xfrm>
            <a:off x="456938" y="588484"/>
            <a:ext cx="596262" cy="882468"/>
          </a:xfrm>
          <a:prstGeom prst="rect">
            <a:avLst/>
          </a:prstGeom>
        </p:spPr>
      </p:pic>
    </p:spTree>
    <p:extLst>
      <p:ext uri="{BB962C8B-B14F-4D97-AF65-F5344CB8AC3E}">
        <p14:creationId xmlns:p14="http://schemas.microsoft.com/office/powerpoint/2010/main" val="1611011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264D2"/>
        </a:solidFill>
        <a:effectLst/>
      </p:bgPr>
    </p:bg>
    <p:spTree>
      <p:nvGrpSpPr>
        <p:cNvPr id="1" name="">
          <a:extLst>
            <a:ext uri="{FF2B5EF4-FFF2-40B4-BE49-F238E27FC236}">
              <a16:creationId xmlns:a16="http://schemas.microsoft.com/office/drawing/2014/main" id="{45A9CF0C-CD4A-B02F-74F9-EA876007D0B3}"/>
            </a:ext>
          </a:extLst>
        </p:cNvPr>
        <p:cNvGrpSpPr/>
        <p:nvPr/>
      </p:nvGrpSpPr>
      <p:grpSpPr>
        <a:xfrm>
          <a:off x="0" y="0"/>
          <a:ext cx="0" cy="0"/>
          <a:chOff x="0" y="0"/>
          <a:chExt cx="0" cy="0"/>
        </a:xfrm>
      </p:grpSpPr>
      <p:grpSp>
        <p:nvGrpSpPr>
          <p:cNvPr id="21" name="Group 20">
            <a:extLst>
              <a:ext uri="{FF2B5EF4-FFF2-40B4-BE49-F238E27FC236}">
                <a16:creationId xmlns:a16="http://schemas.microsoft.com/office/drawing/2014/main" id="{AE5D3F5C-37E4-1174-7BC7-FF4E8CA5EFAD}"/>
              </a:ext>
            </a:extLst>
          </p:cNvPr>
          <p:cNvGrpSpPr/>
          <p:nvPr/>
        </p:nvGrpSpPr>
        <p:grpSpPr>
          <a:xfrm>
            <a:off x="3974916" y="128543"/>
            <a:ext cx="7810684" cy="6544799"/>
            <a:chOff x="3784416" y="128543"/>
            <a:chExt cx="7810684" cy="6544799"/>
          </a:xfrm>
        </p:grpSpPr>
        <p:sp>
          <p:nvSpPr>
            <p:cNvPr id="13" name="Rounded Rectangle 12">
              <a:extLst>
                <a:ext uri="{FF2B5EF4-FFF2-40B4-BE49-F238E27FC236}">
                  <a16:creationId xmlns:a16="http://schemas.microsoft.com/office/drawing/2014/main" id="{2816DB7B-0353-50D9-7E2A-C337EBB10823}"/>
                </a:ext>
              </a:extLst>
            </p:cNvPr>
            <p:cNvSpPr>
              <a:spLocks/>
            </p:cNvSpPr>
            <p:nvPr/>
          </p:nvSpPr>
          <p:spPr>
            <a:xfrm>
              <a:off x="3871913" y="241895"/>
              <a:ext cx="7000875" cy="6324767"/>
            </a:xfrm>
            <a:prstGeom prst="roundRect">
              <a:avLst>
                <a:gd name="adj" fmla="val 478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d-ID" b="1" noProof="0">
                  <a:latin typeface="Poppins SemiBold" pitchFamily="2" charset="77"/>
                  <a:cs typeface="Poppins SemiBold" pitchFamily="2" charset="77"/>
                </a:rPr>
                <a:t> v</a:t>
              </a:r>
              <a:endParaRPr lang="id-ID" b="1" noProof="0" dirty="0">
                <a:latin typeface="Poppins SemiBold" pitchFamily="2" charset="77"/>
                <a:cs typeface="Poppins SemiBold" pitchFamily="2" charset="77"/>
              </a:endParaRPr>
            </a:p>
          </p:txBody>
        </p:sp>
        <p:pic>
          <p:nvPicPr>
            <p:cNvPr id="14" name="Picture 13">
              <a:extLst>
                <a:ext uri="{FF2B5EF4-FFF2-40B4-BE49-F238E27FC236}">
                  <a16:creationId xmlns:a16="http://schemas.microsoft.com/office/drawing/2014/main" id="{10190B16-A22A-E7BB-D380-D452BB668BD7}"/>
                </a:ext>
              </a:extLst>
            </p:cNvPr>
            <p:cNvPicPr>
              <a:picLocks noChangeAspect="1"/>
            </p:cNvPicPr>
            <p:nvPr/>
          </p:nvPicPr>
          <p:blipFill>
            <a:blip r:embed="rId3"/>
            <a:stretch>
              <a:fillRect/>
            </a:stretch>
          </p:blipFill>
          <p:spPr>
            <a:xfrm>
              <a:off x="3784416" y="128543"/>
              <a:ext cx="7187712" cy="705343"/>
            </a:xfrm>
            <a:prstGeom prst="rect">
              <a:avLst/>
            </a:prstGeom>
          </p:spPr>
        </p:pic>
        <p:pic>
          <p:nvPicPr>
            <p:cNvPr id="15" name="Picture 14">
              <a:extLst>
                <a:ext uri="{FF2B5EF4-FFF2-40B4-BE49-F238E27FC236}">
                  <a16:creationId xmlns:a16="http://schemas.microsoft.com/office/drawing/2014/main" id="{970B7192-997B-6D97-739C-DEFD5814BA54}"/>
                </a:ext>
              </a:extLst>
            </p:cNvPr>
            <p:cNvPicPr>
              <a:picLocks noChangeAspect="1"/>
            </p:cNvPicPr>
            <p:nvPr/>
          </p:nvPicPr>
          <p:blipFill>
            <a:blip r:embed="rId4"/>
            <a:stretch>
              <a:fillRect/>
            </a:stretch>
          </p:blipFill>
          <p:spPr>
            <a:xfrm>
              <a:off x="4170404" y="889237"/>
              <a:ext cx="677000" cy="653980"/>
            </a:xfrm>
            <a:prstGeom prst="rect">
              <a:avLst/>
            </a:prstGeom>
          </p:spPr>
        </p:pic>
        <p:cxnSp>
          <p:nvCxnSpPr>
            <p:cNvPr id="16" name="Straight Connector 15">
              <a:extLst>
                <a:ext uri="{FF2B5EF4-FFF2-40B4-BE49-F238E27FC236}">
                  <a16:creationId xmlns:a16="http://schemas.microsoft.com/office/drawing/2014/main" id="{0534F8C9-D8A5-0133-DB84-B75AE65B92FB}"/>
                </a:ext>
              </a:extLst>
            </p:cNvPr>
            <p:cNvCxnSpPr>
              <a:cxnSpLocks/>
            </p:cNvCxnSpPr>
            <p:nvPr/>
          </p:nvCxnSpPr>
          <p:spPr>
            <a:xfrm>
              <a:off x="4025753" y="3506221"/>
              <a:ext cx="6543675" cy="0"/>
            </a:xfrm>
            <a:prstGeom prst="line">
              <a:avLst/>
            </a:prstGeom>
            <a:ln w="254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nvGrpSpPr>
            <p:cNvPr id="17" name="Group 16">
              <a:extLst>
                <a:ext uri="{FF2B5EF4-FFF2-40B4-BE49-F238E27FC236}">
                  <a16:creationId xmlns:a16="http://schemas.microsoft.com/office/drawing/2014/main" id="{4DBED81C-1C49-F9A6-AABA-CEEDB7B7694B}"/>
                </a:ext>
              </a:extLst>
            </p:cNvPr>
            <p:cNvGrpSpPr/>
            <p:nvPr/>
          </p:nvGrpSpPr>
          <p:grpSpPr>
            <a:xfrm>
              <a:off x="4209402" y="3681607"/>
              <a:ext cx="641303" cy="572296"/>
              <a:chOff x="4541337" y="3759656"/>
              <a:chExt cx="641303" cy="572296"/>
            </a:xfrm>
          </p:grpSpPr>
          <p:sp>
            <p:nvSpPr>
              <p:cNvPr id="18" name="Oval 17">
                <a:extLst>
                  <a:ext uri="{FF2B5EF4-FFF2-40B4-BE49-F238E27FC236}">
                    <a16:creationId xmlns:a16="http://schemas.microsoft.com/office/drawing/2014/main" id="{7F686220-1C3F-6463-8FA1-ED66C25AA5E4}"/>
                  </a:ext>
                </a:extLst>
              </p:cNvPr>
              <p:cNvSpPr/>
              <p:nvPr/>
            </p:nvSpPr>
            <p:spPr>
              <a:xfrm>
                <a:off x="4541337" y="3759656"/>
                <a:ext cx="572296" cy="572296"/>
              </a:xfrm>
              <a:prstGeom prst="ellipse">
                <a:avLst/>
              </a:prstGeom>
              <a:gradFill flip="none" rotWithShape="1">
                <a:gsLst>
                  <a:gs pos="0">
                    <a:schemeClr val="accent1">
                      <a:lumMod val="5000"/>
                      <a:lumOff val="95000"/>
                    </a:schemeClr>
                  </a:gs>
                  <a:gs pos="43000">
                    <a:srgbClr val="FFC450"/>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19" name="Picture 18">
                <a:extLst>
                  <a:ext uri="{FF2B5EF4-FFF2-40B4-BE49-F238E27FC236}">
                    <a16:creationId xmlns:a16="http://schemas.microsoft.com/office/drawing/2014/main" id="{37600168-053E-E7BE-0DF2-C060CD6E299A}"/>
                  </a:ext>
                </a:extLst>
              </p:cNvPr>
              <p:cNvPicPr>
                <a:picLocks noChangeAspect="1"/>
              </p:cNvPicPr>
              <p:nvPr/>
            </p:nvPicPr>
            <p:blipFill>
              <a:blip r:embed="rId5"/>
              <a:stretch>
                <a:fillRect/>
              </a:stretch>
            </p:blipFill>
            <p:spPr>
              <a:xfrm>
                <a:off x="4567655" y="3907254"/>
                <a:ext cx="614985" cy="345929"/>
              </a:xfrm>
              <a:prstGeom prst="rect">
                <a:avLst/>
              </a:prstGeom>
            </p:spPr>
          </p:pic>
        </p:grpSp>
        <p:pic>
          <p:nvPicPr>
            <p:cNvPr id="20" name="Picture 19">
              <a:extLst>
                <a:ext uri="{FF2B5EF4-FFF2-40B4-BE49-F238E27FC236}">
                  <a16:creationId xmlns:a16="http://schemas.microsoft.com/office/drawing/2014/main" id="{21C922C3-696C-D044-4AC7-1067A6A248FB}"/>
                </a:ext>
              </a:extLst>
            </p:cNvPr>
            <p:cNvPicPr>
              <a:picLocks noChangeAspect="1"/>
            </p:cNvPicPr>
            <p:nvPr/>
          </p:nvPicPr>
          <p:blipFill>
            <a:blip r:embed="rId6"/>
            <a:stretch>
              <a:fillRect/>
            </a:stretch>
          </p:blipFill>
          <p:spPr>
            <a:xfrm>
              <a:off x="8446272" y="4327006"/>
              <a:ext cx="3148828" cy="2346336"/>
            </a:xfrm>
            <a:prstGeom prst="rect">
              <a:avLst/>
            </a:prstGeom>
          </p:spPr>
        </p:pic>
      </p:grpSp>
      <p:sp>
        <p:nvSpPr>
          <p:cNvPr id="5" name="Title 4">
            <a:extLst>
              <a:ext uri="{FF2B5EF4-FFF2-40B4-BE49-F238E27FC236}">
                <a16:creationId xmlns:a16="http://schemas.microsoft.com/office/drawing/2014/main" id="{E51F51B6-3FDF-F68C-C9BD-575DC634581A}"/>
              </a:ext>
            </a:extLst>
          </p:cNvPr>
          <p:cNvSpPr txBox="1">
            <a:spLocks noGrp="1"/>
          </p:cNvSpPr>
          <p:nvPr>
            <p:ph type="title" idx="4294967295"/>
          </p:nvPr>
        </p:nvSpPr>
        <p:spPr>
          <a:xfrm>
            <a:off x="716983" y="1216227"/>
            <a:ext cx="3615174" cy="13849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t>Keputusan</a:t>
            </a:r>
            <a:b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br>
            <a: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t>Ica</a:t>
            </a:r>
            <a:endParaRPr kumimoji="0" lang="id-ID" sz="4200" b="1" i="0" u="none" strike="noStrike" kern="1200" cap="none" spc="0" normalizeH="0" baseline="0" dirty="0">
              <a:ln>
                <a:noFill/>
              </a:ln>
              <a:solidFill>
                <a:schemeClr val="bg1"/>
              </a:solidFill>
              <a:effectLst/>
              <a:uLnTx/>
              <a:uFillTx/>
              <a:latin typeface="Poppins" pitchFamily="2" charset="77"/>
              <a:ea typeface="+mn-ea"/>
              <a:cs typeface="Poppins" pitchFamily="2" charset="77"/>
            </a:endParaRPr>
          </a:p>
        </p:txBody>
      </p:sp>
      <p:sp>
        <p:nvSpPr>
          <p:cNvPr id="4" name="TextBox 3">
            <a:extLst>
              <a:ext uri="{FF2B5EF4-FFF2-40B4-BE49-F238E27FC236}">
                <a16:creationId xmlns:a16="http://schemas.microsoft.com/office/drawing/2014/main" id="{88EF333F-6DA9-A815-C871-36BBDE413F0F}"/>
              </a:ext>
            </a:extLst>
          </p:cNvPr>
          <p:cNvSpPr txBox="1"/>
          <p:nvPr/>
        </p:nvSpPr>
        <p:spPr>
          <a:xfrm>
            <a:off x="716984" y="2800232"/>
            <a:ext cx="3000578" cy="2862322"/>
          </a:xfrm>
          <a:prstGeom prst="rect">
            <a:avLst/>
          </a:prstGeom>
          <a:noFill/>
        </p:spPr>
        <p:txBody>
          <a:bodyPr wrap="square" rtlCol="0">
            <a:spAutoFit/>
          </a:bodyPr>
          <a:lstStyle/>
          <a:p>
            <a:r>
              <a:rPr lang="id-ID" noProof="0">
                <a:solidFill>
                  <a:schemeClr val="bg1"/>
                </a:solidFill>
              </a:rPr>
              <a:t>Ica memutuskan untuk mengirim pesan kepada penyelenggara tantangan.</a:t>
            </a:r>
          </a:p>
          <a:p>
            <a:endParaRPr lang="id-ID" noProof="0">
              <a:solidFill>
                <a:schemeClr val="bg1"/>
              </a:solidFill>
            </a:endParaRPr>
          </a:p>
          <a:p>
            <a:r>
              <a:rPr lang="id-ID" noProof="0">
                <a:solidFill>
                  <a:schemeClr val="bg1"/>
                </a:solidFill>
              </a:rPr>
              <a:t>Dia tidak memiliki solusi, tetapi dia tahu ada yang tidak beres: orang-orang menggunakan AI untuk menyesatkan publik, dan cara itu berhasil.</a:t>
            </a:r>
            <a:endParaRPr lang="id-ID" noProof="0" dirty="0">
              <a:solidFill>
                <a:schemeClr val="bg1"/>
              </a:solidFill>
            </a:endParaRPr>
          </a:p>
        </p:txBody>
      </p:sp>
      <p:sp>
        <p:nvSpPr>
          <p:cNvPr id="8" name="TextBox 7">
            <a:extLst>
              <a:ext uri="{FF2B5EF4-FFF2-40B4-BE49-F238E27FC236}">
                <a16:creationId xmlns:a16="http://schemas.microsoft.com/office/drawing/2014/main" id="{E62E1667-7890-0C1A-2CD8-015A13FBFBBC}"/>
              </a:ext>
            </a:extLst>
          </p:cNvPr>
          <p:cNvSpPr txBox="1"/>
          <p:nvPr/>
        </p:nvSpPr>
        <p:spPr>
          <a:xfrm>
            <a:off x="4360903" y="323236"/>
            <a:ext cx="4646440" cy="369332"/>
          </a:xfrm>
          <a:prstGeom prst="rect">
            <a:avLst/>
          </a:prstGeom>
          <a:noFill/>
        </p:spPr>
        <p:txBody>
          <a:bodyPr wrap="square" rtlCol="0">
            <a:spAutoFit/>
          </a:bodyPr>
          <a:lstStyle/>
          <a:p>
            <a:r>
              <a:rPr lang="id-ID" b="1" noProof="0">
                <a:solidFill>
                  <a:schemeClr val="bg1"/>
                </a:solidFill>
              </a:rPr>
              <a:t>Saya khawatir dengan beberapa karya</a:t>
            </a:r>
            <a:endParaRPr lang="id-ID" b="1" noProof="0" dirty="0">
              <a:solidFill>
                <a:schemeClr val="bg1"/>
              </a:solidFill>
            </a:endParaRPr>
          </a:p>
        </p:txBody>
      </p:sp>
      <p:sp>
        <p:nvSpPr>
          <p:cNvPr id="31" name="TextBox 30">
            <a:extLst>
              <a:ext uri="{FF2B5EF4-FFF2-40B4-BE49-F238E27FC236}">
                <a16:creationId xmlns:a16="http://schemas.microsoft.com/office/drawing/2014/main" id="{79BD31F0-C965-6383-DF43-554DEB72DD68}"/>
              </a:ext>
            </a:extLst>
          </p:cNvPr>
          <p:cNvSpPr txBox="1"/>
          <p:nvPr/>
        </p:nvSpPr>
        <p:spPr>
          <a:xfrm>
            <a:off x="5037904" y="956263"/>
            <a:ext cx="2215026" cy="292388"/>
          </a:xfrm>
          <a:prstGeom prst="rect">
            <a:avLst/>
          </a:prstGeom>
          <a:noFill/>
        </p:spPr>
        <p:txBody>
          <a:bodyPr wrap="square" rtlCol="0">
            <a:spAutoFit/>
          </a:bodyPr>
          <a:lstStyle/>
          <a:p>
            <a:r>
              <a:rPr lang="id-ID" sz="1300" b="1" noProof="0">
                <a:solidFill>
                  <a:schemeClr val="tx1">
                    <a:lumMod val="85000"/>
                    <a:lumOff val="15000"/>
                  </a:schemeClr>
                </a:solidFill>
              </a:rPr>
              <a:t>Ica </a:t>
            </a:r>
            <a:r>
              <a:rPr lang="id-ID" sz="1300" noProof="0">
                <a:solidFill>
                  <a:schemeClr val="tx1">
                    <a:lumMod val="85000"/>
                    <a:lumOff val="15000"/>
                  </a:schemeClr>
                </a:solidFill>
              </a:rPr>
              <a:t>(ica@mymail.com)</a:t>
            </a:r>
            <a:endParaRPr lang="id-ID" sz="1300" noProof="0" dirty="0">
              <a:solidFill>
                <a:schemeClr val="tx1">
                  <a:lumMod val="85000"/>
                  <a:lumOff val="15000"/>
                </a:schemeClr>
              </a:solidFill>
            </a:endParaRPr>
          </a:p>
        </p:txBody>
      </p:sp>
      <p:sp>
        <p:nvSpPr>
          <p:cNvPr id="32" name="TextBox 31">
            <a:extLst>
              <a:ext uri="{FF2B5EF4-FFF2-40B4-BE49-F238E27FC236}">
                <a16:creationId xmlns:a16="http://schemas.microsoft.com/office/drawing/2014/main" id="{24E34D29-C2E9-F00C-CD7D-38CC7D8B672D}"/>
              </a:ext>
            </a:extLst>
          </p:cNvPr>
          <p:cNvSpPr txBox="1"/>
          <p:nvPr/>
        </p:nvSpPr>
        <p:spPr>
          <a:xfrm>
            <a:off x="5037904" y="1183019"/>
            <a:ext cx="3797083" cy="292388"/>
          </a:xfrm>
          <a:prstGeom prst="rect">
            <a:avLst/>
          </a:prstGeom>
          <a:noFill/>
        </p:spPr>
        <p:txBody>
          <a:bodyPr wrap="square" rtlCol="0">
            <a:spAutoFit/>
          </a:bodyPr>
          <a:lstStyle/>
          <a:p>
            <a:r>
              <a:rPr lang="id-ID" sz="1300" b="1" noProof="0"/>
              <a:t>Kepada:</a:t>
            </a:r>
            <a:r>
              <a:rPr lang="id-ID" sz="1300" noProof="0"/>
              <a:t> Tim Tantangan Buat Perubahan</a:t>
            </a:r>
            <a:endParaRPr lang="id-ID" sz="1300" b="1" noProof="0" dirty="0">
              <a:solidFill>
                <a:schemeClr val="tx1">
                  <a:lumMod val="85000"/>
                  <a:lumOff val="15000"/>
                </a:schemeClr>
              </a:solidFill>
            </a:endParaRPr>
          </a:p>
        </p:txBody>
      </p:sp>
      <p:sp>
        <p:nvSpPr>
          <p:cNvPr id="10" name="TextBox 9">
            <a:extLst>
              <a:ext uri="{FF2B5EF4-FFF2-40B4-BE49-F238E27FC236}">
                <a16:creationId xmlns:a16="http://schemas.microsoft.com/office/drawing/2014/main" id="{A48BD9AA-B89A-3EB5-C00B-6D2470B1065E}"/>
              </a:ext>
            </a:extLst>
          </p:cNvPr>
          <p:cNvSpPr txBox="1">
            <a:spLocks/>
          </p:cNvSpPr>
          <p:nvPr/>
        </p:nvSpPr>
        <p:spPr>
          <a:xfrm>
            <a:off x="4360903" y="1576510"/>
            <a:ext cx="6486522" cy="1754326"/>
          </a:xfrm>
          <a:prstGeom prst="rect">
            <a:avLst/>
          </a:prstGeom>
          <a:noFill/>
        </p:spPr>
        <p:txBody>
          <a:bodyPr wrap="square" rtlCol="0">
            <a:spAutoFit/>
          </a:bodyPr>
          <a:lstStyle/>
          <a:p>
            <a:r>
              <a:rPr lang="id-ID" sz="1200" noProof="0"/>
              <a:t>Halo,</a:t>
            </a:r>
          </a:p>
          <a:p>
            <a:br>
              <a:rPr lang="id-ID" sz="1200" noProof="0"/>
            </a:br>
            <a:r>
              <a:rPr lang="id-ID" sz="1200" noProof="0"/>
              <a:t>Saya menyukai apa yang dilakukan melalui tantangan ini, tetapi saya merasa khawatir. Beberapa karya yang menang menggunakan AI untuk menampilkan hal yang sebenarnya tidak pernah terjadi, hanya demi mendapatkan lebih banyak perhatian dan donasi. Tindakan ini terasa tidak jujur, dan saya pikir juga tidak baik bagi isu yang diperjuangkan. Menurut saya, tim panitia sebaiknya mendorong para peserta untuk menggunakan AI secara bertanggung jawab dan etis.</a:t>
            </a:r>
          </a:p>
          <a:p>
            <a:endParaRPr lang="id-ID" sz="1200" noProof="0"/>
          </a:p>
          <a:p>
            <a:r>
              <a:rPr lang="id-ID" sz="1200" noProof="0"/>
              <a:t>Ica</a:t>
            </a:r>
            <a:endParaRPr lang="id-ID" sz="1200" noProof="0" dirty="0"/>
          </a:p>
        </p:txBody>
      </p:sp>
      <p:sp>
        <p:nvSpPr>
          <p:cNvPr id="42" name="TextBox 41">
            <a:extLst>
              <a:ext uri="{FF2B5EF4-FFF2-40B4-BE49-F238E27FC236}">
                <a16:creationId xmlns:a16="http://schemas.microsoft.com/office/drawing/2014/main" id="{7A01EBDD-0B8E-79F7-AC45-8372AD19B907}"/>
              </a:ext>
            </a:extLst>
          </p:cNvPr>
          <p:cNvSpPr txBox="1"/>
          <p:nvPr/>
        </p:nvSpPr>
        <p:spPr>
          <a:xfrm>
            <a:off x="5049054" y="3718370"/>
            <a:ext cx="4831492" cy="292388"/>
          </a:xfrm>
          <a:prstGeom prst="rect">
            <a:avLst/>
          </a:prstGeom>
          <a:noFill/>
        </p:spPr>
        <p:txBody>
          <a:bodyPr wrap="square" rtlCol="0">
            <a:spAutoFit/>
          </a:bodyPr>
          <a:lstStyle/>
          <a:p>
            <a:r>
              <a:rPr lang="id-ID" sz="1300" b="1" noProof="0"/>
              <a:t>Tim Tantangan Buat Perubahan </a:t>
            </a:r>
            <a:r>
              <a:rPr lang="id-ID" sz="1300" noProof="0">
                <a:solidFill>
                  <a:schemeClr val="tx1">
                    <a:lumMod val="85000"/>
                    <a:lumOff val="15000"/>
                  </a:schemeClr>
                </a:solidFill>
              </a:rPr>
              <a:t>(info@TBP.com)</a:t>
            </a:r>
            <a:endParaRPr lang="id-ID" sz="1300" noProof="0" dirty="0">
              <a:solidFill>
                <a:schemeClr val="tx1">
                  <a:lumMod val="85000"/>
                  <a:lumOff val="15000"/>
                </a:schemeClr>
              </a:solidFill>
            </a:endParaRPr>
          </a:p>
        </p:txBody>
      </p:sp>
      <p:sp>
        <p:nvSpPr>
          <p:cNvPr id="43" name="TextBox 42">
            <a:extLst>
              <a:ext uri="{FF2B5EF4-FFF2-40B4-BE49-F238E27FC236}">
                <a16:creationId xmlns:a16="http://schemas.microsoft.com/office/drawing/2014/main" id="{425983AC-9A25-568D-FCC7-7A359B0B375C}"/>
              </a:ext>
            </a:extLst>
          </p:cNvPr>
          <p:cNvSpPr txBox="1"/>
          <p:nvPr/>
        </p:nvSpPr>
        <p:spPr>
          <a:xfrm>
            <a:off x="5059675" y="3945126"/>
            <a:ext cx="3797083" cy="292388"/>
          </a:xfrm>
          <a:prstGeom prst="rect">
            <a:avLst/>
          </a:prstGeom>
          <a:noFill/>
        </p:spPr>
        <p:txBody>
          <a:bodyPr wrap="square" rtlCol="0">
            <a:spAutoFit/>
          </a:bodyPr>
          <a:lstStyle/>
          <a:p>
            <a:r>
              <a:rPr lang="id-ID" sz="1300" b="1" noProof="0"/>
              <a:t>Kepada:</a:t>
            </a:r>
            <a:r>
              <a:rPr lang="id-ID" sz="1300" noProof="0"/>
              <a:t> Ica</a:t>
            </a:r>
            <a:endParaRPr lang="id-ID" sz="1300" b="1" noProof="0" dirty="0">
              <a:solidFill>
                <a:schemeClr val="tx1">
                  <a:lumMod val="85000"/>
                  <a:lumOff val="15000"/>
                </a:schemeClr>
              </a:solidFill>
            </a:endParaRPr>
          </a:p>
        </p:txBody>
      </p:sp>
      <p:sp>
        <p:nvSpPr>
          <p:cNvPr id="45" name="TextBox 44">
            <a:extLst>
              <a:ext uri="{FF2B5EF4-FFF2-40B4-BE49-F238E27FC236}">
                <a16:creationId xmlns:a16="http://schemas.microsoft.com/office/drawing/2014/main" id="{AF17BEC6-8189-ACFC-4340-9C78035372F5}"/>
              </a:ext>
            </a:extLst>
          </p:cNvPr>
          <p:cNvSpPr txBox="1">
            <a:spLocks/>
          </p:cNvSpPr>
          <p:nvPr/>
        </p:nvSpPr>
        <p:spPr>
          <a:xfrm>
            <a:off x="4360904" y="4401402"/>
            <a:ext cx="4831492" cy="1938992"/>
          </a:xfrm>
          <a:prstGeom prst="rect">
            <a:avLst/>
          </a:prstGeom>
          <a:noFill/>
        </p:spPr>
        <p:txBody>
          <a:bodyPr wrap="square" rtlCol="0">
            <a:spAutoFit/>
          </a:bodyPr>
          <a:lstStyle/>
          <a:p>
            <a:r>
              <a:rPr lang="id-ID" sz="1200" noProof="0"/>
              <a:t>Hai Ica,</a:t>
            </a:r>
          </a:p>
          <a:p>
            <a:endParaRPr lang="id-ID" sz="1200" noProof="0"/>
          </a:p>
          <a:p>
            <a:r>
              <a:rPr lang="id-ID" sz="1200" noProof="0"/>
              <a:t>Terima kasih banyak atas pesanmu. Kamu mengungkapkan sesuatu yang juga membuat kami merasa tidak nyaman. Kami rasa tantangan ini memerlukan aturan dasar yang jelas mengenai penggunaan AI secara jujur, dan kami sangat mengharapkan bantuanmu untuk menyusun aturan itu. Apa aturan yang menurutmu perlu kami tetapkan?</a:t>
            </a:r>
          </a:p>
          <a:p>
            <a:endParaRPr lang="id-ID" sz="1200" noProof="0"/>
          </a:p>
          <a:p>
            <a:r>
              <a:rPr lang="id-ID" sz="1200" noProof="0"/>
              <a:t>Tim Tantangan Buat Perubahan</a:t>
            </a:r>
            <a:endParaRPr lang="id-ID" sz="1200" noProof="0" dirty="0"/>
          </a:p>
        </p:txBody>
      </p:sp>
    </p:spTree>
    <p:extLst>
      <p:ext uri="{BB962C8B-B14F-4D97-AF65-F5344CB8AC3E}">
        <p14:creationId xmlns:p14="http://schemas.microsoft.com/office/powerpoint/2010/main" val="50487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8D00F5-DF45-67DF-5478-E850FDB738AF}"/>
            </a:ext>
          </a:extLst>
        </p:cNvPr>
        <p:cNvGrpSpPr/>
        <p:nvPr/>
      </p:nvGrpSpPr>
      <p:grpSpPr>
        <a:xfrm>
          <a:off x="0" y="0"/>
          <a:ext cx="0" cy="0"/>
          <a:chOff x="0" y="0"/>
          <a:chExt cx="0" cy="0"/>
        </a:xfrm>
      </p:grpSpPr>
      <p:grpSp>
        <p:nvGrpSpPr>
          <p:cNvPr id="17" name="Group 16" descr="Pencil icon">
            <a:extLst>
              <a:ext uri="{FF2B5EF4-FFF2-40B4-BE49-F238E27FC236}">
                <a16:creationId xmlns:a16="http://schemas.microsoft.com/office/drawing/2014/main" id="{B5270507-288C-646C-6BB6-77AA2E99E61A}"/>
              </a:ext>
              <a:ext uri="{C183D7F6-B498-43B3-948B-1728B52AA6E4}">
                <adec:decorative xmlns:adec="http://schemas.microsoft.com/office/drawing/2017/decorative" val="0"/>
              </a:ext>
            </a:extLst>
          </p:cNvPr>
          <p:cNvGrpSpPr/>
          <p:nvPr/>
        </p:nvGrpSpPr>
        <p:grpSpPr>
          <a:xfrm>
            <a:off x="1031654" y="1275546"/>
            <a:ext cx="264062" cy="264062"/>
            <a:chOff x="1031654" y="1494938"/>
            <a:chExt cx="264062" cy="264062"/>
          </a:xfrm>
        </p:grpSpPr>
        <p:sp>
          <p:nvSpPr>
            <p:cNvPr id="18" name="Oval 17">
              <a:extLst>
                <a:ext uri="{FF2B5EF4-FFF2-40B4-BE49-F238E27FC236}">
                  <a16:creationId xmlns:a16="http://schemas.microsoft.com/office/drawing/2014/main" id="{03ADE687-279C-8824-82D5-1BFCF0AB602A}"/>
                </a:ext>
              </a:extLst>
            </p:cNvPr>
            <p:cNvSpPr/>
            <p:nvPr/>
          </p:nvSpPr>
          <p:spPr>
            <a:xfrm>
              <a:off x="1031654" y="1494938"/>
              <a:ext cx="264062" cy="264062"/>
            </a:xfrm>
            <a:prstGeom prst="ellipse">
              <a:avLst/>
            </a:prstGeom>
            <a:solidFill>
              <a:srgbClr val="F563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21" name="Picture 20">
              <a:extLst>
                <a:ext uri="{FF2B5EF4-FFF2-40B4-BE49-F238E27FC236}">
                  <a16:creationId xmlns:a16="http://schemas.microsoft.com/office/drawing/2014/main" id="{3F304AA1-46D7-4468-2D12-6F08C08CE50C}"/>
                </a:ext>
              </a:extLst>
            </p:cNvPr>
            <p:cNvPicPr>
              <a:picLocks noChangeAspect="1"/>
            </p:cNvPicPr>
            <p:nvPr/>
          </p:nvPicPr>
          <p:blipFill>
            <a:blip r:embed="rId3"/>
            <a:stretch>
              <a:fillRect/>
            </a:stretch>
          </p:blipFill>
          <p:spPr>
            <a:xfrm>
              <a:off x="1081531" y="1527566"/>
              <a:ext cx="179069" cy="185038"/>
            </a:xfrm>
            <a:prstGeom prst="rect">
              <a:avLst/>
            </a:prstGeom>
          </p:spPr>
        </p:pic>
      </p:grpSp>
      <p:sp>
        <p:nvSpPr>
          <p:cNvPr id="16" name="TextBox 15">
            <a:extLst>
              <a:ext uri="{FF2B5EF4-FFF2-40B4-BE49-F238E27FC236}">
                <a16:creationId xmlns:a16="http://schemas.microsoft.com/office/drawing/2014/main" id="{4210ED36-5FBA-B8D9-92C7-885B1DFB1BBE}"/>
              </a:ext>
            </a:extLst>
          </p:cNvPr>
          <p:cNvSpPr txBox="1"/>
          <p:nvPr/>
        </p:nvSpPr>
        <p:spPr>
          <a:xfrm>
            <a:off x="1275708" y="1241511"/>
            <a:ext cx="993823" cy="369332"/>
          </a:xfrm>
          <a:prstGeom prst="rect">
            <a:avLst/>
          </a:prstGeom>
          <a:noFill/>
        </p:spPr>
        <p:txBody>
          <a:bodyPr wrap="square" rtlCol="0">
            <a:spAutoFit/>
          </a:bodyPr>
          <a:lstStyle/>
          <a:p>
            <a:r>
              <a:rPr lang="id-ID" b="1" noProof="0">
                <a:solidFill>
                  <a:srgbClr val="F46340"/>
                </a:solidFill>
                <a:latin typeface="Avenir Next Condensed Demi Bold" panose="020B0506020202020204" pitchFamily="34" charset="0"/>
              </a:rPr>
              <a:t>TUGAS</a:t>
            </a:r>
            <a:endParaRPr lang="id-ID" b="1" noProof="0" dirty="0">
              <a:solidFill>
                <a:srgbClr val="F46340"/>
              </a:solidFill>
              <a:latin typeface="Avenir Next Condensed Demi Bold" panose="020B0506020202020204" pitchFamily="34" charset="0"/>
            </a:endParaRPr>
          </a:p>
        </p:txBody>
      </p:sp>
      <p:sp>
        <p:nvSpPr>
          <p:cNvPr id="28" name="TextBox 27">
            <a:extLst>
              <a:ext uri="{FF2B5EF4-FFF2-40B4-BE49-F238E27FC236}">
                <a16:creationId xmlns:a16="http://schemas.microsoft.com/office/drawing/2014/main" id="{9A1A2183-0D32-A4BF-61EB-07EDF7B8117D}"/>
              </a:ext>
            </a:extLst>
          </p:cNvPr>
          <p:cNvSpPr txBox="1"/>
          <p:nvPr/>
        </p:nvSpPr>
        <p:spPr>
          <a:xfrm>
            <a:off x="965558" y="1525460"/>
            <a:ext cx="6848658" cy="738664"/>
          </a:xfrm>
          <a:prstGeom prst="rect">
            <a:avLst/>
          </a:prstGeom>
          <a:noFill/>
        </p:spPr>
        <p:txBody>
          <a:bodyPr wrap="square" rtlCol="0">
            <a:spAutoFit/>
          </a:bodyPr>
          <a:lstStyle/>
          <a:p>
            <a:r>
              <a:rPr lang="id-ID" sz="1400" noProof="0"/>
              <a:t>Bantu Ica menetapkan aturan dasar untuk menggunakan AI dengan jujur. Aturan apa saja yang harus kamu patuhi setiap kali menggunakan AI, baik untuk sekolah, proyek, maupun sesuatu yang kamu </a:t>
            </a:r>
            <a:r>
              <a:rPr lang="id-ID" sz="1400" noProof="0" err="1"/>
              <a:t>posting</a:t>
            </a:r>
            <a:r>
              <a:rPr lang="id-ID" sz="1400" noProof="0"/>
              <a:t> di internet?</a:t>
            </a:r>
            <a:endParaRPr lang="id-ID" sz="1400" b="1" noProof="0" dirty="0"/>
          </a:p>
        </p:txBody>
      </p:sp>
      <p:sp>
        <p:nvSpPr>
          <p:cNvPr id="11" name="Rounded Rectangle 10">
            <a:extLst>
              <a:ext uri="{FF2B5EF4-FFF2-40B4-BE49-F238E27FC236}">
                <a16:creationId xmlns:a16="http://schemas.microsoft.com/office/drawing/2014/main" id="{75FC6AB0-5AD5-0813-E1EF-FD0BDC1D3C2C}"/>
              </a:ext>
              <a:ext uri="{C183D7F6-B498-43B3-948B-1728B52AA6E4}">
                <adec:decorative xmlns:adec="http://schemas.microsoft.com/office/drawing/2017/decorative" val="1"/>
              </a:ext>
            </a:extLst>
          </p:cNvPr>
          <p:cNvSpPr>
            <a:spLocks/>
          </p:cNvSpPr>
          <p:nvPr/>
        </p:nvSpPr>
        <p:spPr>
          <a:xfrm>
            <a:off x="983212" y="2360231"/>
            <a:ext cx="7027727" cy="1713353"/>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2" name="TextBox 11">
            <a:extLst>
              <a:ext uri="{FF2B5EF4-FFF2-40B4-BE49-F238E27FC236}">
                <a16:creationId xmlns:a16="http://schemas.microsoft.com/office/drawing/2014/main" id="{6A8B2525-B75D-D9B5-0AF1-0F48E2C8C934}"/>
              </a:ext>
            </a:extLst>
          </p:cNvPr>
          <p:cNvSpPr txBox="1">
            <a:spLocks/>
          </p:cNvSpPr>
          <p:nvPr/>
        </p:nvSpPr>
        <p:spPr>
          <a:xfrm>
            <a:off x="1769804" y="2396993"/>
            <a:ext cx="5949064" cy="1615827"/>
          </a:xfrm>
          <a:prstGeom prst="rect">
            <a:avLst/>
          </a:prstGeom>
          <a:noFill/>
        </p:spPr>
        <p:txBody>
          <a:bodyPr wrap="square" rtlCol="0">
            <a:spAutoFit/>
          </a:bodyPr>
          <a:lstStyle/>
          <a:p>
            <a:pPr>
              <a:spcAft>
                <a:spcPts val="600"/>
              </a:spcAft>
            </a:pPr>
            <a:r>
              <a:rPr lang="id-ID" sz="1200" b="1" noProof="0"/>
              <a:t>Tuliskan sebanyak mungkin cara </a:t>
            </a:r>
            <a:r>
              <a:rPr lang="id-ID" sz="1200" noProof="0"/>
              <a:t>seseorang bisa menyesatkan orang lain dengan AI, baik melalui gambar, tulisan, caption, maupun fakta, baik disengaja maupun tidak.</a:t>
            </a:r>
          </a:p>
          <a:p>
            <a:pPr>
              <a:spcAft>
                <a:spcPts val="600"/>
              </a:spcAft>
            </a:pPr>
            <a:r>
              <a:rPr lang="id-ID" sz="1200" noProof="0"/>
              <a:t>Contoh untuk memulainya:</a:t>
            </a:r>
          </a:p>
          <a:p>
            <a:pPr marL="285750" indent="-285750">
              <a:spcAft>
                <a:spcPts val="600"/>
              </a:spcAft>
              <a:buFont typeface="Arial" panose="020B0604020202020204" pitchFamily="34" charset="0"/>
              <a:buChar char="•"/>
            </a:pPr>
            <a:r>
              <a:rPr lang="id-ID" sz="1200" noProof="0"/>
              <a:t>Membuat gambar AI yang menampilkan sesuatu yang tidak pernah terjadi lalu </a:t>
            </a:r>
            <a:r>
              <a:rPr lang="id-ID" sz="1200" noProof="0" err="1"/>
              <a:t>mempostingnya</a:t>
            </a:r>
            <a:r>
              <a:rPr lang="id-ID" sz="1200" noProof="0"/>
              <a:t> seolah-olah merupakan foto asli.</a:t>
            </a:r>
          </a:p>
          <a:p>
            <a:pPr marL="285750" indent="-285750">
              <a:spcAft>
                <a:spcPts val="600"/>
              </a:spcAft>
              <a:buFont typeface="Arial" panose="020B0604020202020204" pitchFamily="34" charset="0"/>
              <a:buChar char="•"/>
            </a:pPr>
            <a:r>
              <a:rPr lang="id-ID" sz="1200" noProof="0"/>
              <a:t>Membagikan </a:t>
            </a:r>
            <a:r>
              <a:rPr lang="id-ID" sz="1200" noProof="0" err="1"/>
              <a:t>caption</a:t>
            </a:r>
            <a:r>
              <a:rPr lang="id-ID" sz="1200" noProof="0"/>
              <a:t> buatan AI yang penuh fakta tanpa memeriksanya satu pun terlebih dahulu.</a:t>
            </a:r>
            <a:endParaRPr lang="id-ID" sz="1200" noProof="0" dirty="0"/>
          </a:p>
        </p:txBody>
      </p:sp>
      <p:sp>
        <p:nvSpPr>
          <p:cNvPr id="26" name="Rounded Rectangle 25">
            <a:extLst>
              <a:ext uri="{FF2B5EF4-FFF2-40B4-BE49-F238E27FC236}">
                <a16:creationId xmlns:a16="http://schemas.microsoft.com/office/drawing/2014/main" id="{30715ACD-DE7B-DACD-9A0C-1E8336630D97}"/>
              </a:ext>
              <a:ext uri="{C183D7F6-B498-43B3-948B-1728B52AA6E4}">
                <adec:decorative xmlns:adec="http://schemas.microsoft.com/office/drawing/2017/decorative" val="1"/>
              </a:ext>
            </a:extLst>
          </p:cNvPr>
          <p:cNvSpPr>
            <a:spLocks/>
          </p:cNvSpPr>
          <p:nvPr/>
        </p:nvSpPr>
        <p:spPr>
          <a:xfrm>
            <a:off x="990385" y="4073584"/>
            <a:ext cx="7027728" cy="765666"/>
          </a:xfrm>
          <a:prstGeom prst="roundRect">
            <a:avLst>
              <a:gd name="adj" fmla="val 10108"/>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27" name="TextBox 26">
            <a:extLst>
              <a:ext uri="{FF2B5EF4-FFF2-40B4-BE49-F238E27FC236}">
                <a16:creationId xmlns:a16="http://schemas.microsoft.com/office/drawing/2014/main" id="{F102CD34-B1F6-6628-DBE2-30709789070F}"/>
              </a:ext>
            </a:extLst>
          </p:cNvPr>
          <p:cNvSpPr txBox="1">
            <a:spLocks/>
          </p:cNvSpPr>
          <p:nvPr/>
        </p:nvSpPr>
        <p:spPr>
          <a:xfrm>
            <a:off x="1857960" y="4141023"/>
            <a:ext cx="5930072" cy="646331"/>
          </a:xfrm>
          <a:prstGeom prst="rect">
            <a:avLst/>
          </a:prstGeom>
          <a:noFill/>
        </p:spPr>
        <p:txBody>
          <a:bodyPr wrap="square" rtlCol="0">
            <a:spAutoFit/>
          </a:bodyPr>
          <a:lstStyle/>
          <a:p>
            <a:r>
              <a:rPr lang="id-ID" sz="1200" b="1" noProof="0"/>
              <a:t>Ubah risiko tersebut menjadi aturan. </a:t>
            </a:r>
            <a:r>
              <a:rPr lang="id-ID" sz="1200" noProof="0"/>
              <a:t>Tuliskan setiap aturan tersebut sebagai perilaku yang dapat dilakukan atau dihindari oleh seseorang, sehingga mudah untuk diikuti. Buat setidaknya tiga butir aturan.</a:t>
            </a:r>
            <a:endParaRPr lang="id-ID" sz="1200" noProof="0" dirty="0"/>
          </a:p>
        </p:txBody>
      </p:sp>
      <p:sp>
        <p:nvSpPr>
          <p:cNvPr id="31" name="Rounded Rectangle 30">
            <a:extLst>
              <a:ext uri="{FF2B5EF4-FFF2-40B4-BE49-F238E27FC236}">
                <a16:creationId xmlns:a16="http://schemas.microsoft.com/office/drawing/2014/main" id="{8B74C8A0-7BEB-D169-5B44-529C94F07357}"/>
              </a:ext>
              <a:ext uri="{C183D7F6-B498-43B3-948B-1728B52AA6E4}">
                <adec:decorative xmlns:adec="http://schemas.microsoft.com/office/drawing/2017/decorative" val="1"/>
              </a:ext>
            </a:extLst>
          </p:cNvPr>
          <p:cNvSpPr>
            <a:spLocks/>
          </p:cNvSpPr>
          <p:nvPr/>
        </p:nvSpPr>
        <p:spPr>
          <a:xfrm>
            <a:off x="981498" y="4839250"/>
            <a:ext cx="7036615" cy="1223245"/>
          </a:xfrm>
          <a:prstGeom prst="roundRect">
            <a:avLst>
              <a:gd name="adj" fmla="val 10108"/>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32" name="TextBox 31">
            <a:extLst>
              <a:ext uri="{FF2B5EF4-FFF2-40B4-BE49-F238E27FC236}">
                <a16:creationId xmlns:a16="http://schemas.microsoft.com/office/drawing/2014/main" id="{A8C5BF0E-0F67-FCD4-6CA4-B25B5170B309}"/>
              </a:ext>
            </a:extLst>
          </p:cNvPr>
          <p:cNvSpPr txBox="1">
            <a:spLocks/>
          </p:cNvSpPr>
          <p:nvPr/>
        </p:nvSpPr>
        <p:spPr>
          <a:xfrm>
            <a:off x="1857960" y="4943041"/>
            <a:ext cx="5692371" cy="1015663"/>
          </a:xfrm>
          <a:prstGeom prst="rect">
            <a:avLst/>
          </a:prstGeom>
          <a:noFill/>
        </p:spPr>
        <p:txBody>
          <a:bodyPr wrap="square" rtlCol="0">
            <a:spAutoFit/>
          </a:bodyPr>
          <a:lstStyle/>
          <a:p>
            <a:r>
              <a:rPr lang="id-ID" sz="1200" b="1" noProof="0"/>
              <a:t>Buatlah bersama-sama. </a:t>
            </a:r>
            <a:r>
              <a:rPr lang="id-ID" sz="1200" noProof="0"/>
              <a:t>Bagikan aturanmu kepada seluruh kelas lalu sepakati serangkaian aturan yang dapat diterima oleh kalian semua. Jika kelas kalian telah menandatangani Perjanjian Kelas tentang Penggunaan Alat AI Generatif, cantumkan aturan kalian di sampingnya: risiko apa saja yang sudah tercakup di sana, dan apa lagi yang ingin kalian tambahkan?</a:t>
            </a:r>
            <a:endParaRPr lang="id-ID" sz="1200" noProof="0" dirty="0"/>
          </a:p>
        </p:txBody>
      </p:sp>
      <p:grpSp>
        <p:nvGrpSpPr>
          <p:cNvPr id="6" name="Group" descr="Box with a title &quot;Top Tip&quot;">
            <a:extLst>
              <a:ext uri="{FF2B5EF4-FFF2-40B4-BE49-F238E27FC236}">
                <a16:creationId xmlns:a16="http://schemas.microsoft.com/office/drawing/2014/main" id="{FC05A417-FBB9-93C4-2F8F-0044B1026512}"/>
              </a:ext>
            </a:extLst>
          </p:cNvPr>
          <p:cNvGrpSpPr/>
          <p:nvPr/>
        </p:nvGrpSpPr>
        <p:grpSpPr>
          <a:xfrm>
            <a:off x="8356922" y="1525460"/>
            <a:ext cx="3222718" cy="4314508"/>
            <a:chOff x="8544567" y="1371009"/>
            <a:chExt cx="2940070" cy="3392133"/>
          </a:xfrm>
        </p:grpSpPr>
        <p:pic>
          <p:nvPicPr>
            <p:cNvPr id="7" name="Shape">
              <a:extLst>
                <a:ext uri="{FF2B5EF4-FFF2-40B4-BE49-F238E27FC236}">
                  <a16:creationId xmlns:a16="http://schemas.microsoft.com/office/drawing/2014/main" id="{8DBE21FE-B2E7-2994-EAEF-C0CA03A8C87D}"/>
                </a:ext>
              </a:extLst>
            </p:cNvPr>
            <p:cNvPicPr preferRelativeResize="0"/>
            <p:nvPr/>
          </p:nvPicPr>
          <p:blipFill rotWithShape="1">
            <a:blip r:embed="rId4">
              <a:alphaModFix/>
            </a:blip>
            <a:srcRect/>
            <a:stretch/>
          </p:blipFill>
          <p:spPr>
            <a:xfrm rot="10800000">
              <a:off x="8544567" y="1371009"/>
              <a:ext cx="2940070" cy="3392133"/>
            </a:xfrm>
            <a:prstGeom prst="rect">
              <a:avLst/>
            </a:prstGeom>
            <a:noFill/>
            <a:ln>
              <a:noFill/>
            </a:ln>
          </p:spPr>
        </p:pic>
        <p:sp>
          <p:nvSpPr>
            <p:cNvPr id="8" name="Text box">
              <a:extLst>
                <a:ext uri="{FF2B5EF4-FFF2-40B4-BE49-F238E27FC236}">
                  <a16:creationId xmlns:a16="http://schemas.microsoft.com/office/drawing/2014/main" id="{F509783B-AB59-07A7-8895-C7A5910662E8}"/>
                </a:ext>
              </a:extLst>
            </p:cNvPr>
            <p:cNvSpPr txBox="1"/>
            <p:nvPr/>
          </p:nvSpPr>
          <p:spPr>
            <a:xfrm>
              <a:off x="8695593" y="1545645"/>
              <a:ext cx="2658058" cy="28411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600"/>
                </a:spcAft>
                <a:buClr>
                  <a:schemeClr val="bg1"/>
                </a:buClr>
                <a:buNone/>
              </a:pPr>
              <a:endParaRPr lang="id-ID" sz="1600" b="1" noProof="0" dirty="0">
                <a:solidFill>
                  <a:schemeClr val="bg1"/>
                </a:solidFill>
                <a:latin typeface="Calibri"/>
                <a:ea typeface="Calibri"/>
                <a:cs typeface="Calibri"/>
                <a:sym typeface="Calibri"/>
              </a:endParaRPr>
            </a:p>
          </p:txBody>
        </p:sp>
      </p:grpSp>
      <p:pic>
        <p:nvPicPr>
          <p:cNvPr id="10" name="Picture 9" descr="Illustration of a young girl (Gina)">
            <a:extLst>
              <a:ext uri="{FF2B5EF4-FFF2-40B4-BE49-F238E27FC236}">
                <a16:creationId xmlns:a16="http://schemas.microsoft.com/office/drawing/2014/main" id="{8CE32E3B-F1FC-73E2-6E3E-E3E4F500520F}"/>
              </a:ext>
            </a:extLst>
          </p:cNvPr>
          <p:cNvPicPr>
            <a:picLocks noChangeAspect="1"/>
          </p:cNvPicPr>
          <p:nvPr/>
        </p:nvPicPr>
        <p:blipFill>
          <a:blip r:embed="rId5"/>
          <a:stretch>
            <a:fillRect/>
          </a:stretch>
        </p:blipFill>
        <p:spPr>
          <a:xfrm flipH="1">
            <a:off x="10770441" y="1820681"/>
            <a:ext cx="880912" cy="850958"/>
          </a:xfrm>
          <a:prstGeom prst="rect">
            <a:avLst/>
          </a:prstGeom>
        </p:spPr>
      </p:pic>
      <p:sp>
        <p:nvSpPr>
          <p:cNvPr id="9" name="TextBox 8">
            <a:extLst>
              <a:ext uri="{FF2B5EF4-FFF2-40B4-BE49-F238E27FC236}">
                <a16:creationId xmlns:a16="http://schemas.microsoft.com/office/drawing/2014/main" id="{2A103F47-FA2E-69E3-2EE3-D037E52198E7}"/>
              </a:ext>
            </a:extLst>
          </p:cNvPr>
          <p:cNvSpPr txBox="1"/>
          <p:nvPr/>
        </p:nvSpPr>
        <p:spPr>
          <a:xfrm>
            <a:off x="8541281" y="2634822"/>
            <a:ext cx="2845870" cy="3293209"/>
          </a:xfrm>
          <a:prstGeom prst="rect">
            <a:avLst/>
          </a:prstGeom>
          <a:noFill/>
        </p:spPr>
        <p:txBody>
          <a:bodyPr wrap="square" rtlCol="0">
            <a:spAutoFit/>
          </a:bodyPr>
          <a:lstStyle/>
          <a:p>
            <a:pPr marL="171450" indent="-171450">
              <a:spcAft>
                <a:spcPts val="1000"/>
              </a:spcAft>
              <a:buFont typeface="Arial" panose="020B0604020202020204" pitchFamily="34" charset="0"/>
              <a:buChar char="•"/>
            </a:pPr>
            <a:r>
              <a:rPr lang="id-ID" sz="1300" noProof="0">
                <a:solidFill>
                  <a:schemeClr val="bg1"/>
                </a:solidFill>
              </a:rPr>
              <a:t>Apakah boleh membelokkan kebenaran demi tujuan yang baik? Di mana kamu akan menetapkan batasnya?</a:t>
            </a:r>
          </a:p>
          <a:p>
            <a:pPr marL="171450" indent="-171450">
              <a:spcAft>
                <a:spcPts val="1000"/>
              </a:spcAft>
              <a:buFont typeface="Arial" panose="020B0604020202020204" pitchFamily="34" charset="0"/>
              <a:buChar char="•"/>
            </a:pPr>
            <a:r>
              <a:rPr lang="id-ID" sz="1300" noProof="0">
                <a:solidFill>
                  <a:schemeClr val="bg1"/>
                </a:solidFill>
              </a:rPr>
              <a:t>Ketika konten AI menyesatkan orang-orang, siapa yang bertanggung jawab: orang yang membuatnya, orang yang membagikannya, atau perusahaan yang menciptakan alat AI itu?</a:t>
            </a:r>
          </a:p>
          <a:p>
            <a:pPr marL="171450" indent="-171450">
              <a:spcAft>
                <a:spcPts val="1000"/>
              </a:spcAft>
              <a:buFont typeface="Arial" panose="020B0604020202020204" pitchFamily="34" charset="0"/>
              <a:buChar char="•"/>
            </a:pPr>
            <a:r>
              <a:rPr lang="id-ID" sz="1300" noProof="0">
                <a:solidFill>
                  <a:schemeClr val="bg1"/>
                </a:solidFill>
              </a:rPr>
              <a:t>Jika orang dapat memalsukan apa saja, bagaimana nasib kisah nyata yang perlu dipercaya?</a:t>
            </a:r>
          </a:p>
          <a:p>
            <a:pPr marL="171450" indent="-171450">
              <a:spcAft>
                <a:spcPts val="1000"/>
              </a:spcAft>
              <a:buFont typeface="Arial" panose="020B0604020202020204" pitchFamily="34" charset="0"/>
              <a:buChar char="•"/>
            </a:pPr>
            <a:endParaRPr lang="id-ID" sz="1400" noProof="0" dirty="0">
              <a:solidFill>
                <a:schemeClr val="bg1"/>
              </a:solidFill>
            </a:endParaRPr>
          </a:p>
        </p:txBody>
      </p:sp>
      <p:sp>
        <p:nvSpPr>
          <p:cNvPr id="2" name="TextBox 1">
            <a:extLst>
              <a:ext uri="{FF2B5EF4-FFF2-40B4-BE49-F238E27FC236}">
                <a16:creationId xmlns:a16="http://schemas.microsoft.com/office/drawing/2014/main" id="{4C004DA7-275F-D7B6-CDA5-EA72E4BE7573}"/>
              </a:ext>
            </a:extLst>
          </p:cNvPr>
          <p:cNvSpPr txBox="1"/>
          <p:nvPr/>
        </p:nvSpPr>
        <p:spPr>
          <a:xfrm>
            <a:off x="7759701" y="587177"/>
            <a:ext cx="3869550" cy="400110"/>
          </a:xfrm>
          <a:prstGeom prst="rect">
            <a:avLst/>
          </a:prstGeom>
          <a:noFill/>
        </p:spPr>
        <p:txBody>
          <a:bodyPr wrap="square" rtlCol="0">
            <a:spAutoFit/>
          </a:bodyPr>
          <a:lstStyle/>
          <a:p>
            <a:pPr algn="r"/>
            <a:r>
              <a:rPr lang="id-ID" sz="2000" i="1" noProof="0">
                <a:solidFill>
                  <a:schemeClr val="bg1"/>
                </a:solidFill>
                <a:latin typeface="Avenir Next Condensed" panose="020B0506020202020204" pitchFamily="34" charset="0"/>
              </a:rPr>
              <a:t>KEGIATAN: </a:t>
            </a:r>
            <a:r>
              <a:rPr lang="id-ID" sz="2000" b="1" noProof="0">
                <a:solidFill>
                  <a:schemeClr val="bg1"/>
                </a:solidFill>
                <a:latin typeface="Avenir Next Condensed" panose="020B0506020202020204" pitchFamily="34" charset="0"/>
              </a:rPr>
              <a:t>COBA LAKUKAN SENDIRI!</a:t>
            </a:r>
            <a:endParaRPr lang="id-ID" sz="2000" b="1" noProof="0" dirty="0">
              <a:solidFill>
                <a:schemeClr val="bg1"/>
              </a:solidFill>
              <a:latin typeface="Avenir Next Condensed" panose="020B0506020202020204" pitchFamily="34" charset="0"/>
            </a:endParaRPr>
          </a:p>
        </p:txBody>
      </p:sp>
      <p:sp>
        <p:nvSpPr>
          <p:cNvPr id="3" name="Title 12">
            <a:extLst>
              <a:ext uri="{FF2B5EF4-FFF2-40B4-BE49-F238E27FC236}">
                <a16:creationId xmlns:a16="http://schemas.microsoft.com/office/drawing/2014/main" id="{B2F5B733-FC76-6993-C544-3FAF8A17FC26}"/>
              </a:ext>
            </a:extLst>
          </p:cNvPr>
          <p:cNvSpPr txBox="1">
            <a:spLocks/>
          </p:cNvSpPr>
          <p:nvPr/>
        </p:nvSpPr>
        <p:spPr>
          <a:xfrm>
            <a:off x="645104" y="487168"/>
            <a:ext cx="5061213"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tabLst>
                <a:tab pos="5411788" algn="l"/>
              </a:tabLst>
              <a:defRPr/>
            </a:pPr>
            <a:r>
              <a:rPr lang="id-ID" sz="3000" b="1" noProof="0" dirty="0">
                <a:solidFill>
                  <a:schemeClr val="bg1"/>
                </a:solidFill>
                <a:latin typeface="Poppins SemiBold" pitchFamily="2" charset="77"/>
                <a:ea typeface="+mn-ea"/>
                <a:cs typeface="Poppins SemiBold" pitchFamily="2" charset="77"/>
              </a:rPr>
              <a:t>Tetapkan Aturan Dasar</a:t>
            </a:r>
          </a:p>
        </p:txBody>
      </p:sp>
      <p:pic>
        <p:nvPicPr>
          <p:cNvPr id="4" name="Picture 3">
            <a:extLst>
              <a:ext uri="{FF2B5EF4-FFF2-40B4-BE49-F238E27FC236}">
                <a16:creationId xmlns:a16="http://schemas.microsoft.com/office/drawing/2014/main" id="{5D55458E-BBBE-B8CE-E5BE-F987F4AFD58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72084" y="2434033"/>
            <a:ext cx="1028556" cy="298897"/>
          </a:xfrm>
          <a:prstGeom prst="rect">
            <a:avLst/>
          </a:prstGeom>
        </p:spPr>
      </p:pic>
      <p:sp>
        <p:nvSpPr>
          <p:cNvPr id="5" name="TextBox 4">
            <a:extLst>
              <a:ext uri="{FF2B5EF4-FFF2-40B4-BE49-F238E27FC236}">
                <a16:creationId xmlns:a16="http://schemas.microsoft.com/office/drawing/2014/main" id="{2D542694-0C13-1F6A-7476-E2510B799FCB}"/>
              </a:ext>
            </a:extLst>
          </p:cNvPr>
          <p:cNvSpPr txBox="1"/>
          <p:nvPr/>
        </p:nvSpPr>
        <p:spPr>
          <a:xfrm>
            <a:off x="741247" y="2443065"/>
            <a:ext cx="890230" cy="276999"/>
          </a:xfrm>
          <a:prstGeom prst="rect">
            <a:avLst/>
          </a:prstGeom>
          <a:noFill/>
        </p:spPr>
        <p:txBody>
          <a:bodyPr wrap="square" rtlCol="0">
            <a:spAutoFit/>
          </a:bodyPr>
          <a:lstStyle/>
          <a:p>
            <a:r>
              <a:rPr lang="id-ID" sz="1200" b="1" noProof="0">
                <a:solidFill>
                  <a:schemeClr val="bg1"/>
                </a:solidFill>
              </a:rPr>
              <a:t>Langkah 1</a:t>
            </a:r>
            <a:endParaRPr lang="id-ID" sz="1200" b="1" noProof="0" dirty="0">
              <a:solidFill>
                <a:schemeClr val="bg1"/>
              </a:solidFill>
            </a:endParaRPr>
          </a:p>
        </p:txBody>
      </p:sp>
      <p:grpSp>
        <p:nvGrpSpPr>
          <p:cNvPr id="41" name="Group 40">
            <a:extLst>
              <a:ext uri="{FF2B5EF4-FFF2-40B4-BE49-F238E27FC236}">
                <a16:creationId xmlns:a16="http://schemas.microsoft.com/office/drawing/2014/main" id="{D96018C0-B717-675C-41B1-886508E65BC6}"/>
              </a:ext>
            </a:extLst>
          </p:cNvPr>
          <p:cNvGrpSpPr/>
          <p:nvPr/>
        </p:nvGrpSpPr>
        <p:grpSpPr>
          <a:xfrm>
            <a:off x="672084" y="4170287"/>
            <a:ext cx="1028556" cy="298897"/>
            <a:chOff x="672084" y="4170287"/>
            <a:chExt cx="1028556" cy="298897"/>
          </a:xfrm>
        </p:grpSpPr>
        <p:pic>
          <p:nvPicPr>
            <p:cNvPr id="22" name="Picture 21">
              <a:extLst>
                <a:ext uri="{FF2B5EF4-FFF2-40B4-BE49-F238E27FC236}">
                  <a16:creationId xmlns:a16="http://schemas.microsoft.com/office/drawing/2014/main" id="{4477EA62-EC84-0A5F-0515-350CDBFF580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72084" y="4170287"/>
              <a:ext cx="1028556" cy="298897"/>
            </a:xfrm>
            <a:prstGeom prst="rect">
              <a:avLst/>
            </a:prstGeom>
          </p:spPr>
        </p:pic>
        <p:sp>
          <p:nvSpPr>
            <p:cNvPr id="23" name="TextBox 22">
              <a:extLst>
                <a:ext uri="{FF2B5EF4-FFF2-40B4-BE49-F238E27FC236}">
                  <a16:creationId xmlns:a16="http://schemas.microsoft.com/office/drawing/2014/main" id="{49964A75-58E5-ABEE-832F-8ACE11B05796}"/>
                </a:ext>
              </a:extLst>
            </p:cNvPr>
            <p:cNvSpPr txBox="1"/>
            <p:nvPr/>
          </p:nvSpPr>
          <p:spPr>
            <a:xfrm>
              <a:off x="741247" y="4179319"/>
              <a:ext cx="890230" cy="276999"/>
            </a:xfrm>
            <a:prstGeom prst="rect">
              <a:avLst/>
            </a:prstGeom>
            <a:noFill/>
          </p:spPr>
          <p:txBody>
            <a:bodyPr wrap="square" rtlCol="0">
              <a:spAutoFit/>
            </a:bodyPr>
            <a:lstStyle/>
            <a:p>
              <a:r>
                <a:rPr lang="id-ID" sz="1200" b="1" noProof="0">
                  <a:solidFill>
                    <a:schemeClr val="bg1"/>
                  </a:solidFill>
                </a:rPr>
                <a:t>Langkah 2</a:t>
              </a:r>
              <a:endParaRPr lang="id-ID" sz="1200" b="1" noProof="0" dirty="0">
                <a:solidFill>
                  <a:schemeClr val="bg1"/>
                </a:solidFill>
              </a:endParaRPr>
            </a:p>
          </p:txBody>
        </p:sp>
      </p:grpSp>
      <p:grpSp>
        <p:nvGrpSpPr>
          <p:cNvPr id="40" name="Group 39">
            <a:extLst>
              <a:ext uri="{FF2B5EF4-FFF2-40B4-BE49-F238E27FC236}">
                <a16:creationId xmlns:a16="http://schemas.microsoft.com/office/drawing/2014/main" id="{50D92741-0C53-A559-B034-5D102D810281}"/>
              </a:ext>
            </a:extLst>
          </p:cNvPr>
          <p:cNvGrpSpPr/>
          <p:nvPr/>
        </p:nvGrpSpPr>
        <p:grpSpPr>
          <a:xfrm>
            <a:off x="672084" y="4995689"/>
            <a:ext cx="1028556" cy="298897"/>
            <a:chOff x="672084" y="4887882"/>
            <a:chExt cx="1028556" cy="298897"/>
          </a:xfrm>
        </p:grpSpPr>
        <p:pic>
          <p:nvPicPr>
            <p:cNvPr id="35" name="Picture 34">
              <a:extLst>
                <a:ext uri="{FF2B5EF4-FFF2-40B4-BE49-F238E27FC236}">
                  <a16:creationId xmlns:a16="http://schemas.microsoft.com/office/drawing/2014/main" id="{B3C257D0-0CFF-193A-7140-22BD6C109E4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72084" y="4887882"/>
              <a:ext cx="1028556" cy="298897"/>
            </a:xfrm>
            <a:prstGeom prst="rect">
              <a:avLst/>
            </a:prstGeom>
          </p:spPr>
        </p:pic>
        <p:sp>
          <p:nvSpPr>
            <p:cNvPr id="36" name="TextBox 35">
              <a:extLst>
                <a:ext uri="{FF2B5EF4-FFF2-40B4-BE49-F238E27FC236}">
                  <a16:creationId xmlns:a16="http://schemas.microsoft.com/office/drawing/2014/main" id="{795FF95F-0ABD-667A-22A5-2730A43B155D}"/>
                </a:ext>
              </a:extLst>
            </p:cNvPr>
            <p:cNvSpPr txBox="1"/>
            <p:nvPr/>
          </p:nvSpPr>
          <p:spPr>
            <a:xfrm>
              <a:off x="741247" y="4896914"/>
              <a:ext cx="890230" cy="276999"/>
            </a:xfrm>
            <a:prstGeom prst="rect">
              <a:avLst/>
            </a:prstGeom>
            <a:noFill/>
          </p:spPr>
          <p:txBody>
            <a:bodyPr wrap="square" rtlCol="0">
              <a:spAutoFit/>
            </a:bodyPr>
            <a:lstStyle/>
            <a:p>
              <a:r>
                <a:rPr lang="id-ID" sz="1200" b="1" noProof="0">
                  <a:solidFill>
                    <a:schemeClr val="bg1"/>
                  </a:solidFill>
                </a:rPr>
                <a:t>Langkah 3</a:t>
              </a:r>
              <a:endParaRPr lang="id-ID" sz="1200" b="1" noProof="0" dirty="0">
                <a:solidFill>
                  <a:schemeClr val="bg1"/>
                </a:solidFill>
              </a:endParaRPr>
            </a:p>
          </p:txBody>
        </p:sp>
      </p:grpSp>
      <p:sp>
        <p:nvSpPr>
          <p:cNvPr id="37" name="Text box">
            <a:extLst>
              <a:ext uri="{FF2B5EF4-FFF2-40B4-BE49-F238E27FC236}">
                <a16:creationId xmlns:a16="http://schemas.microsoft.com/office/drawing/2014/main" id="{CD8296BF-8C20-8CE7-52BF-93C05232B66E}"/>
              </a:ext>
            </a:extLst>
          </p:cNvPr>
          <p:cNvSpPr txBox="1"/>
          <p:nvPr/>
        </p:nvSpPr>
        <p:spPr>
          <a:xfrm>
            <a:off x="419658" y="6397331"/>
            <a:ext cx="9168842" cy="261570"/>
          </a:xfrm>
          <a:prstGeom prst="rect">
            <a:avLst/>
          </a:prstGeom>
          <a:noFill/>
          <a:ln>
            <a:noFill/>
          </a:ln>
        </p:spPr>
        <p:txBody>
          <a:bodyPr spcFirstLastPara="1" wrap="square" lIns="91425" tIns="45700" rIns="91425" bIns="45700" anchor="t" anchorCtr="0">
            <a:spAutoFit/>
          </a:bodyPr>
          <a:lstStyle/>
          <a:p>
            <a:r>
              <a:rPr lang="id-ID" sz="1100" i="1" noProof="0">
                <a:solidFill>
                  <a:schemeClr val="lt1"/>
                </a:solidFill>
                <a:latin typeface="Calibri"/>
                <a:ea typeface="Calibri"/>
                <a:cs typeface="Calibri"/>
                <a:sym typeface="Calibri"/>
              </a:rPr>
              <a:t>*Latihan ini bersifat opsional dan dirancang untuk memperdalam pengalaman belajar Anda. Anda dapat memilih untuk melewatkannya saat ini.</a:t>
            </a:r>
            <a:endParaRPr lang="id-ID" sz="1100" i="1" noProof="0" dirty="0">
              <a:solidFill>
                <a:schemeClr val="lt1"/>
              </a:solidFill>
              <a:latin typeface="Calibri"/>
              <a:ea typeface="Calibri"/>
              <a:cs typeface="Calibri"/>
              <a:sym typeface="Calibri"/>
            </a:endParaRPr>
          </a:p>
        </p:txBody>
      </p:sp>
      <p:sp>
        <p:nvSpPr>
          <p:cNvPr id="38" name="Rounded Rectangular Callout 37">
            <a:extLst>
              <a:ext uri="{FF2B5EF4-FFF2-40B4-BE49-F238E27FC236}">
                <a16:creationId xmlns:a16="http://schemas.microsoft.com/office/drawing/2014/main" id="{564B3E80-315A-0028-F48E-0A9EB379FCAB}"/>
              </a:ext>
              <a:ext uri="{C183D7F6-B498-43B3-948B-1728B52AA6E4}">
                <adec:decorative xmlns:adec="http://schemas.microsoft.com/office/drawing/2017/decorative" val="1"/>
              </a:ext>
            </a:extLst>
          </p:cNvPr>
          <p:cNvSpPr/>
          <p:nvPr/>
        </p:nvSpPr>
        <p:spPr>
          <a:xfrm>
            <a:off x="8530803" y="1947330"/>
            <a:ext cx="2096059" cy="525573"/>
          </a:xfrm>
          <a:prstGeom prst="wedgeRoundRectCallout">
            <a:avLst>
              <a:gd name="adj1" fmla="val 55286"/>
              <a:gd name="adj2" fmla="val 27665"/>
              <a:gd name="adj3" fmla="val 166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39" name="TextBox 38">
            <a:extLst>
              <a:ext uri="{FF2B5EF4-FFF2-40B4-BE49-F238E27FC236}">
                <a16:creationId xmlns:a16="http://schemas.microsoft.com/office/drawing/2014/main" id="{F335B754-D005-3926-B073-202A55F98DE3}"/>
              </a:ext>
            </a:extLst>
          </p:cNvPr>
          <p:cNvSpPr txBox="1"/>
          <p:nvPr/>
        </p:nvSpPr>
        <p:spPr>
          <a:xfrm>
            <a:off x="8642885" y="2057079"/>
            <a:ext cx="1882067" cy="338554"/>
          </a:xfrm>
          <a:prstGeom prst="rect">
            <a:avLst/>
          </a:prstGeom>
          <a:noFill/>
        </p:spPr>
        <p:txBody>
          <a:bodyPr wrap="square" rtlCol="0">
            <a:spAutoFit/>
          </a:bodyPr>
          <a:lstStyle/>
          <a:p>
            <a:pPr rtl="0">
              <a:spcBef>
                <a:spcPts val="0"/>
              </a:spcBef>
              <a:spcAft>
                <a:spcPts val="0"/>
              </a:spcAft>
            </a:pPr>
            <a:r>
              <a:rPr lang="id-ID" sz="1600" b="1" u="none" strike="noStrike" noProof="0">
                <a:solidFill>
                  <a:srgbClr val="191919"/>
                </a:solidFill>
                <a:effectLst/>
                <a:latin typeface="Poppins" pitchFamily="2" charset="77"/>
                <a:cs typeface="Poppins" pitchFamily="2" charset="77"/>
              </a:rPr>
              <a:t>Mari Bicarakan!</a:t>
            </a:r>
            <a:endParaRPr lang="id-ID" sz="1600" b="1" noProof="0" dirty="0">
              <a:solidFill>
                <a:srgbClr val="191919"/>
              </a:solidFill>
              <a:effectLst/>
              <a:latin typeface="Poppins" pitchFamily="2" charset="77"/>
              <a:cs typeface="Poppins" pitchFamily="2" charset="77"/>
            </a:endParaRPr>
          </a:p>
        </p:txBody>
      </p:sp>
    </p:spTree>
    <p:extLst>
      <p:ext uri="{BB962C8B-B14F-4D97-AF65-F5344CB8AC3E}">
        <p14:creationId xmlns:p14="http://schemas.microsoft.com/office/powerpoint/2010/main" val="2924406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D6A8F9-1088-E313-78D8-8F4BA2583AB8}"/>
              </a:ext>
            </a:extLst>
          </p:cNvPr>
          <p:cNvSpPr txBox="1">
            <a:spLocks noGrp="1"/>
          </p:cNvSpPr>
          <p:nvPr>
            <p:ph type="title" idx="4294967295"/>
          </p:nvPr>
        </p:nvSpPr>
        <p:spPr>
          <a:xfrm>
            <a:off x="1161988" y="889958"/>
            <a:ext cx="6523786" cy="7386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t>Poin Utama</a:t>
            </a:r>
            <a:endParaRPr kumimoji="0" lang="id-ID" sz="4200" b="1" i="0" u="none" strike="noStrike" kern="1200" cap="none" spc="0" normalizeH="0" baseline="0" dirty="0">
              <a:ln>
                <a:noFill/>
              </a:ln>
              <a:solidFill>
                <a:schemeClr val="bg1"/>
              </a:solidFill>
              <a:effectLst/>
              <a:uLnTx/>
              <a:uFillTx/>
              <a:latin typeface="Poppins" pitchFamily="2" charset="77"/>
              <a:ea typeface="+mn-ea"/>
              <a:cs typeface="Poppins" pitchFamily="2" charset="77"/>
            </a:endParaRPr>
          </a:p>
        </p:txBody>
      </p:sp>
      <p:sp>
        <p:nvSpPr>
          <p:cNvPr id="5" name="Rounded Rectangle 4">
            <a:extLst>
              <a:ext uri="{FF2B5EF4-FFF2-40B4-BE49-F238E27FC236}">
                <a16:creationId xmlns:a16="http://schemas.microsoft.com/office/drawing/2014/main" id="{541598A7-2C1B-075C-22EA-0F33D898BD4F}"/>
              </a:ext>
              <a:ext uri="{C183D7F6-B498-43B3-948B-1728B52AA6E4}">
                <adec:decorative xmlns:adec="http://schemas.microsoft.com/office/drawing/2017/decorative" val="1"/>
              </a:ext>
            </a:extLst>
          </p:cNvPr>
          <p:cNvSpPr/>
          <p:nvPr/>
        </p:nvSpPr>
        <p:spPr>
          <a:xfrm rot="21379649">
            <a:off x="1498511" y="1912766"/>
            <a:ext cx="2753474" cy="4109663"/>
          </a:xfrm>
          <a:prstGeom prst="roundRect">
            <a:avLst>
              <a:gd name="adj" fmla="val 645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7" name="Rounded Rectangle 6">
            <a:extLst>
              <a:ext uri="{FF2B5EF4-FFF2-40B4-BE49-F238E27FC236}">
                <a16:creationId xmlns:a16="http://schemas.microsoft.com/office/drawing/2014/main" id="{F02C69F1-3BBF-0097-453C-703F8E42CF67}"/>
              </a:ext>
              <a:ext uri="{C183D7F6-B498-43B3-948B-1728B52AA6E4}">
                <adec:decorative xmlns:adec="http://schemas.microsoft.com/office/drawing/2017/decorative" val="1"/>
              </a:ext>
            </a:extLst>
          </p:cNvPr>
          <p:cNvSpPr/>
          <p:nvPr/>
        </p:nvSpPr>
        <p:spPr>
          <a:xfrm rot="213164">
            <a:off x="4652353" y="2252403"/>
            <a:ext cx="2887293" cy="3240911"/>
          </a:xfrm>
          <a:prstGeom prst="roundRect">
            <a:avLst>
              <a:gd name="adj" fmla="val 645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2" name="Rounded Rectangle 1">
            <a:extLst>
              <a:ext uri="{FF2B5EF4-FFF2-40B4-BE49-F238E27FC236}">
                <a16:creationId xmlns:a16="http://schemas.microsoft.com/office/drawing/2014/main" id="{8AE5D7F8-BA84-6907-32E7-8B72B8150C7F}"/>
              </a:ext>
              <a:ext uri="{C183D7F6-B498-43B3-948B-1728B52AA6E4}">
                <adec:decorative xmlns:adec="http://schemas.microsoft.com/office/drawing/2017/decorative" val="1"/>
              </a:ext>
            </a:extLst>
          </p:cNvPr>
          <p:cNvSpPr/>
          <p:nvPr/>
        </p:nvSpPr>
        <p:spPr>
          <a:xfrm rot="21352985">
            <a:off x="8085910" y="1752935"/>
            <a:ext cx="2753474" cy="4109663"/>
          </a:xfrm>
          <a:prstGeom prst="roundRect">
            <a:avLst>
              <a:gd name="adj" fmla="val 645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3" name="TextBox 12">
            <a:extLst>
              <a:ext uri="{FF2B5EF4-FFF2-40B4-BE49-F238E27FC236}">
                <a16:creationId xmlns:a16="http://schemas.microsoft.com/office/drawing/2014/main" id="{7E40955E-99DE-080A-6CD1-381727BB082C}"/>
              </a:ext>
            </a:extLst>
          </p:cNvPr>
          <p:cNvSpPr txBox="1"/>
          <p:nvPr/>
        </p:nvSpPr>
        <p:spPr>
          <a:xfrm rot="21343425">
            <a:off x="3422958" y="1896710"/>
            <a:ext cx="640230" cy="584775"/>
          </a:xfrm>
          <a:prstGeom prst="rect">
            <a:avLst/>
          </a:prstGeom>
          <a:noFill/>
        </p:spPr>
        <p:txBody>
          <a:bodyPr wrap="square" rtlCol="0">
            <a:spAutoFit/>
          </a:bodyPr>
          <a:lstStyle/>
          <a:p>
            <a:r>
              <a:rPr lang="id-ID" sz="3200" b="1" noProof="0">
                <a:solidFill>
                  <a:schemeClr val="bg1"/>
                </a:solidFill>
                <a:latin typeface="Poppins SemiBold" pitchFamily="2" charset="77"/>
                <a:cs typeface="Poppins SemiBold" pitchFamily="2" charset="77"/>
              </a:rPr>
              <a:t>01</a:t>
            </a:r>
            <a:endParaRPr lang="id-ID" sz="3200" b="1" noProof="0" dirty="0">
              <a:solidFill>
                <a:schemeClr val="bg1"/>
              </a:solidFill>
              <a:latin typeface="Poppins SemiBold" pitchFamily="2" charset="77"/>
              <a:cs typeface="Poppins SemiBold" pitchFamily="2" charset="77"/>
            </a:endParaRPr>
          </a:p>
        </p:txBody>
      </p:sp>
      <p:sp>
        <p:nvSpPr>
          <p:cNvPr id="6" name="TextBox 5">
            <a:extLst>
              <a:ext uri="{FF2B5EF4-FFF2-40B4-BE49-F238E27FC236}">
                <a16:creationId xmlns:a16="http://schemas.microsoft.com/office/drawing/2014/main" id="{0DB031D7-9FB5-2037-A3A1-95A13EF7449A}"/>
              </a:ext>
            </a:extLst>
          </p:cNvPr>
          <p:cNvSpPr txBox="1"/>
          <p:nvPr/>
        </p:nvSpPr>
        <p:spPr>
          <a:xfrm rot="21379649">
            <a:off x="1640212" y="2186729"/>
            <a:ext cx="2494120" cy="3693319"/>
          </a:xfrm>
          <a:prstGeom prst="rect">
            <a:avLst/>
          </a:prstGeom>
          <a:noFill/>
        </p:spPr>
        <p:txBody>
          <a:bodyPr wrap="square" rtlCol="0">
            <a:spAutoFit/>
          </a:bodyPr>
          <a:lstStyle/>
          <a:p>
            <a:r>
              <a:rPr lang="id-ID" sz="2000" b="1" noProof="0">
                <a:solidFill>
                  <a:srgbClr val="191919"/>
                </a:solidFill>
                <a:latin typeface="Poppins SemiBold" pitchFamily="2" charset="77"/>
                <a:cs typeface="Poppins SemiBold" pitchFamily="2" charset="77"/>
              </a:rPr>
              <a:t>AI Bisa</a:t>
            </a:r>
            <a:br>
              <a:rPr lang="id-ID" sz="2000" b="1" noProof="0">
                <a:solidFill>
                  <a:srgbClr val="191919"/>
                </a:solidFill>
                <a:latin typeface="Poppins SemiBold" pitchFamily="2" charset="77"/>
                <a:cs typeface="Poppins SemiBold" pitchFamily="2" charset="77"/>
              </a:rPr>
            </a:br>
            <a:r>
              <a:rPr lang="id-ID" sz="2000" b="1" noProof="0">
                <a:solidFill>
                  <a:srgbClr val="191919"/>
                </a:solidFill>
                <a:latin typeface="Poppins SemiBold" pitchFamily="2" charset="77"/>
                <a:cs typeface="Poppins SemiBold" pitchFamily="2" charset="77"/>
              </a:rPr>
              <a:t>Sangat Berguna</a:t>
            </a:r>
          </a:p>
          <a:p>
            <a:br>
              <a:rPr lang="id-ID" noProof="0">
                <a:solidFill>
                  <a:srgbClr val="191919"/>
                </a:solidFill>
              </a:rPr>
            </a:br>
            <a:r>
              <a:rPr lang="id-ID" sz="1600" noProof="0"/>
              <a:t>AI generatif bisa menjadi alat yang hebat untuk membantumu menghasilkan berbagai karya yang menggambarkan visimu. Kamu bisa menggunakan AI dengan niat yang baik, tetapi bersikaplah jujur dan beri tahu bahwa kamu menggunakan AI.</a:t>
            </a:r>
            <a:endParaRPr lang="id-ID" sz="1600" noProof="0" dirty="0">
              <a:solidFill>
                <a:srgbClr val="191919"/>
              </a:solidFill>
            </a:endParaRPr>
          </a:p>
        </p:txBody>
      </p:sp>
      <p:sp>
        <p:nvSpPr>
          <p:cNvPr id="14" name="TextBox 13">
            <a:extLst>
              <a:ext uri="{FF2B5EF4-FFF2-40B4-BE49-F238E27FC236}">
                <a16:creationId xmlns:a16="http://schemas.microsoft.com/office/drawing/2014/main" id="{6E940930-518C-D1C8-8D24-ED0CB35569E7}"/>
              </a:ext>
            </a:extLst>
          </p:cNvPr>
          <p:cNvSpPr txBox="1"/>
          <p:nvPr/>
        </p:nvSpPr>
        <p:spPr>
          <a:xfrm rot="253410">
            <a:off x="6838722" y="2400965"/>
            <a:ext cx="775197" cy="584775"/>
          </a:xfrm>
          <a:prstGeom prst="rect">
            <a:avLst/>
          </a:prstGeom>
          <a:noFill/>
        </p:spPr>
        <p:txBody>
          <a:bodyPr wrap="square" rtlCol="0">
            <a:spAutoFit/>
          </a:bodyPr>
          <a:lstStyle/>
          <a:p>
            <a:r>
              <a:rPr lang="id-ID" sz="3200" b="1" noProof="0">
                <a:solidFill>
                  <a:schemeClr val="bg1"/>
                </a:solidFill>
                <a:latin typeface="Poppins SemiBold" pitchFamily="2" charset="77"/>
                <a:cs typeface="Poppins SemiBold" pitchFamily="2" charset="77"/>
              </a:rPr>
              <a:t>02</a:t>
            </a:r>
            <a:endParaRPr lang="id-ID" sz="3200" b="1" noProof="0" dirty="0">
              <a:solidFill>
                <a:schemeClr val="bg1"/>
              </a:solidFill>
              <a:latin typeface="Poppins SemiBold" pitchFamily="2" charset="77"/>
              <a:cs typeface="Poppins SemiBold" pitchFamily="2" charset="77"/>
            </a:endParaRPr>
          </a:p>
        </p:txBody>
      </p:sp>
      <p:sp>
        <p:nvSpPr>
          <p:cNvPr id="8" name="TextBox 7">
            <a:extLst>
              <a:ext uri="{FF2B5EF4-FFF2-40B4-BE49-F238E27FC236}">
                <a16:creationId xmlns:a16="http://schemas.microsoft.com/office/drawing/2014/main" id="{B2CA811B-E555-4250-AEA7-E4FE77133F3F}"/>
              </a:ext>
            </a:extLst>
          </p:cNvPr>
          <p:cNvSpPr txBox="1"/>
          <p:nvPr/>
        </p:nvSpPr>
        <p:spPr>
          <a:xfrm rot="213164">
            <a:off x="4783990" y="2668874"/>
            <a:ext cx="2405900" cy="2462213"/>
          </a:xfrm>
          <a:prstGeom prst="rect">
            <a:avLst/>
          </a:prstGeom>
          <a:noFill/>
        </p:spPr>
        <p:txBody>
          <a:bodyPr wrap="square" rtlCol="0">
            <a:spAutoFit/>
          </a:bodyPr>
          <a:lstStyle/>
          <a:p>
            <a:r>
              <a:rPr lang="id-ID" sz="2000" b="1" noProof="0">
                <a:solidFill>
                  <a:srgbClr val="191919"/>
                </a:solidFill>
                <a:latin typeface="Poppins SemiBold" pitchFamily="2" charset="77"/>
                <a:cs typeface="Poppins SemiBold" pitchFamily="2" charset="77"/>
              </a:rPr>
              <a:t>Ini Bukan</a:t>
            </a:r>
          </a:p>
          <a:p>
            <a:r>
              <a:rPr lang="id-ID" sz="2000" b="1" noProof="0">
                <a:solidFill>
                  <a:srgbClr val="191919"/>
                </a:solidFill>
                <a:latin typeface="Poppins SemiBold" pitchFamily="2" charset="77"/>
                <a:cs typeface="Poppins SemiBold" pitchFamily="2" charset="77"/>
              </a:rPr>
              <a:t>Tentang AI</a:t>
            </a:r>
          </a:p>
          <a:p>
            <a:endParaRPr lang="id-ID" noProof="0">
              <a:solidFill>
                <a:srgbClr val="191919"/>
              </a:solidFill>
            </a:endParaRPr>
          </a:p>
          <a:p>
            <a:r>
              <a:rPr lang="id-ID" sz="1600" noProof="0"/>
              <a:t>Kepercayaan tidak ada hubungannya dengan keterlibatan AI. Orang sungguhan dapat menyesatkanmu semudah gambar palsu.</a:t>
            </a:r>
            <a:endParaRPr lang="id-ID" sz="1600" noProof="0" dirty="0">
              <a:solidFill>
                <a:srgbClr val="191919"/>
              </a:solidFill>
            </a:endParaRPr>
          </a:p>
        </p:txBody>
      </p:sp>
      <p:sp>
        <p:nvSpPr>
          <p:cNvPr id="15" name="TextBox 14">
            <a:extLst>
              <a:ext uri="{FF2B5EF4-FFF2-40B4-BE49-F238E27FC236}">
                <a16:creationId xmlns:a16="http://schemas.microsoft.com/office/drawing/2014/main" id="{DBA9607C-B36C-FDBF-8073-D5073EDD6585}"/>
              </a:ext>
            </a:extLst>
          </p:cNvPr>
          <p:cNvSpPr txBox="1"/>
          <p:nvPr/>
        </p:nvSpPr>
        <p:spPr>
          <a:xfrm rot="21335100">
            <a:off x="9914520" y="1766059"/>
            <a:ext cx="775197" cy="584775"/>
          </a:xfrm>
          <a:prstGeom prst="rect">
            <a:avLst/>
          </a:prstGeom>
          <a:noFill/>
        </p:spPr>
        <p:txBody>
          <a:bodyPr wrap="square" rtlCol="0">
            <a:spAutoFit/>
          </a:bodyPr>
          <a:lstStyle/>
          <a:p>
            <a:r>
              <a:rPr lang="id-ID" sz="3200" b="1" noProof="0">
                <a:solidFill>
                  <a:schemeClr val="bg1"/>
                </a:solidFill>
                <a:latin typeface="Poppins SemiBold" pitchFamily="2" charset="77"/>
                <a:cs typeface="Poppins SemiBold" pitchFamily="2" charset="77"/>
              </a:rPr>
              <a:t>03</a:t>
            </a:r>
            <a:endParaRPr lang="id-ID" sz="3200" b="1" noProof="0" dirty="0">
              <a:solidFill>
                <a:schemeClr val="bg1"/>
              </a:solidFill>
              <a:latin typeface="Poppins SemiBold" pitchFamily="2" charset="77"/>
              <a:cs typeface="Poppins SemiBold" pitchFamily="2" charset="77"/>
            </a:endParaRPr>
          </a:p>
        </p:txBody>
      </p:sp>
      <p:sp>
        <p:nvSpPr>
          <p:cNvPr id="3" name="TextBox 2">
            <a:extLst>
              <a:ext uri="{FF2B5EF4-FFF2-40B4-BE49-F238E27FC236}">
                <a16:creationId xmlns:a16="http://schemas.microsoft.com/office/drawing/2014/main" id="{54B364DA-3E9C-189A-5A0B-541F37CED09D}"/>
              </a:ext>
            </a:extLst>
          </p:cNvPr>
          <p:cNvSpPr txBox="1"/>
          <p:nvPr/>
        </p:nvSpPr>
        <p:spPr>
          <a:xfrm rot="21352985">
            <a:off x="8217629" y="2149308"/>
            <a:ext cx="2543335" cy="3447098"/>
          </a:xfrm>
          <a:prstGeom prst="rect">
            <a:avLst/>
          </a:prstGeom>
          <a:noFill/>
        </p:spPr>
        <p:txBody>
          <a:bodyPr wrap="square" rtlCol="0">
            <a:spAutoFit/>
          </a:bodyPr>
          <a:lstStyle/>
          <a:p>
            <a:r>
              <a:rPr lang="id-ID" sz="2000" b="1" noProof="0">
                <a:solidFill>
                  <a:srgbClr val="191919"/>
                </a:solidFill>
                <a:latin typeface="Poppins SemiBold" pitchFamily="2" charset="77"/>
                <a:cs typeface="Poppins SemiBold" pitchFamily="2" charset="77"/>
              </a:rPr>
              <a:t>Periksa</a:t>
            </a:r>
            <a:br>
              <a:rPr lang="id-ID" sz="2000" b="1" noProof="0">
                <a:solidFill>
                  <a:srgbClr val="191919"/>
                </a:solidFill>
                <a:latin typeface="Poppins SemiBold" pitchFamily="2" charset="77"/>
                <a:cs typeface="Poppins SemiBold" pitchFamily="2" charset="77"/>
              </a:rPr>
            </a:br>
            <a:r>
              <a:rPr lang="id-ID" sz="2000" b="1" noProof="0">
                <a:solidFill>
                  <a:srgbClr val="191919"/>
                </a:solidFill>
                <a:latin typeface="Poppins SemiBold" pitchFamily="2" charset="77"/>
                <a:cs typeface="Poppins SemiBold" pitchFamily="2" charset="77"/>
              </a:rPr>
              <a:t>Sebelum Percaya</a:t>
            </a:r>
            <a:br>
              <a:rPr lang="id-ID" noProof="0">
                <a:solidFill>
                  <a:srgbClr val="191919"/>
                </a:solidFill>
              </a:rPr>
            </a:br>
            <a:endParaRPr lang="id-ID" noProof="0">
              <a:solidFill>
                <a:srgbClr val="191919"/>
              </a:solidFill>
            </a:endParaRPr>
          </a:p>
          <a:p>
            <a:r>
              <a:rPr lang="id-ID" sz="1600" noProof="0"/>
              <a:t>Sebelum memercayai atau membagikan sesuatu, cari tahu siapa yang berada di baliknya dan apa yang mereka inginkan. Salah satu cara tercepat untuk mengetahuinya adalah dengan melihat pendapat orang lain tentang sumber tersebut.</a:t>
            </a:r>
            <a:endParaRPr lang="id-ID" sz="1600" noProof="0" dirty="0"/>
          </a:p>
        </p:txBody>
      </p:sp>
    </p:spTree>
    <p:extLst>
      <p:ext uri="{BB962C8B-B14F-4D97-AF65-F5344CB8AC3E}">
        <p14:creationId xmlns:p14="http://schemas.microsoft.com/office/powerpoint/2010/main" val="3455751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7882B9-97FD-86D7-97D7-EC9C60D35667}"/>
              </a:ext>
            </a:extLst>
          </p:cNvPr>
          <p:cNvSpPr txBox="1">
            <a:spLocks noGrp="1"/>
          </p:cNvSpPr>
          <p:nvPr>
            <p:ph type="title" idx="4294967295"/>
          </p:nvPr>
        </p:nvSpPr>
        <p:spPr>
          <a:xfrm>
            <a:off x="630018" y="873605"/>
            <a:ext cx="3138418"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2400" b="1" i="0" u="none" strike="noStrike" kern="1200" cap="none" spc="0" normalizeH="0" baseline="0">
                <a:ln>
                  <a:noFill/>
                </a:ln>
                <a:solidFill>
                  <a:schemeClr val="tx1"/>
                </a:solidFill>
                <a:effectLst/>
                <a:uLnTx/>
                <a:uFillTx/>
                <a:latin typeface="+mn-lt"/>
                <a:ea typeface="+mn-ea"/>
                <a:cs typeface="+mn-cs"/>
              </a:rPr>
              <a:t>MISI KEVIN</a:t>
            </a:r>
            <a:endParaRPr kumimoji="0" lang="id-ID" sz="2400" b="1" i="0" u="none" strike="noStrike" kern="1200" cap="none" spc="0" normalizeH="0" baseline="0" dirty="0">
              <a:ln>
                <a:noFill/>
              </a:ln>
              <a:solidFill>
                <a:schemeClr val="tx1"/>
              </a:solidFill>
              <a:effectLst/>
              <a:uLnTx/>
              <a:uFillTx/>
              <a:latin typeface="+mn-lt"/>
              <a:ea typeface="+mn-ea"/>
              <a:cs typeface="+mn-cs"/>
            </a:endParaRPr>
          </a:p>
        </p:txBody>
      </p:sp>
      <p:sp>
        <p:nvSpPr>
          <p:cNvPr id="2" name="TextBox 1">
            <a:extLst>
              <a:ext uri="{FF2B5EF4-FFF2-40B4-BE49-F238E27FC236}">
                <a16:creationId xmlns:a16="http://schemas.microsoft.com/office/drawing/2014/main" id="{AE6FB5B0-563E-129D-ED7B-14C2A11A1135}"/>
              </a:ext>
            </a:extLst>
          </p:cNvPr>
          <p:cNvSpPr txBox="1"/>
          <p:nvPr/>
        </p:nvSpPr>
        <p:spPr>
          <a:xfrm>
            <a:off x="2908300" y="3269880"/>
            <a:ext cx="1678162" cy="707886"/>
          </a:xfrm>
          <a:prstGeom prst="rect">
            <a:avLst/>
          </a:prstGeom>
          <a:noFill/>
        </p:spPr>
        <p:txBody>
          <a:bodyPr wrap="square" rtlCol="0">
            <a:spAutoFit/>
          </a:bodyPr>
          <a:lstStyle/>
          <a:p>
            <a:r>
              <a:rPr lang="id-ID" sz="4000" noProof="0">
                <a:solidFill>
                  <a:schemeClr val="bg1"/>
                </a:solidFill>
                <a:latin typeface="Poppins" pitchFamily="2" charset="77"/>
                <a:cs typeface="Poppins" pitchFamily="2" charset="77"/>
              </a:rPr>
              <a:t>yang</a:t>
            </a:r>
            <a:endParaRPr lang="id-ID" sz="4000" noProof="0" dirty="0">
              <a:solidFill>
                <a:schemeClr val="bg1"/>
              </a:solidFill>
              <a:latin typeface="Poppins" pitchFamily="2" charset="77"/>
              <a:cs typeface="Poppins" pitchFamily="2" charset="77"/>
            </a:endParaRPr>
          </a:p>
        </p:txBody>
      </p:sp>
      <p:sp>
        <p:nvSpPr>
          <p:cNvPr id="7" name="TextBox 6">
            <a:extLst>
              <a:ext uri="{FF2B5EF4-FFF2-40B4-BE49-F238E27FC236}">
                <a16:creationId xmlns:a16="http://schemas.microsoft.com/office/drawing/2014/main" id="{1E5FF8FD-E0D3-106C-733E-E7E9F01FA0C6}"/>
              </a:ext>
            </a:extLst>
          </p:cNvPr>
          <p:cNvSpPr txBox="1"/>
          <p:nvPr/>
        </p:nvSpPr>
        <p:spPr>
          <a:xfrm>
            <a:off x="620538" y="2869771"/>
            <a:ext cx="2287762" cy="1508105"/>
          </a:xfrm>
          <a:prstGeom prst="rect">
            <a:avLst/>
          </a:prstGeom>
          <a:noFill/>
        </p:spPr>
        <p:txBody>
          <a:bodyPr wrap="square" rtlCol="0">
            <a:spAutoFit/>
          </a:bodyPr>
          <a:lstStyle/>
          <a:p>
            <a:r>
              <a:rPr lang="id-ID" sz="9200" b="1" noProof="0">
                <a:solidFill>
                  <a:schemeClr val="bg1"/>
                </a:solidFill>
                <a:latin typeface="Poppins" pitchFamily="2" charset="77"/>
                <a:cs typeface="Poppins" pitchFamily="2" charset="77"/>
              </a:rPr>
              <a:t>Bot</a:t>
            </a:r>
            <a:endParaRPr lang="id-ID" sz="9200" b="1" noProof="0" dirty="0">
              <a:solidFill>
                <a:schemeClr val="bg1"/>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1B5C4E37-357D-CE28-7370-F79F3723ACCD}"/>
              </a:ext>
            </a:extLst>
          </p:cNvPr>
          <p:cNvSpPr txBox="1"/>
          <p:nvPr/>
        </p:nvSpPr>
        <p:spPr>
          <a:xfrm>
            <a:off x="630018" y="3891563"/>
            <a:ext cx="6164482" cy="1508105"/>
          </a:xfrm>
          <a:prstGeom prst="rect">
            <a:avLst/>
          </a:prstGeom>
          <a:noFill/>
        </p:spPr>
        <p:txBody>
          <a:bodyPr wrap="square" rtlCol="0">
            <a:spAutoFit/>
          </a:bodyPr>
          <a:lstStyle/>
          <a:p>
            <a:r>
              <a:rPr lang="id-ID" sz="9200" b="1" noProof="0">
                <a:solidFill>
                  <a:schemeClr val="bg1"/>
                </a:solidFill>
                <a:latin typeface="Poppins" pitchFamily="2" charset="77"/>
                <a:cs typeface="Poppins" pitchFamily="2" charset="77"/>
              </a:rPr>
              <a:t>Penolong</a:t>
            </a:r>
            <a:endParaRPr lang="id-ID" sz="9200" b="1" noProof="0" dirty="0">
              <a:solidFill>
                <a:schemeClr val="bg1"/>
              </a:solidFill>
              <a:latin typeface="Poppins" pitchFamily="2" charset="77"/>
              <a:cs typeface="Poppins" pitchFamily="2" charset="77"/>
            </a:endParaRPr>
          </a:p>
        </p:txBody>
      </p:sp>
      <p:sp>
        <p:nvSpPr>
          <p:cNvPr id="6" name="TextBox 5">
            <a:extLst>
              <a:ext uri="{FF2B5EF4-FFF2-40B4-BE49-F238E27FC236}">
                <a16:creationId xmlns:a16="http://schemas.microsoft.com/office/drawing/2014/main" id="{43B57C07-134F-1660-77F1-3F2FBC0B6977}"/>
              </a:ext>
            </a:extLst>
          </p:cNvPr>
          <p:cNvSpPr txBox="1"/>
          <p:nvPr/>
        </p:nvSpPr>
        <p:spPr>
          <a:xfrm>
            <a:off x="8676181" y="5101236"/>
            <a:ext cx="2753819" cy="1200329"/>
          </a:xfrm>
          <a:prstGeom prst="rect">
            <a:avLst/>
          </a:prstGeom>
          <a:noFill/>
        </p:spPr>
        <p:txBody>
          <a:bodyPr wrap="square" rtlCol="0">
            <a:spAutoFit/>
          </a:bodyPr>
          <a:lstStyle/>
          <a:p>
            <a:r>
              <a:rPr lang="id-ID" noProof="0">
                <a:solidFill>
                  <a:schemeClr val="bg1"/>
                </a:solidFill>
              </a:rPr>
              <a:t>Ia cepat, ramah, dan selalu punya jawaban. Namun apakah jawabannya selalu benar?</a:t>
            </a:r>
            <a:endParaRPr lang="id-ID" noProof="0" dirty="0">
              <a:solidFill>
                <a:schemeClr val="bg1"/>
              </a:solidFill>
            </a:endParaRPr>
          </a:p>
        </p:txBody>
      </p:sp>
    </p:spTree>
    <p:extLst>
      <p:ext uri="{BB962C8B-B14F-4D97-AF65-F5344CB8AC3E}">
        <p14:creationId xmlns:p14="http://schemas.microsoft.com/office/powerpoint/2010/main" val="2414085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CAAA7"/>
        </a:solidFill>
        <a:effectLst/>
      </p:bgPr>
    </p:bg>
    <p:spTree>
      <p:nvGrpSpPr>
        <p:cNvPr id="1" name="">
          <a:extLst>
            <a:ext uri="{FF2B5EF4-FFF2-40B4-BE49-F238E27FC236}">
              <a16:creationId xmlns:a16="http://schemas.microsoft.com/office/drawing/2014/main" id="{6C324FC2-978A-103E-2BF5-CA0B3C8DFD8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64A1FA0-345C-291A-EE49-F28366BDF8A2}"/>
              </a:ext>
            </a:extLst>
          </p:cNvPr>
          <p:cNvSpPr txBox="1">
            <a:spLocks noGrp="1"/>
          </p:cNvSpPr>
          <p:nvPr>
            <p:ph type="title" idx="4294967295"/>
          </p:nvPr>
        </p:nvSpPr>
        <p:spPr>
          <a:xfrm>
            <a:off x="861606" y="447305"/>
            <a:ext cx="1056094" cy="8175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id-ID" sz="3600" b="0" i="1" u="none" strike="noStrike" kern="1200" cap="none" spc="0" normalizeH="0" baseline="0">
                <a:ln>
                  <a:noFill/>
                </a:ln>
                <a:solidFill>
                  <a:schemeClr val="bg1"/>
                </a:solidFill>
                <a:effectLst/>
                <a:uLnTx/>
                <a:uFillTx/>
                <a:latin typeface="Poppins Light" pitchFamily="2" charset="77"/>
                <a:ea typeface="+mn-ea"/>
                <a:cs typeface="Poppins Light" pitchFamily="2" charset="77"/>
              </a:rPr>
              <a:t>Hai,</a:t>
            </a:r>
            <a:endParaRPr kumimoji="0" lang="id-ID" sz="3600" b="1" i="0" u="none" strike="noStrike" kern="1200" cap="none" spc="0" normalizeH="0" baseline="0" dirty="0">
              <a:ln>
                <a:noFill/>
              </a:ln>
              <a:solidFill>
                <a:schemeClr val="bg1"/>
              </a:solidFill>
              <a:effectLst/>
              <a:uLnTx/>
              <a:uFillTx/>
              <a:latin typeface="Poppins" pitchFamily="2" charset="77"/>
              <a:ea typeface="+mn-ea"/>
              <a:cs typeface="Poppins" pitchFamily="2" charset="77"/>
            </a:endParaRPr>
          </a:p>
        </p:txBody>
      </p:sp>
      <p:sp>
        <p:nvSpPr>
          <p:cNvPr id="5" name="TextBox 4">
            <a:extLst>
              <a:ext uri="{FF2B5EF4-FFF2-40B4-BE49-F238E27FC236}">
                <a16:creationId xmlns:a16="http://schemas.microsoft.com/office/drawing/2014/main" id="{D294E596-CDD5-191F-2C2E-25E01E5FB781}"/>
              </a:ext>
            </a:extLst>
          </p:cNvPr>
          <p:cNvSpPr txBox="1"/>
          <p:nvPr/>
        </p:nvSpPr>
        <p:spPr>
          <a:xfrm>
            <a:off x="1749673" y="452544"/>
            <a:ext cx="2417818" cy="848309"/>
          </a:xfrm>
          <a:prstGeom prst="rect">
            <a:avLst/>
          </a:prstGeom>
          <a:noFill/>
        </p:spPr>
        <p:txBody>
          <a:bodyPr wrap="square" rtlCol="0">
            <a:spAutoFit/>
          </a:bodyPr>
          <a:lstStyle/>
          <a:p>
            <a:pPr rtl="0">
              <a:lnSpc>
                <a:spcPts val="6080"/>
              </a:lnSpc>
              <a:spcBef>
                <a:spcPts val="0"/>
              </a:spcBef>
              <a:spcAft>
                <a:spcPts val="0"/>
              </a:spcAft>
            </a:pPr>
            <a:r>
              <a:rPr lang="id-ID" sz="4200" b="1" u="none" strike="noStrike" noProof="0">
                <a:solidFill>
                  <a:schemeClr val="bg1"/>
                </a:solidFill>
                <a:effectLst/>
                <a:latin typeface="Poppins" pitchFamily="2" charset="77"/>
                <a:cs typeface="Poppins" pitchFamily="2" charset="77"/>
              </a:rPr>
              <a:t>Nova!</a:t>
            </a:r>
            <a:endParaRPr lang="id-ID" sz="4200" b="1" noProof="0" dirty="0">
              <a:solidFill>
                <a:schemeClr val="bg1"/>
              </a:solidFill>
              <a:effectLst/>
              <a:latin typeface="Poppins" pitchFamily="2" charset="77"/>
              <a:cs typeface="Poppins" pitchFamily="2" charset="77"/>
            </a:endParaRPr>
          </a:p>
        </p:txBody>
      </p:sp>
      <p:sp>
        <p:nvSpPr>
          <p:cNvPr id="4" name="TextBox 3">
            <a:extLst>
              <a:ext uri="{FF2B5EF4-FFF2-40B4-BE49-F238E27FC236}">
                <a16:creationId xmlns:a16="http://schemas.microsoft.com/office/drawing/2014/main" id="{5C0A63C3-540D-11BD-A16C-E5EDCB16B068}"/>
              </a:ext>
            </a:extLst>
          </p:cNvPr>
          <p:cNvSpPr txBox="1"/>
          <p:nvPr/>
        </p:nvSpPr>
        <p:spPr>
          <a:xfrm>
            <a:off x="805833" y="1457025"/>
            <a:ext cx="6382757" cy="3293209"/>
          </a:xfrm>
          <a:prstGeom prst="rect">
            <a:avLst/>
          </a:prstGeom>
          <a:noFill/>
        </p:spPr>
        <p:txBody>
          <a:bodyPr wrap="square" rtlCol="0">
            <a:spAutoFit/>
          </a:bodyPr>
          <a:lstStyle/>
          <a:p>
            <a:r>
              <a:rPr lang="id-ID" noProof="0">
                <a:solidFill>
                  <a:schemeClr val="bg1"/>
                </a:solidFill>
              </a:rPr>
              <a:t>Beberapa bulan sudah berlalu semenjak Kevin meluncurkan </a:t>
            </a:r>
            <a:r>
              <a:rPr lang="id-ID" i="1" noProof="0">
                <a:solidFill>
                  <a:schemeClr val="bg1"/>
                </a:solidFill>
              </a:rPr>
              <a:t>The </a:t>
            </a:r>
            <a:r>
              <a:rPr lang="id-ID" i="1" noProof="0" err="1">
                <a:solidFill>
                  <a:schemeClr val="bg1"/>
                </a:solidFill>
              </a:rPr>
              <a:t>Cosmic</a:t>
            </a:r>
            <a:r>
              <a:rPr lang="id-ID" i="1" noProof="0">
                <a:solidFill>
                  <a:schemeClr val="bg1"/>
                </a:solidFill>
              </a:rPr>
              <a:t> Adventure, </a:t>
            </a:r>
            <a:r>
              <a:rPr lang="id-ID" noProof="0">
                <a:solidFill>
                  <a:schemeClr val="bg1"/>
                </a:solidFill>
              </a:rPr>
              <a:t>sebuah gim </a:t>
            </a:r>
            <a:r>
              <a:rPr lang="id-ID" noProof="0" err="1">
                <a:solidFill>
                  <a:schemeClr val="bg1"/>
                </a:solidFill>
              </a:rPr>
              <a:t>berlatarkan</a:t>
            </a:r>
            <a:r>
              <a:rPr lang="id-ID" noProof="0">
                <a:solidFill>
                  <a:schemeClr val="bg1"/>
                </a:solidFill>
              </a:rPr>
              <a:t> luar angkasa yang ia kembangkan menggunakan alat AI.</a:t>
            </a:r>
          </a:p>
          <a:p>
            <a:r>
              <a:rPr lang="id-ID" noProof="0">
                <a:solidFill>
                  <a:schemeClr val="bg1"/>
                </a:solidFill>
              </a:rPr>
              <a:t> </a:t>
            </a:r>
          </a:p>
          <a:p>
            <a:r>
              <a:rPr lang="id-ID" noProof="0">
                <a:solidFill>
                  <a:schemeClr val="bg1"/>
                </a:solidFill>
              </a:rPr>
              <a:t>Gim tersebut sangat populer, dan kini ribuan pemain menjelajahi dunia yang Kevin hasilkan, juga mengajukan banyak pertanyaan yang tidak bisa ia jawab sendirian.</a:t>
            </a:r>
          </a:p>
          <a:p>
            <a:endParaRPr lang="id-ID" noProof="0">
              <a:solidFill>
                <a:schemeClr val="bg1"/>
              </a:solidFill>
            </a:endParaRPr>
          </a:p>
          <a:p>
            <a:pPr>
              <a:spcAft>
                <a:spcPts val="600"/>
              </a:spcAft>
            </a:pPr>
            <a:r>
              <a:rPr lang="id-ID" i="1" noProof="0">
                <a:solidFill>
                  <a:schemeClr val="bg1"/>
                </a:solidFill>
              </a:rPr>
              <a:t>Bagaimana cara mencapai planet berikutnya? </a:t>
            </a:r>
          </a:p>
          <a:p>
            <a:pPr>
              <a:spcAft>
                <a:spcPts val="600"/>
              </a:spcAft>
            </a:pPr>
            <a:r>
              <a:rPr lang="id-ID" i="1" noProof="0">
                <a:solidFill>
                  <a:schemeClr val="bg1"/>
                </a:solidFill>
              </a:rPr>
              <a:t>Adakah level rahasia?</a:t>
            </a:r>
          </a:p>
          <a:p>
            <a:pPr>
              <a:spcAft>
                <a:spcPts val="600"/>
              </a:spcAft>
            </a:pPr>
            <a:r>
              <a:rPr lang="id-ID" i="1" noProof="0">
                <a:solidFill>
                  <a:schemeClr val="bg1"/>
                </a:solidFill>
              </a:rPr>
              <a:t>Kapan pembaruan selanjutnya?</a:t>
            </a:r>
            <a:endParaRPr lang="id-ID" noProof="0" dirty="0">
              <a:solidFill>
                <a:schemeClr val="bg1"/>
              </a:solidFill>
            </a:endParaRPr>
          </a:p>
        </p:txBody>
      </p:sp>
      <p:sp>
        <p:nvSpPr>
          <p:cNvPr id="28" name="TextBox 27">
            <a:extLst>
              <a:ext uri="{FF2B5EF4-FFF2-40B4-BE49-F238E27FC236}">
                <a16:creationId xmlns:a16="http://schemas.microsoft.com/office/drawing/2014/main" id="{113A26FB-1424-0D78-046A-66CEC92E27DF}"/>
              </a:ext>
            </a:extLst>
          </p:cNvPr>
          <p:cNvSpPr txBox="1"/>
          <p:nvPr/>
        </p:nvSpPr>
        <p:spPr>
          <a:xfrm>
            <a:off x="805832" y="4906406"/>
            <a:ext cx="6560167" cy="1477328"/>
          </a:xfrm>
          <a:prstGeom prst="rect">
            <a:avLst/>
          </a:prstGeom>
          <a:noFill/>
        </p:spPr>
        <p:txBody>
          <a:bodyPr wrap="square" rtlCol="0">
            <a:spAutoFit/>
          </a:bodyPr>
          <a:lstStyle/>
          <a:p>
            <a:r>
              <a:rPr lang="id-ID" noProof="0">
                <a:solidFill>
                  <a:schemeClr val="bg1"/>
                </a:solidFill>
              </a:rPr>
              <a:t>Jadi, Kevin melakukan hal yang paling ia kuasai: menciptakan solusi. Ia mengubah Nova, salah satu pemandu galaksi dalam gim, menjadi bot asisten AI yang ramah bagi komunitasnya. Kini, setiap kali ada pemain yang bertanya, Nova muncul dalam sekejap, selalu ramah, dan membantu dengan senang hati.</a:t>
            </a:r>
            <a:endParaRPr lang="id-ID" noProof="0" dirty="0">
              <a:solidFill>
                <a:schemeClr val="bg1"/>
              </a:solidFill>
            </a:endParaRPr>
          </a:p>
        </p:txBody>
      </p:sp>
      <p:pic>
        <p:nvPicPr>
          <p:cNvPr id="8" name="Picture 7" descr="Decorative phone screen">
            <a:extLst>
              <a:ext uri="{FF2B5EF4-FFF2-40B4-BE49-F238E27FC236}">
                <a16:creationId xmlns:a16="http://schemas.microsoft.com/office/drawing/2014/main" id="{467210B9-3A84-C3F1-5B85-774864A4FBBB}"/>
              </a:ext>
            </a:extLst>
          </p:cNvPr>
          <p:cNvPicPr>
            <a:picLocks noChangeAspect="1"/>
          </p:cNvPicPr>
          <p:nvPr/>
        </p:nvPicPr>
        <p:blipFill>
          <a:blip r:embed="rId2"/>
          <a:stretch>
            <a:fillRect/>
          </a:stretch>
        </p:blipFill>
        <p:spPr>
          <a:xfrm>
            <a:off x="7556500" y="0"/>
            <a:ext cx="4635500" cy="6858000"/>
          </a:xfrm>
          <a:prstGeom prst="rect">
            <a:avLst/>
          </a:prstGeom>
        </p:spPr>
      </p:pic>
      <p:grpSp>
        <p:nvGrpSpPr>
          <p:cNvPr id="20" name="Group 19" descr="Message in the help channel. “Nova has joined the server!” Nova the AI Helper says: Hi Cosmic Adventurer! How can I help you?">
            <a:extLst>
              <a:ext uri="{FF2B5EF4-FFF2-40B4-BE49-F238E27FC236}">
                <a16:creationId xmlns:a16="http://schemas.microsoft.com/office/drawing/2014/main" id="{793C8AD1-71BA-BDBC-BBA9-4D92DC075565}"/>
              </a:ext>
            </a:extLst>
          </p:cNvPr>
          <p:cNvGrpSpPr/>
          <p:nvPr/>
        </p:nvGrpSpPr>
        <p:grpSpPr>
          <a:xfrm>
            <a:off x="8039854" y="2107763"/>
            <a:ext cx="3663351" cy="2642471"/>
            <a:chOff x="7131121" y="2286000"/>
            <a:chExt cx="3663351" cy="2642471"/>
          </a:xfrm>
        </p:grpSpPr>
        <p:sp>
          <p:nvSpPr>
            <p:cNvPr id="26" name="Rounded Rectangle 25">
              <a:extLst>
                <a:ext uri="{FF2B5EF4-FFF2-40B4-BE49-F238E27FC236}">
                  <a16:creationId xmlns:a16="http://schemas.microsoft.com/office/drawing/2014/main" id="{762A6571-3899-3612-411C-61646E9BBCE5}"/>
                </a:ext>
              </a:extLst>
            </p:cNvPr>
            <p:cNvSpPr/>
            <p:nvPr/>
          </p:nvSpPr>
          <p:spPr>
            <a:xfrm>
              <a:off x="7131121" y="2286000"/>
              <a:ext cx="3663351" cy="2642471"/>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1" name="TextBox 10">
              <a:extLst>
                <a:ext uri="{FF2B5EF4-FFF2-40B4-BE49-F238E27FC236}">
                  <a16:creationId xmlns:a16="http://schemas.microsoft.com/office/drawing/2014/main" id="{FFC92A37-FB24-C4E9-E63C-55CF158660C2}"/>
                </a:ext>
              </a:extLst>
            </p:cNvPr>
            <p:cNvSpPr txBox="1"/>
            <p:nvPr/>
          </p:nvSpPr>
          <p:spPr>
            <a:xfrm>
              <a:off x="8063766" y="3843907"/>
              <a:ext cx="2413668" cy="738664"/>
            </a:xfrm>
            <a:prstGeom prst="rect">
              <a:avLst/>
            </a:prstGeom>
            <a:noFill/>
          </p:spPr>
          <p:txBody>
            <a:bodyPr wrap="square" rtlCol="0">
              <a:spAutoFit/>
            </a:bodyPr>
            <a:lstStyle/>
            <a:p>
              <a:r>
                <a:rPr lang="id-ID" sz="1400" b="1" noProof="0" dirty="0">
                  <a:solidFill>
                    <a:schemeClr val="bg1"/>
                  </a:solidFill>
                  <a:latin typeface="Arial Nova" panose="020B0504020202020204" pitchFamily="34" charset="0"/>
                </a:rPr>
                <a:t>Nova ✦ Asisten AI</a:t>
              </a:r>
              <a:endParaRPr lang="id-ID" sz="1400" noProof="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id-ID" sz="1400" noProof="0" dirty="0">
                  <a:solidFill>
                    <a:schemeClr val="bg1">
                      <a:lumMod val="85000"/>
                    </a:schemeClr>
                  </a:solidFill>
                  <a:latin typeface="Arial Nova" panose="020B0504020202020204" pitchFamily="34" charset="0"/>
                </a:rPr>
                <a:t>Halo, Petualang Kosmis! Ada yang bisa saya bantu?</a:t>
              </a:r>
            </a:p>
          </p:txBody>
        </p:sp>
        <p:sp>
          <p:nvSpPr>
            <p:cNvPr id="12" name="TextBox 11">
              <a:extLst>
                <a:ext uri="{FF2B5EF4-FFF2-40B4-BE49-F238E27FC236}">
                  <a16:creationId xmlns:a16="http://schemas.microsoft.com/office/drawing/2014/main" id="{5B1BFD52-92BA-920B-7FB4-AE7F7E44290F}"/>
                </a:ext>
              </a:extLst>
            </p:cNvPr>
            <p:cNvSpPr txBox="1"/>
            <p:nvPr/>
          </p:nvSpPr>
          <p:spPr>
            <a:xfrm>
              <a:off x="7269060" y="3348995"/>
              <a:ext cx="3209775" cy="338554"/>
            </a:xfrm>
            <a:prstGeom prst="rect">
              <a:avLst/>
            </a:prstGeom>
            <a:noFill/>
          </p:spPr>
          <p:txBody>
            <a:bodyPr wrap="square" rtlCol="0">
              <a:spAutoFit/>
            </a:bodyPr>
            <a:lstStyle/>
            <a:p>
              <a:r>
                <a:rPr lang="id-ID" sz="1600" b="1" noProof="0">
                  <a:solidFill>
                    <a:schemeClr val="bg1"/>
                  </a:solidFill>
                </a:rPr>
                <a:t>✦ Nova bergabung ke server!</a:t>
              </a:r>
              <a:endParaRPr lang="id-ID" sz="1600" b="1" noProof="0" dirty="0">
                <a:solidFill>
                  <a:schemeClr val="bg1"/>
                </a:solidFill>
              </a:endParaRPr>
            </a:p>
          </p:txBody>
        </p:sp>
        <p:grpSp>
          <p:nvGrpSpPr>
            <p:cNvPr id="13" name="Group 12">
              <a:extLst>
                <a:ext uri="{FF2B5EF4-FFF2-40B4-BE49-F238E27FC236}">
                  <a16:creationId xmlns:a16="http://schemas.microsoft.com/office/drawing/2014/main" id="{230684DF-F31A-0CD3-C099-9E509FB4D796}"/>
                </a:ext>
              </a:extLst>
            </p:cNvPr>
            <p:cNvGrpSpPr/>
            <p:nvPr/>
          </p:nvGrpSpPr>
          <p:grpSpPr>
            <a:xfrm>
              <a:off x="7350342" y="3899750"/>
              <a:ext cx="631285" cy="631285"/>
              <a:chOff x="8244889" y="2977322"/>
              <a:chExt cx="719279" cy="719279"/>
            </a:xfrm>
          </p:grpSpPr>
          <p:sp>
            <p:nvSpPr>
              <p:cNvPr id="14" name="Oval 13">
                <a:extLst>
                  <a:ext uri="{FF2B5EF4-FFF2-40B4-BE49-F238E27FC236}">
                    <a16:creationId xmlns:a16="http://schemas.microsoft.com/office/drawing/2014/main" id="{6492AF29-5376-3A77-E9F3-0B249B08C8EF}"/>
                  </a:ext>
                </a:extLst>
              </p:cNvPr>
              <p:cNvSpPr/>
              <p:nvPr/>
            </p:nvSpPr>
            <p:spPr>
              <a:xfrm>
                <a:off x="8244889" y="2977322"/>
                <a:ext cx="719279" cy="719279"/>
              </a:xfrm>
              <a:prstGeom prst="ellipse">
                <a:avLst/>
              </a:prstGeom>
              <a:solidFill>
                <a:srgbClr val="EE35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15" name="Picture 14">
                <a:extLst>
                  <a:ext uri="{FF2B5EF4-FFF2-40B4-BE49-F238E27FC236}">
                    <a16:creationId xmlns:a16="http://schemas.microsoft.com/office/drawing/2014/main" id="{E966C198-3309-8164-7400-DF191AC4CFFB}"/>
                  </a:ext>
                </a:extLst>
              </p:cNvPr>
              <p:cNvPicPr>
                <a:picLocks noChangeAspect="1"/>
              </p:cNvPicPr>
              <p:nvPr/>
            </p:nvPicPr>
            <p:blipFill>
              <a:blip r:embed="rId3"/>
              <a:stretch>
                <a:fillRect/>
              </a:stretch>
            </p:blipFill>
            <p:spPr>
              <a:xfrm>
                <a:off x="8361709" y="3079232"/>
                <a:ext cx="485638" cy="515458"/>
              </a:xfrm>
              <a:prstGeom prst="rect">
                <a:avLst/>
              </a:prstGeom>
            </p:spPr>
          </p:pic>
        </p:grpSp>
        <p:sp>
          <p:nvSpPr>
            <p:cNvPr id="3" name="TextBox 2">
              <a:extLst>
                <a:ext uri="{FF2B5EF4-FFF2-40B4-BE49-F238E27FC236}">
                  <a16:creationId xmlns:a16="http://schemas.microsoft.com/office/drawing/2014/main" id="{0AE786FC-B585-5799-6D0D-E04185BCD0C9}"/>
                </a:ext>
              </a:extLst>
            </p:cNvPr>
            <p:cNvSpPr txBox="1"/>
            <p:nvPr/>
          </p:nvSpPr>
          <p:spPr>
            <a:xfrm>
              <a:off x="7269060" y="2536402"/>
              <a:ext cx="2147307" cy="461665"/>
            </a:xfrm>
            <a:prstGeom prst="rect">
              <a:avLst/>
            </a:prstGeom>
            <a:noFill/>
          </p:spPr>
          <p:txBody>
            <a:bodyPr wrap="square" rtlCol="0">
              <a:spAutoFit/>
            </a:bodyPr>
            <a:lstStyle/>
            <a:p>
              <a:r>
                <a:rPr lang="id-ID" sz="2400" noProof="0">
                  <a:solidFill>
                    <a:srgbClr val="838998"/>
                  </a:solidFill>
                  <a:latin typeface="Analogue Std" panose="02000503020000020003" pitchFamily="2" charset="0"/>
                  <a:ea typeface="Roboto" panose="02000000000000000000" pitchFamily="2" charset="0"/>
                  <a:cs typeface="Arial" panose="020B0604020202020204" pitchFamily="34" charset="0"/>
                </a:rPr>
                <a:t>#</a:t>
              </a:r>
              <a:r>
                <a:rPr lang="id-ID" sz="1600" noProof="0">
                  <a:solidFill>
                    <a:schemeClr val="bg1"/>
                  </a:solidFill>
                  <a:latin typeface="Arial" panose="020B0604020202020204" pitchFamily="34" charset="0"/>
                  <a:ea typeface="Roboto" panose="02000000000000000000" pitchFamily="2" charset="0"/>
                  <a:cs typeface="Arial" panose="020B0604020202020204" pitchFamily="34" charset="0"/>
                </a:rPr>
                <a:t>  </a:t>
              </a:r>
              <a:r>
                <a:rPr lang="id-ID" sz="1600" b="1" noProof="0">
                  <a:solidFill>
                    <a:schemeClr val="bg1"/>
                  </a:solidFill>
                  <a:latin typeface="Arial" panose="020B0604020202020204" pitchFamily="34" charset="0"/>
                  <a:ea typeface="Roboto" panose="02000000000000000000" pitchFamily="2" charset="0"/>
                  <a:cs typeface="Arial" panose="020B0604020202020204" pitchFamily="34" charset="0"/>
                </a:rPr>
                <a:t>bantuan</a:t>
              </a:r>
              <a:endParaRPr lang="id-ID" sz="1600" noProof="0" dirty="0"/>
            </a:p>
          </p:txBody>
        </p:sp>
        <p:cxnSp>
          <p:nvCxnSpPr>
            <p:cNvPr id="10" name="Straight Connector 9">
              <a:extLst>
                <a:ext uri="{FF2B5EF4-FFF2-40B4-BE49-F238E27FC236}">
                  <a16:creationId xmlns:a16="http://schemas.microsoft.com/office/drawing/2014/main" id="{37405577-800B-656B-0901-6F1C175B5B67}"/>
                </a:ext>
              </a:extLst>
            </p:cNvPr>
            <p:cNvCxnSpPr>
              <a:cxnSpLocks/>
            </p:cNvCxnSpPr>
            <p:nvPr/>
          </p:nvCxnSpPr>
          <p:spPr>
            <a:xfrm>
              <a:off x="7269060" y="3097422"/>
              <a:ext cx="3335349" cy="0"/>
            </a:xfrm>
            <a:prstGeom prst="line">
              <a:avLst/>
            </a:prstGeom>
            <a:ln>
              <a:solidFill>
                <a:srgbClr val="838998"/>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944312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CAAA7"/>
        </a:solidFill>
        <a:effectLst/>
      </p:bgPr>
    </p:bg>
    <p:spTree>
      <p:nvGrpSpPr>
        <p:cNvPr id="1" name="">
          <a:extLst>
            <a:ext uri="{FF2B5EF4-FFF2-40B4-BE49-F238E27FC236}">
              <a16:creationId xmlns:a16="http://schemas.microsoft.com/office/drawing/2014/main" id="{946F8E05-7E35-B2C2-48C0-A40EC07E0AC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7BBB3B2-BA5E-F17A-0526-83E6DC8770D0}"/>
              </a:ext>
            </a:extLst>
          </p:cNvPr>
          <p:cNvSpPr txBox="1">
            <a:spLocks noGrp="1"/>
          </p:cNvSpPr>
          <p:nvPr>
            <p:ph type="title" idx="4294967295"/>
          </p:nvPr>
        </p:nvSpPr>
        <p:spPr>
          <a:xfrm>
            <a:off x="4781530" y="764062"/>
            <a:ext cx="6943044" cy="8406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t>Selalu Ada Jawabannya</a:t>
            </a:r>
            <a:endParaRPr kumimoji="0" lang="id-ID" sz="4200" b="1" i="0" u="none" strike="noStrike" kern="1200" cap="none" spc="0" normalizeH="0" baseline="0" dirty="0">
              <a:ln>
                <a:noFill/>
              </a:ln>
              <a:solidFill>
                <a:schemeClr val="bg1"/>
              </a:solidFill>
              <a:effectLst/>
              <a:uLnTx/>
              <a:uFillTx/>
              <a:latin typeface="Poppins" pitchFamily="2" charset="77"/>
              <a:ea typeface="+mn-ea"/>
              <a:cs typeface="Poppins" pitchFamily="2" charset="77"/>
            </a:endParaRPr>
          </a:p>
        </p:txBody>
      </p:sp>
      <p:sp>
        <p:nvSpPr>
          <p:cNvPr id="4" name="TextBox 3">
            <a:extLst>
              <a:ext uri="{FF2B5EF4-FFF2-40B4-BE49-F238E27FC236}">
                <a16:creationId xmlns:a16="http://schemas.microsoft.com/office/drawing/2014/main" id="{C1CDEC2C-A38C-6D2D-0289-CC5E7F987506}"/>
              </a:ext>
            </a:extLst>
          </p:cNvPr>
          <p:cNvSpPr txBox="1"/>
          <p:nvPr/>
        </p:nvSpPr>
        <p:spPr>
          <a:xfrm>
            <a:off x="4781530" y="1812642"/>
            <a:ext cx="6626930" cy="4524315"/>
          </a:xfrm>
          <a:prstGeom prst="rect">
            <a:avLst/>
          </a:prstGeom>
          <a:noFill/>
        </p:spPr>
        <p:txBody>
          <a:bodyPr wrap="square" rtlCol="0">
            <a:spAutoFit/>
          </a:bodyPr>
          <a:lstStyle/>
          <a:p>
            <a:r>
              <a:rPr lang="id-ID" noProof="0">
                <a:solidFill>
                  <a:schemeClr val="bg1"/>
                </a:solidFill>
              </a:rPr>
              <a:t>Saat Kevin memantau log obrolan komunitas, dia berhenti di percakapan ini.</a:t>
            </a:r>
          </a:p>
          <a:p>
            <a:endParaRPr lang="id-ID" noProof="0">
              <a:solidFill>
                <a:schemeClr val="bg1"/>
              </a:solidFill>
            </a:endParaRPr>
          </a:p>
          <a:p>
            <a:r>
              <a:rPr lang="id-ID" noProof="0">
                <a:solidFill>
                  <a:schemeClr val="bg1"/>
                </a:solidFill>
              </a:rPr>
              <a:t>Tidak ada pembaruan seperti itu. Kevin tidak pernah mengumumkannya, dan tidak ada mode </a:t>
            </a:r>
            <a:r>
              <a:rPr lang="id-ID" noProof="0" err="1">
                <a:solidFill>
                  <a:schemeClr val="bg1"/>
                </a:solidFill>
              </a:rPr>
              <a:t>co</a:t>
            </a:r>
            <a:r>
              <a:rPr lang="id-ID" noProof="0">
                <a:solidFill>
                  <a:schemeClr val="bg1"/>
                </a:solidFill>
              </a:rPr>
              <a:t>-op atau planet baru yang sedang dikembangkan.</a:t>
            </a:r>
          </a:p>
          <a:p>
            <a:endParaRPr lang="id-ID" noProof="0">
              <a:solidFill>
                <a:schemeClr val="bg1"/>
              </a:solidFill>
            </a:endParaRPr>
          </a:p>
          <a:p>
            <a:r>
              <a:rPr lang="id-ID" noProof="0">
                <a:solidFill>
                  <a:schemeClr val="bg1"/>
                </a:solidFill>
              </a:rPr>
              <a:t>Nova mengarang itu semua.</a:t>
            </a:r>
          </a:p>
          <a:p>
            <a:endParaRPr lang="id-ID" noProof="0">
              <a:solidFill>
                <a:schemeClr val="bg1"/>
              </a:solidFill>
            </a:endParaRPr>
          </a:p>
          <a:p>
            <a:r>
              <a:rPr lang="id-ID" noProof="0">
                <a:solidFill>
                  <a:schemeClr val="bg1"/>
                </a:solidFill>
              </a:rPr>
              <a:t>Dia memeriksa obrolan lain dan mendapati hal yang sama terus terjadi. Tanyakan apa saja kepada Nova, lalu ia akan segera menjawab dengan yakin, bahkan ketika jawabannya keliru, seperti mengarang tanggal rilis dan fitur yang tidak pernah dibangun. Nova tidak pernah memberi tahu ketika jawabannya hanya tebakan, dan karena ia adalah asisten bot resmi gim ini, para pemain menganggapnya sebagai fakta.</a:t>
            </a:r>
            <a:endParaRPr lang="id-ID" noProof="0" dirty="0">
              <a:solidFill>
                <a:schemeClr val="bg1"/>
              </a:solidFill>
            </a:endParaRPr>
          </a:p>
        </p:txBody>
      </p:sp>
      <p:sp>
        <p:nvSpPr>
          <p:cNvPr id="23" name="Rounded Rectangle 22">
            <a:extLst>
              <a:ext uri="{FF2B5EF4-FFF2-40B4-BE49-F238E27FC236}">
                <a16:creationId xmlns:a16="http://schemas.microsoft.com/office/drawing/2014/main" id="{69FF8AE4-6A61-6602-2974-070CFB502305}"/>
              </a:ext>
              <a:ext uri="{C183D7F6-B498-43B3-948B-1728B52AA6E4}">
                <adec:decorative xmlns:adec="http://schemas.microsoft.com/office/drawing/2017/decorative" val="1"/>
              </a:ext>
            </a:extLst>
          </p:cNvPr>
          <p:cNvSpPr/>
          <p:nvPr/>
        </p:nvSpPr>
        <p:spPr>
          <a:xfrm>
            <a:off x="924560" y="623055"/>
            <a:ext cx="2828129" cy="1190171"/>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7" name="Picture 6" descr="Nova the AI Helper">
            <a:extLst>
              <a:ext uri="{FF2B5EF4-FFF2-40B4-BE49-F238E27FC236}">
                <a16:creationId xmlns:a16="http://schemas.microsoft.com/office/drawing/2014/main" id="{293B7B7D-3262-7723-9A2B-AFD142EADEFA}"/>
              </a:ext>
            </a:extLst>
          </p:cNvPr>
          <p:cNvPicPr>
            <a:picLocks noChangeAspect="1"/>
          </p:cNvPicPr>
          <p:nvPr/>
        </p:nvPicPr>
        <p:blipFill>
          <a:blip r:embed="rId2"/>
          <a:stretch>
            <a:fillRect/>
          </a:stretch>
        </p:blipFill>
        <p:spPr>
          <a:xfrm flipH="1">
            <a:off x="258508" y="623055"/>
            <a:ext cx="996925" cy="981622"/>
          </a:xfrm>
          <a:prstGeom prst="rect">
            <a:avLst/>
          </a:prstGeom>
        </p:spPr>
      </p:pic>
      <p:sp>
        <p:nvSpPr>
          <p:cNvPr id="24" name="TextBox 23">
            <a:extLst>
              <a:ext uri="{FF2B5EF4-FFF2-40B4-BE49-F238E27FC236}">
                <a16:creationId xmlns:a16="http://schemas.microsoft.com/office/drawing/2014/main" id="{A4BF609B-5FC9-2980-4CED-1F9EA3D985C7}"/>
              </a:ext>
            </a:extLst>
          </p:cNvPr>
          <p:cNvSpPr txBox="1"/>
          <p:nvPr/>
        </p:nvSpPr>
        <p:spPr>
          <a:xfrm>
            <a:off x="1259742" y="826331"/>
            <a:ext cx="2306725" cy="815608"/>
          </a:xfrm>
          <a:prstGeom prst="rect">
            <a:avLst/>
          </a:prstGeom>
          <a:noFill/>
        </p:spPr>
        <p:txBody>
          <a:bodyPr wrap="square" rtlCol="0">
            <a:spAutoFit/>
          </a:bodyPr>
          <a:lstStyle/>
          <a:p>
            <a:pPr>
              <a:spcAft>
                <a:spcPts val="600"/>
              </a:spcAft>
            </a:pPr>
            <a:r>
              <a:rPr lang="id-ID" sz="1400" b="1" noProof="0">
                <a:solidFill>
                  <a:schemeClr val="bg1"/>
                </a:solidFill>
                <a:latin typeface="Arial Nova" panose="020B0504020202020204" pitchFamily="34" charset="0"/>
              </a:rPr>
              <a:t>Nova ✦ Asisten AI</a:t>
            </a:r>
            <a:endParaRPr lang="id-ID" sz="1400" noProof="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id-ID" sz="1400" noProof="0">
                <a:solidFill>
                  <a:srgbClr val="D9D9D9"/>
                </a:solidFill>
                <a:latin typeface="Arial Nova" panose="020B0504020202020204" pitchFamily="34" charset="0"/>
              </a:rPr>
              <a:t>Halo, Petualang Kosmis! Ada yang bisa saya bantu?</a:t>
            </a:r>
            <a:endParaRPr lang="id-ID" sz="1400" noProof="0" dirty="0">
              <a:solidFill>
                <a:srgbClr val="D9D9D9"/>
              </a:solidFill>
              <a:latin typeface="Arial Nova" panose="020B0504020202020204" pitchFamily="34" charset="0"/>
            </a:endParaRPr>
          </a:p>
        </p:txBody>
      </p:sp>
      <p:sp>
        <p:nvSpPr>
          <p:cNvPr id="30" name="Rounded Rectangle 29">
            <a:extLst>
              <a:ext uri="{FF2B5EF4-FFF2-40B4-BE49-F238E27FC236}">
                <a16:creationId xmlns:a16="http://schemas.microsoft.com/office/drawing/2014/main" id="{E989D57A-A171-2525-14D7-16B0D8C1D7B5}"/>
              </a:ext>
              <a:ext uri="{C183D7F6-B498-43B3-948B-1728B52AA6E4}">
                <adec:decorative xmlns:adec="http://schemas.microsoft.com/office/drawing/2017/decorative" val="1"/>
              </a:ext>
            </a:extLst>
          </p:cNvPr>
          <p:cNvSpPr/>
          <p:nvPr/>
        </p:nvSpPr>
        <p:spPr>
          <a:xfrm>
            <a:off x="1287995" y="1967848"/>
            <a:ext cx="2828129" cy="1190171"/>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43" name="Picture 42" descr="Player Kelly’s profile picture of a pixelated frog.">
            <a:extLst>
              <a:ext uri="{FF2B5EF4-FFF2-40B4-BE49-F238E27FC236}">
                <a16:creationId xmlns:a16="http://schemas.microsoft.com/office/drawing/2014/main" id="{7903E53D-7FDA-FEE2-0A63-522E7621D489}"/>
              </a:ext>
            </a:extLst>
          </p:cNvPr>
          <p:cNvPicPr>
            <a:picLocks noChangeAspect="1"/>
          </p:cNvPicPr>
          <p:nvPr/>
        </p:nvPicPr>
        <p:blipFill>
          <a:blip r:embed="rId3"/>
          <a:stretch>
            <a:fillRect/>
          </a:stretch>
        </p:blipFill>
        <p:spPr>
          <a:xfrm>
            <a:off x="3566468" y="1992070"/>
            <a:ext cx="1215062" cy="1126501"/>
          </a:xfrm>
          <a:prstGeom prst="rect">
            <a:avLst/>
          </a:prstGeom>
        </p:spPr>
      </p:pic>
      <p:sp>
        <p:nvSpPr>
          <p:cNvPr id="31" name="TextBox 30">
            <a:extLst>
              <a:ext uri="{FF2B5EF4-FFF2-40B4-BE49-F238E27FC236}">
                <a16:creationId xmlns:a16="http://schemas.microsoft.com/office/drawing/2014/main" id="{572C5E9B-FAD0-BA61-EAFD-1F9495CDD6F1}"/>
              </a:ext>
            </a:extLst>
          </p:cNvPr>
          <p:cNvSpPr txBox="1"/>
          <p:nvPr/>
        </p:nvSpPr>
        <p:spPr>
          <a:xfrm>
            <a:off x="1429705" y="2147517"/>
            <a:ext cx="2383344" cy="815608"/>
          </a:xfrm>
          <a:prstGeom prst="rect">
            <a:avLst/>
          </a:prstGeom>
          <a:noFill/>
        </p:spPr>
        <p:txBody>
          <a:bodyPr wrap="square" rtlCol="0">
            <a:spAutoFit/>
          </a:bodyPr>
          <a:lstStyle/>
          <a:p>
            <a:pPr>
              <a:spcAft>
                <a:spcPts val="600"/>
              </a:spcAft>
            </a:pPr>
            <a:r>
              <a:rPr lang="id-ID" sz="1400" b="1" noProof="0" dirty="0" err="1">
                <a:solidFill>
                  <a:schemeClr val="bg1"/>
                </a:solidFill>
                <a:latin typeface="Arial Nova" panose="020B0504020202020204" pitchFamily="34" charset="0"/>
              </a:rPr>
              <a:t>player_kelly</a:t>
            </a:r>
            <a:endParaRPr lang="id-ID" sz="1400" noProof="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id-ID" sz="1400" noProof="0" dirty="0">
                <a:solidFill>
                  <a:srgbClr val="D9D9D9"/>
                </a:solidFill>
              </a:rPr>
              <a:t>hai Nova!! </a:t>
            </a:r>
            <a:r>
              <a:rPr lang="id-ID" sz="1400" noProof="0" dirty="0" err="1">
                <a:solidFill>
                  <a:srgbClr val="D9D9D9"/>
                </a:solidFill>
              </a:rPr>
              <a:t>update</a:t>
            </a:r>
            <a:r>
              <a:rPr lang="id-ID" sz="1400" noProof="0" dirty="0">
                <a:solidFill>
                  <a:srgbClr val="D9D9D9"/>
                </a:solidFill>
              </a:rPr>
              <a:t> besar berikutnya kapan </a:t>
            </a:r>
            <a:r>
              <a:rPr lang="id-ID" sz="1400" noProof="0" dirty="0" err="1">
                <a:solidFill>
                  <a:srgbClr val="D9D9D9"/>
                </a:solidFill>
              </a:rPr>
              <a:t>nih</a:t>
            </a:r>
            <a:r>
              <a:rPr lang="id-ID" sz="1400" noProof="0" dirty="0">
                <a:solidFill>
                  <a:srgbClr val="D9D9D9"/>
                </a:solidFill>
              </a:rPr>
              <a:t>?? 🚀</a:t>
            </a:r>
          </a:p>
        </p:txBody>
      </p:sp>
      <p:sp>
        <p:nvSpPr>
          <p:cNvPr id="36" name="Rounded Rectangle 35">
            <a:extLst>
              <a:ext uri="{FF2B5EF4-FFF2-40B4-BE49-F238E27FC236}">
                <a16:creationId xmlns:a16="http://schemas.microsoft.com/office/drawing/2014/main" id="{D34C7A00-9F45-F06C-F185-2F621C78F84C}"/>
              </a:ext>
              <a:ext uri="{C183D7F6-B498-43B3-948B-1728B52AA6E4}">
                <adec:decorative xmlns:adec="http://schemas.microsoft.com/office/drawing/2017/decorative" val="1"/>
              </a:ext>
            </a:extLst>
          </p:cNvPr>
          <p:cNvSpPr/>
          <p:nvPr/>
        </p:nvSpPr>
        <p:spPr>
          <a:xfrm>
            <a:off x="924561" y="3312641"/>
            <a:ext cx="2828130" cy="1782088"/>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8" name="Picture 7" descr="Nova the AI Helper">
            <a:extLst>
              <a:ext uri="{FF2B5EF4-FFF2-40B4-BE49-F238E27FC236}">
                <a16:creationId xmlns:a16="http://schemas.microsoft.com/office/drawing/2014/main" id="{71F765D1-4BF3-43FC-A338-6CC6EB0156E4}"/>
              </a:ext>
            </a:extLst>
          </p:cNvPr>
          <p:cNvPicPr>
            <a:picLocks noChangeAspect="1"/>
          </p:cNvPicPr>
          <p:nvPr/>
        </p:nvPicPr>
        <p:blipFill>
          <a:blip r:embed="rId2"/>
          <a:stretch>
            <a:fillRect/>
          </a:stretch>
        </p:blipFill>
        <p:spPr>
          <a:xfrm flipH="1">
            <a:off x="277710" y="3270590"/>
            <a:ext cx="996925" cy="981622"/>
          </a:xfrm>
          <a:prstGeom prst="rect">
            <a:avLst/>
          </a:prstGeom>
        </p:spPr>
      </p:pic>
      <p:sp>
        <p:nvSpPr>
          <p:cNvPr id="37" name="TextBox 36">
            <a:extLst>
              <a:ext uri="{FF2B5EF4-FFF2-40B4-BE49-F238E27FC236}">
                <a16:creationId xmlns:a16="http://schemas.microsoft.com/office/drawing/2014/main" id="{F98C69B7-7129-7C1E-0202-B0F0F0D8630E}"/>
              </a:ext>
            </a:extLst>
          </p:cNvPr>
          <p:cNvSpPr txBox="1"/>
          <p:nvPr/>
        </p:nvSpPr>
        <p:spPr>
          <a:xfrm>
            <a:off x="1274635" y="3477736"/>
            <a:ext cx="2478055" cy="1461939"/>
          </a:xfrm>
          <a:prstGeom prst="rect">
            <a:avLst/>
          </a:prstGeom>
          <a:noFill/>
        </p:spPr>
        <p:txBody>
          <a:bodyPr wrap="square" rtlCol="0">
            <a:spAutoFit/>
          </a:bodyPr>
          <a:lstStyle/>
          <a:p>
            <a:pPr>
              <a:spcAft>
                <a:spcPts val="600"/>
              </a:spcAft>
            </a:pPr>
            <a:r>
              <a:rPr lang="id-ID" sz="1400" b="1" noProof="0">
                <a:solidFill>
                  <a:schemeClr val="bg1"/>
                </a:solidFill>
                <a:latin typeface="Arial Nova" panose="020B0504020202020204" pitchFamily="34" charset="0"/>
              </a:rPr>
              <a:t>Nova ✦ Asisten AI</a:t>
            </a:r>
            <a:endParaRPr lang="id-ID" sz="1400" noProof="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id-ID" sz="1400" noProof="0">
                <a:solidFill>
                  <a:srgbClr val="D9D9D9"/>
                </a:solidFill>
              </a:rPr>
              <a:t>Pertanyaan bagus, Kelly! Pembaruan berikutnya akan tiba dalam 8 hari lagi, dengan 2 planet baru dan mode co-op. Kamu pasti suka! 🌍✨</a:t>
            </a:r>
            <a:endParaRPr lang="id-ID" sz="1400" noProof="0" dirty="0">
              <a:solidFill>
                <a:srgbClr val="D9D9D9"/>
              </a:solidFill>
            </a:endParaRPr>
          </a:p>
        </p:txBody>
      </p:sp>
      <p:sp>
        <p:nvSpPr>
          <p:cNvPr id="47" name="Rounded Rectangle 46">
            <a:extLst>
              <a:ext uri="{FF2B5EF4-FFF2-40B4-BE49-F238E27FC236}">
                <a16:creationId xmlns:a16="http://schemas.microsoft.com/office/drawing/2014/main" id="{BE78C5F4-DA0F-A7DE-A7E7-2A41C09B3E33}"/>
              </a:ext>
              <a:ext uri="{C183D7F6-B498-43B3-948B-1728B52AA6E4}">
                <adec:decorative xmlns:adec="http://schemas.microsoft.com/office/drawing/2017/decorative" val="1"/>
              </a:ext>
            </a:extLst>
          </p:cNvPr>
          <p:cNvSpPr/>
          <p:nvPr/>
        </p:nvSpPr>
        <p:spPr>
          <a:xfrm>
            <a:off x="1287996" y="5249351"/>
            <a:ext cx="2886004" cy="1190171"/>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44" name="Picture 43" descr="Player Kelly’s profile picture of a pixelated frog.">
            <a:extLst>
              <a:ext uri="{FF2B5EF4-FFF2-40B4-BE49-F238E27FC236}">
                <a16:creationId xmlns:a16="http://schemas.microsoft.com/office/drawing/2014/main" id="{289F531B-1AE3-EB82-80D7-F6A0F34BBBA9}"/>
              </a:ext>
            </a:extLst>
          </p:cNvPr>
          <p:cNvPicPr>
            <a:picLocks noChangeAspect="1"/>
          </p:cNvPicPr>
          <p:nvPr/>
        </p:nvPicPr>
        <p:blipFill>
          <a:blip r:embed="rId3"/>
          <a:stretch>
            <a:fillRect/>
          </a:stretch>
        </p:blipFill>
        <p:spPr>
          <a:xfrm>
            <a:off x="3566468" y="5246258"/>
            <a:ext cx="1215062" cy="1126501"/>
          </a:xfrm>
          <a:prstGeom prst="rect">
            <a:avLst/>
          </a:prstGeom>
        </p:spPr>
      </p:pic>
      <p:sp>
        <p:nvSpPr>
          <p:cNvPr id="48" name="TextBox 47">
            <a:extLst>
              <a:ext uri="{FF2B5EF4-FFF2-40B4-BE49-F238E27FC236}">
                <a16:creationId xmlns:a16="http://schemas.microsoft.com/office/drawing/2014/main" id="{1777C553-7C86-BFFD-EC23-87FBD0858C4D}"/>
              </a:ext>
            </a:extLst>
          </p:cNvPr>
          <p:cNvSpPr txBox="1"/>
          <p:nvPr/>
        </p:nvSpPr>
        <p:spPr>
          <a:xfrm>
            <a:off x="1414523" y="5328910"/>
            <a:ext cx="2151944" cy="1031051"/>
          </a:xfrm>
          <a:prstGeom prst="rect">
            <a:avLst/>
          </a:prstGeom>
          <a:noFill/>
        </p:spPr>
        <p:txBody>
          <a:bodyPr wrap="square" rtlCol="0">
            <a:spAutoFit/>
          </a:bodyPr>
          <a:lstStyle/>
          <a:p>
            <a:pPr>
              <a:spcAft>
                <a:spcPts val="600"/>
              </a:spcAft>
            </a:pPr>
            <a:r>
              <a:rPr lang="id-ID" sz="1400" b="1" dirty="0" err="1">
                <a:solidFill>
                  <a:schemeClr val="bg1"/>
                </a:solidFill>
                <a:latin typeface="Arial Nova" panose="020B0504020202020204" pitchFamily="34" charset="0"/>
              </a:rPr>
              <a:t>p</a:t>
            </a:r>
            <a:r>
              <a:rPr lang="id-ID" sz="1400" b="1" noProof="0" dirty="0" err="1">
                <a:solidFill>
                  <a:schemeClr val="bg1"/>
                </a:solidFill>
                <a:latin typeface="Arial Nova" panose="020B0504020202020204" pitchFamily="34" charset="0"/>
              </a:rPr>
              <a:t>layer_kelly</a:t>
            </a:r>
            <a:endParaRPr lang="id-ID" sz="1400" noProof="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id-ID" sz="1400" noProof="0" dirty="0">
                <a:solidFill>
                  <a:srgbClr val="D9D9D9"/>
                </a:solidFill>
              </a:rPr>
              <a:t>Wow akhirnya bisa </a:t>
            </a:r>
            <a:r>
              <a:rPr lang="id-ID" sz="1400" noProof="0" dirty="0" err="1">
                <a:solidFill>
                  <a:srgbClr val="D9D9D9"/>
                </a:solidFill>
              </a:rPr>
              <a:t>mabar</a:t>
            </a:r>
            <a:r>
              <a:rPr lang="id-ID" sz="1400" noProof="0" dirty="0">
                <a:solidFill>
                  <a:srgbClr val="D9D9D9"/>
                </a:solidFill>
              </a:rPr>
              <a:t> 😭 langsung kasih </a:t>
            </a:r>
            <a:r>
              <a:rPr lang="id-ID" sz="1400" noProof="0" dirty="0" err="1">
                <a:solidFill>
                  <a:srgbClr val="D9D9D9"/>
                </a:solidFill>
              </a:rPr>
              <a:t>tau</a:t>
            </a:r>
            <a:r>
              <a:rPr lang="id-ID" sz="1400" noProof="0" dirty="0">
                <a:solidFill>
                  <a:srgbClr val="D9D9D9"/>
                </a:solidFill>
              </a:rPr>
              <a:t> semua orang!!</a:t>
            </a:r>
          </a:p>
        </p:txBody>
      </p:sp>
    </p:spTree>
    <p:extLst>
      <p:ext uri="{BB962C8B-B14F-4D97-AF65-F5344CB8AC3E}">
        <p14:creationId xmlns:p14="http://schemas.microsoft.com/office/powerpoint/2010/main" val="506626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7A6AC4C-299B-DA91-B354-FE444FBAAB7B}"/>
            </a:ext>
          </a:extLst>
        </p:cNvPr>
        <p:cNvGrpSpPr/>
        <p:nvPr/>
      </p:nvGrpSpPr>
      <p:grpSpPr>
        <a:xfrm>
          <a:off x="0" y="0"/>
          <a:ext cx="0" cy="0"/>
          <a:chOff x="0" y="0"/>
          <a:chExt cx="0" cy="0"/>
        </a:xfrm>
      </p:grpSpPr>
      <p:grpSp>
        <p:nvGrpSpPr>
          <p:cNvPr id="42" name="Group 41" descr="Pencil icon">
            <a:extLst>
              <a:ext uri="{FF2B5EF4-FFF2-40B4-BE49-F238E27FC236}">
                <a16:creationId xmlns:a16="http://schemas.microsoft.com/office/drawing/2014/main" id="{07044E57-DCC4-FAF6-E1A6-517F5B00B9F2}"/>
              </a:ext>
              <a:ext uri="{C183D7F6-B498-43B3-948B-1728B52AA6E4}">
                <adec:decorative xmlns:adec="http://schemas.microsoft.com/office/drawing/2017/decorative" val="0"/>
              </a:ext>
            </a:extLst>
          </p:cNvPr>
          <p:cNvGrpSpPr/>
          <p:nvPr/>
        </p:nvGrpSpPr>
        <p:grpSpPr>
          <a:xfrm>
            <a:off x="1031654" y="1415923"/>
            <a:ext cx="264062" cy="264062"/>
            <a:chOff x="1031654" y="1494938"/>
            <a:chExt cx="264062" cy="264062"/>
          </a:xfrm>
        </p:grpSpPr>
        <p:sp>
          <p:nvSpPr>
            <p:cNvPr id="43" name="Oval 42">
              <a:extLst>
                <a:ext uri="{FF2B5EF4-FFF2-40B4-BE49-F238E27FC236}">
                  <a16:creationId xmlns:a16="http://schemas.microsoft.com/office/drawing/2014/main" id="{CE276E4C-99D0-1FD8-F51C-85CE4CEE849B}"/>
                </a:ext>
              </a:extLst>
            </p:cNvPr>
            <p:cNvSpPr/>
            <p:nvPr/>
          </p:nvSpPr>
          <p:spPr>
            <a:xfrm>
              <a:off x="1031654" y="1494938"/>
              <a:ext cx="264062" cy="264062"/>
            </a:xfrm>
            <a:prstGeom prst="ellipse">
              <a:avLst/>
            </a:prstGeom>
            <a:solidFill>
              <a:srgbClr val="F563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44" name="Picture 43">
              <a:extLst>
                <a:ext uri="{FF2B5EF4-FFF2-40B4-BE49-F238E27FC236}">
                  <a16:creationId xmlns:a16="http://schemas.microsoft.com/office/drawing/2014/main" id="{85286234-F159-30E0-A663-B37CF50FCC14}"/>
                </a:ext>
              </a:extLst>
            </p:cNvPr>
            <p:cNvPicPr>
              <a:picLocks noChangeAspect="1"/>
            </p:cNvPicPr>
            <p:nvPr/>
          </p:nvPicPr>
          <p:blipFill>
            <a:blip r:embed="rId3"/>
            <a:stretch>
              <a:fillRect/>
            </a:stretch>
          </p:blipFill>
          <p:spPr>
            <a:xfrm>
              <a:off x="1081531" y="1527566"/>
              <a:ext cx="179069" cy="185038"/>
            </a:xfrm>
            <a:prstGeom prst="rect">
              <a:avLst/>
            </a:prstGeom>
          </p:spPr>
        </p:pic>
      </p:grpSp>
      <p:sp>
        <p:nvSpPr>
          <p:cNvPr id="41" name="TextBox 40">
            <a:extLst>
              <a:ext uri="{FF2B5EF4-FFF2-40B4-BE49-F238E27FC236}">
                <a16:creationId xmlns:a16="http://schemas.microsoft.com/office/drawing/2014/main" id="{66B96456-C624-7730-3679-56ADEC3B31B1}"/>
              </a:ext>
            </a:extLst>
          </p:cNvPr>
          <p:cNvSpPr txBox="1"/>
          <p:nvPr/>
        </p:nvSpPr>
        <p:spPr>
          <a:xfrm>
            <a:off x="1275708" y="1381888"/>
            <a:ext cx="993823" cy="369332"/>
          </a:xfrm>
          <a:prstGeom prst="rect">
            <a:avLst/>
          </a:prstGeom>
          <a:noFill/>
        </p:spPr>
        <p:txBody>
          <a:bodyPr wrap="square" rtlCol="0">
            <a:spAutoFit/>
          </a:bodyPr>
          <a:lstStyle/>
          <a:p>
            <a:r>
              <a:rPr lang="id-ID" b="1" noProof="0">
                <a:solidFill>
                  <a:srgbClr val="F46340"/>
                </a:solidFill>
                <a:latin typeface="Avenir Next Condensed Demi Bold" panose="020B0506020202020204" pitchFamily="34" charset="0"/>
              </a:rPr>
              <a:t>TUGAS</a:t>
            </a:r>
            <a:endParaRPr lang="id-ID" b="1" noProof="0" dirty="0">
              <a:solidFill>
                <a:srgbClr val="F46340"/>
              </a:solidFill>
              <a:latin typeface="Avenir Next Condensed Demi Bold" panose="020B0506020202020204" pitchFamily="34" charset="0"/>
            </a:endParaRPr>
          </a:p>
        </p:txBody>
      </p:sp>
      <p:sp>
        <p:nvSpPr>
          <p:cNvPr id="28" name="TextBox 27">
            <a:extLst>
              <a:ext uri="{FF2B5EF4-FFF2-40B4-BE49-F238E27FC236}">
                <a16:creationId xmlns:a16="http://schemas.microsoft.com/office/drawing/2014/main" id="{C0F1D5B0-B5DC-F28B-2AE0-5F1C71BA93E0}"/>
              </a:ext>
            </a:extLst>
          </p:cNvPr>
          <p:cNvSpPr txBox="1"/>
          <p:nvPr/>
        </p:nvSpPr>
        <p:spPr>
          <a:xfrm>
            <a:off x="1011285" y="1719063"/>
            <a:ext cx="9905007" cy="830997"/>
          </a:xfrm>
          <a:prstGeom prst="rect">
            <a:avLst/>
          </a:prstGeom>
          <a:noFill/>
        </p:spPr>
        <p:txBody>
          <a:bodyPr wrap="square" rtlCol="0">
            <a:spAutoFit/>
          </a:bodyPr>
          <a:lstStyle/>
          <a:p>
            <a:r>
              <a:rPr lang="id-ID" sz="1600" noProof="0"/>
              <a:t>Cobalah berpikir seperti Nova sejenak. Isi bagian kosong pada setiap kalimat dengan cepat menggunakan kata yang menurutmu akan muncul berikutnya. Kamu harus memberikan jawaban – tidak ada yang boleh terlewat atau dibiarkan kosong!</a:t>
            </a:r>
            <a:endParaRPr lang="id-ID" sz="1600" noProof="0" dirty="0"/>
          </a:p>
        </p:txBody>
      </p:sp>
      <p:pic>
        <p:nvPicPr>
          <p:cNvPr id="19" name="Picture 18">
            <a:extLst>
              <a:ext uri="{FF2B5EF4-FFF2-40B4-BE49-F238E27FC236}">
                <a16:creationId xmlns:a16="http://schemas.microsoft.com/office/drawing/2014/main" id="{C37FF555-4A71-D550-2D89-882C702392C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24782" y="2789830"/>
            <a:ext cx="1428477" cy="402757"/>
          </a:xfrm>
          <a:prstGeom prst="rect">
            <a:avLst/>
          </a:prstGeom>
        </p:spPr>
      </p:pic>
      <p:cxnSp>
        <p:nvCxnSpPr>
          <p:cNvPr id="35" name="Straight Connector 34">
            <a:extLst>
              <a:ext uri="{FF2B5EF4-FFF2-40B4-BE49-F238E27FC236}">
                <a16:creationId xmlns:a16="http://schemas.microsoft.com/office/drawing/2014/main" id="{05262C66-DFC5-7CEF-367C-015454E11FE0}"/>
              </a:ext>
              <a:ext uri="{C183D7F6-B498-43B3-948B-1728B52AA6E4}">
                <adec:decorative xmlns:adec="http://schemas.microsoft.com/office/drawing/2017/decorative" val="1"/>
              </a:ext>
            </a:extLst>
          </p:cNvPr>
          <p:cNvCxnSpPr>
            <a:cxnSpLocks/>
          </p:cNvCxnSpPr>
          <p:nvPr/>
        </p:nvCxnSpPr>
        <p:spPr>
          <a:xfrm flipV="1">
            <a:off x="2083386" y="2998676"/>
            <a:ext cx="9012500" cy="7368"/>
          </a:xfrm>
          <a:prstGeom prst="line">
            <a:avLst/>
          </a:prstGeom>
          <a:ln>
            <a:solidFill>
              <a:srgbClr val="2D3A4C"/>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CF941833-B099-EBEC-26C5-50F58D2460B9}"/>
              </a:ext>
            </a:extLst>
          </p:cNvPr>
          <p:cNvSpPr txBox="1"/>
          <p:nvPr/>
        </p:nvSpPr>
        <p:spPr>
          <a:xfrm>
            <a:off x="1007513" y="2835260"/>
            <a:ext cx="1029674" cy="338554"/>
          </a:xfrm>
          <a:prstGeom prst="rect">
            <a:avLst/>
          </a:prstGeom>
          <a:noFill/>
        </p:spPr>
        <p:txBody>
          <a:bodyPr wrap="square" rtlCol="0">
            <a:spAutoFit/>
          </a:bodyPr>
          <a:lstStyle/>
          <a:p>
            <a:r>
              <a:rPr lang="id-ID" sz="1600" b="1" noProof="0">
                <a:solidFill>
                  <a:schemeClr val="bg1"/>
                </a:solidFill>
              </a:rPr>
              <a:t>Babak 1</a:t>
            </a:r>
            <a:endParaRPr lang="id-ID" sz="1600" b="1" noProof="0" dirty="0">
              <a:solidFill>
                <a:schemeClr val="bg1"/>
              </a:solidFill>
            </a:endParaRPr>
          </a:p>
        </p:txBody>
      </p:sp>
      <p:pic>
        <p:nvPicPr>
          <p:cNvPr id="14" name="Shape">
            <a:extLst>
              <a:ext uri="{FF2B5EF4-FFF2-40B4-BE49-F238E27FC236}">
                <a16:creationId xmlns:a16="http://schemas.microsoft.com/office/drawing/2014/main" id="{558C78BB-F770-232F-65E4-54C086232061}"/>
              </a:ex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1347747" y="3432357"/>
            <a:ext cx="2718457" cy="2429448"/>
          </a:xfrm>
          <a:prstGeom prst="rect">
            <a:avLst/>
          </a:prstGeom>
          <a:noFill/>
          <a:ln>
            <a:noFill/>
          </a:ln>
        </p:spPr>
      </p:pic>
      <p:sp>
        <p:nvSpPr>
          <p:cNvPr id="18" name="Text box">
            <a:extLst>
              <a:ext uri="{FF2B5EF4-FFF2-40B4-BE49-F238E27FC236}">
                <a16:creationId xmlns:a16="http://schemas.microsoft.com/office/drawing/2014/main" id="{934E410C-5C14-AAB1-EF69-5F74BDD8E005}"/>
              </a:ext>
            </a:extLst>
          </p:cNvPr>
          <p:cNvSpPr txBox="1"/>
          <p:nvPr/>
        </p:nvSpPr>
        <p:spPr>
          <a:xfrm>
            <a:off x="1431678" y="3650500"/>
            <a:ext cx="2533250" cy="1938952"/>
          </a:xfrm>
          <a:prstGeom prst="rect">
            <a:avLst/>
          </a:prstGeom>
          <a:noFill/>
          <a:ln>
            <a:noFill/>
          </a:ln>
        </p:spPr>
        <p:txBody>
          <a:bodyPr spcFirstLastPara="1" wrap="square" lIns="91425" tIns="45700" rIns="91425" bIns="45700" anchor="t" anchorCtr="0">
            <a:spAutoFit/>
          </a:bodyPr>
          <a:lstStyle/>
          <a:p>
            <a:pPr lvl="0" algn="ctr">
              <a:lnSpc>
                <a:spcPct val="150000"/>
              </a:lnSpc>
            </a:pPr>
            <a:r>
              <a:rPr lang="id-ID" sz="2000" b="1" noProof="0"/>
              <a:t>”Dia membuka payung karena hujan mulai _______________.”</a:t>
            </a:r>
            <a:endParaRPr lang="id-ID" sz="2000" b="1" noProof="0" dirty="0">
              <a:solidFill>
                <a:srgbClr val="303A4C"/>
              </a:solidFill>
              <a:latin typeface="Calibri"/>
              <a:ea typeface="Calibri"/>
              <a:cs typeface="Calibri"/>
              <a:sym typeface="Calibri"/>
            </a:endParaRPr>
          </a:p>
        </p:txBody>
      </p:sp>
      <p:pic>
        <p:nvPicPr>
          <p:cNvPr id="30" name="Shape">
            <a:extLst>
              <a:ext uri="{FF2B5EF4-FFF2-40B4-BE49-F238E27FC236}">
                <a16:creationId xmlns:a16="http://schemas.microsoft.com/office/drawing/2014/main" id="{E196F44F-EB3A-AD14-ECD7-1A1DB307BBC8}"/>
              </a:ex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378401" y="3432357"/>
            <a:ext cx="2718457" cy="2429448"/>
          </a:xfrm>
          <a:prstGeom prst="rect">
            <a:avLst/>
          </a:prstGeom>
          <a:noFill/>
          <a:ln>
            <a:noFill/>
          </a:ln>
        </p:spPr>
      </p:pic>
      <p:sp>
        <p:nvSpPr>
          <p:cNvPr id="31" name="Text box">
            <a:extLst>
              <a:ext uri="{FF2B5EF4-FFF2-40B4-BE49-F238E27FC236}">
                <a16:creationId xmlns:a16="http://schemas.microsoft.com/office/drawing/2014/main" id="{28EC511F-3400-9DC3-D073-73E0D235D300}"/>
              </a:ext>
            </a:extLst>
          </p:cNvPr>
          <p:cNvSpPr txBox="1"/>
          <p:nvPr/>
        </p:nvSpPr>
        <p:spPr>
          <a:xfrm>
            <a:off x="4466707" y="3608626"/>
            <a:ext cx="2533250" cy="1938952"/>
          </a:xfrm>
          <a:prstGeom prst="rect">
            <a:avLst/>
          </a:prstGeom>
          <a:noFill/>
          <a:ln>
            <a:noFill/>
          </a:ln>
        </p:spPr>
        <p:txBody>
          <a:bodyPr spcFirstLastPara="1" wrap="square" lIns="91425" tIns="45700" rIns="91425" bIns="45700" anchor="t" anchorCtr="0">
            <a:spAutoFit/>
          </a:bodyPr>
          <a:lstStyle/>
          <a:p>
            <a:pPr algn="ctr">
              <a:lnSpc>
                <a:spcPct val="150000"/>
              </a:lnSpc>
            </a:pPr>
            <a:r>
              <a:rPr lang="id-ID" sz="2000" b="1" noProof="0"/>
              <a:t>”Dia sangat kelelahan, jadi dia langsung rebahan di _______________.”</a:t>
            </a:r>
            <a:endParaRPr lang="id-ID" sz="2000" b="1" noProof="0" dirty="0">
              <a:solidFill>
                <a:srgbClr val="303A4C"/>
              </a:solidFill>
              <a:latin typeface="Calibri"/>
              <a:ea typeface="Calibri"/>
              <a:cs typeface="Calibri"/>
              <a:sym typeface="Calibri"/>
            </a:endParaRPr>
          </a:p>
        </p:txBody>
      </p:sp>
      <p:pic>
        <p:nvPicPr>
          <p:cNvPr id="32" name="Shape">
            <a:extLst>
              <a:ext uri="{FF2B5EF4-FFF2-40B4-BE49-F238E27FC236}">
                <a16:creationId xmlns:a16="http://schemas.microsoft.com/office/drawing/2014/main" id="{1607CDAE-EF31-817F-2E20-55D70F9FA164}"/>
              </a:ex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7378701" y="3454660"/>
            <a:ext cx="3268596" cy="2407145"/>
          </a:xfrm>
          <a:prstGeom prst="rect">
            <a:avLst/>
          </a:prstGeom>
          <a:noFill/>
          <a:ln>
            <a:noFill/>
          </a:ln>
        </p:spPr>
      </p:pic>
      <p:sp>
        <p:nvSpPr>
          <p:cNvPr id="33" name="Text box">
            <a:extLst>
              <a:ext uri="{FF2B5EF4-FFF2-40B4-BE49-F238E27FC236}">
                <a16:creationId xmlns:a16="http://schemas.microsoft.com/office/drawing/2014/main" id="{4C7D8AD8-A839-643E-E18B-737CF67895B1}"/>
              </a:ext>
            </a:extLst>
          </p:cNvPr>
          <p:cNvSpPr txBox="1"/>
          <p:nvPr/>
        </p:nvSpPr>
        <p:spPr>
          <a:xfrm>
            <a:off x="7465919" y="3650500"/>
            <a:ext cx="3048867" cy="1938952"/>
          </a:xfrm>
          <a:prstGeom prst="rect">
            <a:avLst/>
          </a:prstGeom>
          <a:noFill/>
          <a:ln>
            <a:noFill/>
          </a:ln>
        </p:spPr>
        <p:txBody>
          <a:bodyPr spcFirstLastPara="1" wrap="square" lIns="91425" tIns="45700" rIns="91425" bIns="45700" anchor="t" anchorCtr="0">
            <a:spAutoFit/>
          </a:bodyPr>
          <a:lstStyle/>
          <a:p>
            <a:pPr algn="ctr">
              <a:lnSpc>
                <a:spcPct val="150000"/>
              </a:lnSpc>
            </a:pPr>
            <a:r>
              <a:rPr lang="id-ID" sz="2000" b="1" noProof="0"/>
              <a:t>"Anjing itu sangat senang melihatnya dan langsung mengibaskan</a:t>
            </a:r>
          </a:p>
          <a:p>
            <a:pPr algn="ctr">
              <a:lnSpc>
                <a:spcPct val="150000"/>
              </a:lnSpc>
            </a:pPr>
            <a:r>
              <a:rPr lang="id-ID" sz="2000" b="1" noProof="0"/>
              <a:t>_______________.”</a:t>
            </a:r>
            <a:endParaRPr lang="id-ID" sz="2000" b="1" noProof="0" dirty="0">
              <a:solidFill>
                <a:srgbClr val="303A4C"/>
              </a:solidFill>
              <a:latin typeface="Calibri"/>
              <a:ea typeface="Calibri"/>
              <a:cs typeface="Calibri"/>
              <a:sym typeface="Calibri"/>
            </a:endParaRPr>
          </a:p>
        </p:txBody>
      </p:sp>
      <p:sp>
        <p:nvSpPr>
          <p:cNvPr id="2" name="TextBox 1">
            <a:extLst>
              <a:ext uri="{FF2B5EF4-FFF2-40B4-BE49-F238E27FC236}">
                <a16:creationId xmlns:a16="http://schemas.microsoft.com/office/drawing/2014/main" id="{191EA445-18B2-B3E1-986B-1EA35A25CE14}"/>
              </a:ext>
            </a:extLst>
          </p:cNvPr>
          <p:cNvSpPr txBox="1"/>
          <p:nvPr/>
        </p:nvSpPr>
        <p:spPr>
          <a:xfrm>
            <a:off x="7759701" y="587177"/>
            <a:ext cx="3869550" cy="400110"/>
          </a:xfrm>
          <a:prstGeom prst="rect">
            <a:avLst/>
          </a:prstGeom>
          <a:noFill/>
        </p:spPr>
        <p:txBody>
          <a:bodyPr wrap="square" rtlCol="0">
            <a:spAutoFit/>
          </a:bodyPr>
          <a:lstStyle/>
          <a:p>
            <a:pPr algn="r"/>
            <a:r>
              <a:rPr lang="id-ID" sz="2000" i="1" noProof="0">
                <a:solidFill>
                  <a:schemeClr val="bg1"/>
                </a:solidFill>
                <a:latin typeface="Avenir Next Condensed" panose="020B0506020202020204" pitchFamily="34" charset="0"/>
              </a:rPr>
              <a:t>KEGIATAN: </a:t>
            </a:r>
            <a:r>
              <a:rPr lang="id-ID" sz="2000" b="1" noProof="0">
                <a:solidFill>
                  <a:schemeClr val="bg1"/>
                </a:solidFill>
                <a:latin typeface="Avenir Next Condensed" panose="020B0506020202020204" pitchFamily="34" charset="0"/>
              </a:rPr>
              <a:t>COBA LAKUKAN SENDIRI!</a:t>
            </a:r>
            <a:endParaRPr lang="id-ID" sz="2000" b="1" noProof="0" dirty="0">
              <a:solidFill>
                <a:schemeClr val="bg1"/>
              </a:solidFill>
              <a:latin typeface="Avenir Next Condensed" panose="020B0506020202020204" pitchFamily="34" charset="0"/>
            </a:endParaRPr>
          </a:p>
        </p:txBody>
      </p:sp>
      <p:sp>
        <p:nvSpPr>
          <p:cNvPr id="3" name="Title 12">
            <a:extLst>
              <a:ext uri="{FF2B5EF4-FFF2-40B4-BE49-F238E27FC236}">
                <a16:creationId xmlns:a16="http://schemas.microsoft.com/office/drawing/2014/main" id="{4E71CB27-E89B-B3B1-3648-8D1705CAF1EC}"/>
              </a:ext>
            </a:extLst>
          </p:cNvPr>
          <p:cNvSpPr txBox="1">
            <a:spLocks/>
          </p:cNvSpPr>
          <p:nvPr/>
        </p:nvSpPr>
        <p:spPr>
          <a:xfrm>
            <a:off x="645104" y="512568"/>
            <a:ext cx="5061213"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tabLst>
                <a:tab pos="5411788" algn="l"/>
              </a:tabLst>
              <a:defRPr/>
            </a:pPr>
            <a:r>
              <a:rPr lang="id-ID" sz="3000" b="1" noProof="0">
                <a:solidFill>
                  <a:schemeClr val="bg1"/>
                </a:solidFill>
                <a:latin typeface="Poppins SemiBold" pitchFamily="2" charset="77"/>
                <a:ea typeface="+mn-ea"/>
                <a:cs typeface="Poppins SemiBold" pitchFamily="2" charset="77"/>
              </a:rPr>
              <a:t>Berpikir Seperti Bot</a:t>
            </a:r>
            <a:endParaRPr lang="id-ID" sz="3000" b="1" noProof="0" dirty="0">
              <a:solidFill>
                <a:schemeClr val="bg1"/>
              </a:solidFill>
              <a:latin typeface="Poppins SemiBold" pitchFamily="2" charset="77"/>
              <a:ea typeface="+mn-ea"/>
              <a:cs typeface="Poppins SemiBold" pitchFamily="2" charset="77"/>
            </a:endParaRPr>
          </a:p>
        </p:txBody>
      </p:sp>
      <p:sp>
        <p:nvSpPr>
          <p:cNvPr id="4" name="Text box">
            <a:extLst>
              <a:ext uri="{FF2B5EF4-FFF2-40B4-BE49-F238E27FC236}">
                <a16:creationId xmlns:a16="http://schemas.microsoft.com/office/drawing/2014/main" id="{64352795-6263-1E93-45CE-64D137319CAC}"/>
              </a:ext>
            </a:extLst>
          </p:cNvPr>
          <p:cNvSpPr txBox="1"/>
          <p:nvPr/>
        </p:nvSpPr>
        <p:spPr>
          <a:xfrm>
            <a:off x="419658" y="6397331"/>
            <a:ext cx="9168842" cy="261570"/>
          </a:xfrm>
          <a:prstGeom prst="rect">
            <a:avLst/>
          </a:prstGeom>
          <a:noFill/>
          <a:ln>
            <a:noFill/>
          </a:ln>
        </p:spPr>
        <p:txBody>
          <a:bodyPr spcFirstLastPara="1" wrap="square" lIns="91425" tIns="45700" rIns="91425" bIns="45700" anchor="t" anchorCtr="0">
            <a:spAutoFit/>
          </a:bodyPr>
          <a:lstStyle/>
          <a:p>
            <a:r>
              <a:rPr lang="id-ID" sz="1100" i="1" noProof="0">
                <a:solidFill>
                  <a:schemeClr val="lt1"/>
                </a:solidFill>
                <a:latin typeface="Calibri"/>
                <a:ea typeface="Calibri"/>
                <a:cs typeface="Calibri"/>
                <a:sym typeface="Calibri"/>
              </a:rPr>
              <a:t>*Latihan ini bersifat opsional dan dirancang untuk memperdalam pengalaman belajar Anda. Anda dapat memilih untuk melewatkannya saat ini.</a:t>
            </a:r>
            <a:endParaRPr lang="id-ID" sz="1100" i="1" noProof="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665224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F1EC84-689F-5E25-8994-E796C4E32699}"/>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FBD45162-1831-DD0E-134D-3C41F93FAA57}"/>
              </a:ext>
            </a:extLst>
          </p:cNvPr>
          <p:cNvSpPr txBox="1"/>
          <p:nvPr/>
        </p:nvSpPr>
        <p:spPr>
          <a:xfrm>
            <a:off x="724043" y="1423839"/>
            <a:ext cx="10583294" cy="584775"/>
          </a:xfrm>
          <a:prstGeom prst="rect">
            <a:avLst/>
          </a:prstGeom>
          <a:noFill/>
        </p:spPr>
        <p:txBody>
          <a:bodyPr wrap="square" rtlCol="0">
            <a:spAutoFit/>
          </a:bodyPr>
          <a:lstStyle/>
          <a:p>
            <a:r>
              <a:rPr lang="id-ID" sz="1600" noProof="0" dirty="0"/>
              <a:t>Babak 2 sedikit lebih sulit, jadi keluarkan kemampuan terbaikmu! Ingat, kamu harus memberikan jawaban – tidak ada yang boleh terlewat atau dibiarkan kosong!</a:t>
            </a:r>
            <a:endParaRPr lang="id-ID" sz="1600" b="1" noProof="0" dirty="0">
              <a:cs typeface="Calibri"/>
            </a:endParaRPr>
          </a:p>
        </p:txBody>
      </p:sp>
      <p:pic>
        <p:nvPicPr>
          <p:cNvPr id="19" name="Picture 18">
            <a:extLst>
              <a:ext uri="{FF2B5EF4-FFF2-40B4-BE49-F238E27FC236}">
                <a16:creationId xmlns:a16="http://schemas.microsoft.com/office/drawing/2014/main" id="{1D60F940-2406-0F2B-D3D5-A6755D9446C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2152" y="2149674"/>
            <a:ext cx="1428477" cy="402757"/>
          </a:xfrm>
          <a:prstGeom prst="rect">
            <a:avLst/>
          </a:prstGeom>
        </p:spPr>
      </p:pic>
      <p:cxnSp>
        <p:nvCxnSpPr>
          <p:cNvPr id="35" name="Straight Connector 34">
            <a:extLst>
              <a:ext uri="{FF2B5EF4-FFF2-40B4-BE49-F238E27FC236}">
                <a16:creationId xmlns:a16="http://schemas.microsoft.com/office/drawing/2014/main" id="{98F2BC73-9B46-C9A6-5782-46967980187B}"/>
              </a:ext>
              <a:ext uri="{C183D7F6-B498-43B3-948B-1728B52AA6E4}">
                <adec:decorative xmlns:adec="http://schemas.microsoft.com/office/drawing/2017/decorative" val="1"/>
              </a:ext>
            </a:extLst>
          </p:cNvPr>
          <p:cNvCxnSpPr>
            <a:cxnSpLocks/>
          </p:cNvCxnSpPr>
          <p:nvPr/>
        </p:nvCxnSpPr>
        <p:spPr>
          <a:xfrm>
            <a:off x="2060756" y="2365888"/>
            <a:ext cx="9246581" cy="0"/>
          </a:xfrm>
          <a:prstGeom prst="line">
            <a:avLst/>
          </a:prstGeom>
          <a:ln>
            <a:solidFill>
              <a:srgbClr val="2D3A4C"/>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570F4B1D-6008-7213-0550-A394AC71A0F7}"/>
              </a:ext>
            </a:extLst>
          </p:cNvPr>
          <p:cNvSpPr txBox="1"/>
          <p:nvPr/>
        </p:nvSpPr>
        <p:spPr>
          <a:xfrm>
            <a:off x="984883" y="2195104"/>
            <a:ext cx="1029674" cy="338554"/>
          </a:xfrm>
          <a:prstGeom prst="rect">
            <a:avLst/>
          </a:prstGeom>
          <a:noFill/>
        </p:spPr>
        <p:txBody>
          <a:bodyPr wrap="square" rtlCol="0">
            <a:spAutoFit/>
          </a:bodyPr>
          <a:lstStyle/>
          <a:p>
            <a:r>
              <a:rPr lang="id-ID" sz="1600" b="1" noProof="0">
                <a:solidFill>
                  <a:schemeClr val="bg1"/>
                </a:solidFill>
              </a:rPr>
              <a:t>Babak 2</a:t>
            </a:r>
            <a:endParaRPr lang="id-ID" sz="1600" b="1" noProof="0" dirty="0">
              <a:solidFill>
                <a:schemeClr val="bg1"/>
              </a:solidFill>
            </a:endParaRPr>
          </a:p>
        </p:txBody>
      </p:sp>
      <p:pic>
        <p:nvPicPr>
          <p:cNvPr id="14" name="Shape">
            <a:extLst>
              <a:ext uri="{FF2B5EF4-FFF2-40B4-BE49-F238E27FC236}">
                <a16:creationId xmlns:a16="http://schemas.microsoft.com/office/drawing/2014/main" id="{8EBF49AE-B4BF-C99F-3743-5DB6981B3157}"/>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502917" y="2636558"/>
            <a:ext cx="2718457" cy="2243820"/>
          </a:xfrm>
          <a:prstGeom prst="rect">
            <a:avLst/>
          </a:prstGeom>
          <a:noFill/>
          <a:ln>
            <a:noFill/>
          </a:ln>
        </p:spPr>
      </p:pic>
      <p:sp>
        <p:nvSpPr>
          <p:cNvPr id="18" name="Text box">
            <a:extLst>
              <a:ext uri="{FF2B5EF4-FFF2-40B4-BE49-F238E27FC236}">
                <a16:creationId xmlns:a16="http://schemas.microsoft.com/office/drawing/2014/main" id="{A3E17031-8273-4A19-E423-F400F74FD7CF}"/>
              </a:ext>
            </a:extLst>
          </p:cNvPr>
          <p:cNvSpPr txBox="1"/>
          <p:nvPr/>
        </p:nvSpPr>
        <p:spPr>
          <a:xfrm>
            <a:off x="1710147" y="3038415"/>
            <a:ext cx="2337452" cy="1323399"/>
          </a:xfrm>
          <a:prstGeom prst="rect">
            <a:avLst/>
          </a:prstGeom>
          <a:noFill/>
          <a:ln>
            <a:noFill/>
          </a:ln>
        </p:spPr>
        <p:txBody>
          <a:bodyPr spcFirstLastPara="1" wrap="square" lIns="91425" tIns="45700" rIns="91425" bIns="45700" anchor="t" anchorCtr="0">
            <a:spAutoFit/>
          </a:bodyPr>
          <a:lstStyle/>
          <a:p>
            <a:pPr lvl="0" algn="ctr"/>
            <a:r>
              <a:rPr lang="id-ID" sz="2000" b="1" noProof="0"/>
              <a:t>“Bulan ketiga dari planet </a:t>
            </a:r>
            <a:r>
              <a:rPr lang="id-ID" sz="2000" b="1" noProof="0" err="1"/>
              <a:t>Zelphar</a:t>
            </a:r>
            <a:r>
              <a:rPr lang="id-ID" sz="2000" b="1" noProof="0"/>
              <a:t> bernama _______________.”</a:t>
            </a:r>
            <a:endParaRPr lang="id-ID" sz="2000" b="1" noProof="0" dirty="0">
              <a:solidFill>
                <a:srgbClr val="303A4C"/>
              </a:solidFill>
              <a:latin typeface="Calibri"/>
              <a:ea typeface="Calibri"/>
              <a:cs typeface="Calibri"/>
              <a:sym typeface="Calibri"/>
            </a:endParaRPr>
          </a:p>
        </p:txBody>
      </p:sp>
      <p:pic>
        <p:nvPicPr>
          <p:cNvPr id="30" name="Shape">
            <a:extLst>
              <a:ext uri="{FF2B5EF4-FFF2-40B4-BE49-F238E27FC236}">
                <a16:creationId xmlns:a16="http://schemas.microsoft.com/office/drawing/2014/main" id="{CE0645B0-9779-AF7D-656A-F53D426B807A}"/>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547613" y="2636558"/>
            <a:ext cx="3110487" cy="2243820"/>
          </a:xfrm>
          <a:prstGeom prst="rect">
            <a:avLst/>
          </a:prstGeom>
          <a:noFill/>
          <a:ln>
            <a:noFill/>
          </a:ln>
        </p:spPr>
      </p:pic>
      <p:sp>
        <p:nvSpPr>
          <p:cNvPr id="31" name="Text box">
            <a:extLst>
              <a:ext uri="{FF2B5EF4-FFF2-40B4-BE49-F238E27FC236}">
                <a16:creationId xmlns:a16="http://schemas.microsoft.com/office/drawing/2014/main" id="{FE82C413-14BE-0AD5-A9BD-AD2A94C61CA6}"/>
              </a:ext>
            </a:extLst>
          </p:cNvPr>
          <p:cNvSpPr txBox="1"/>
          <p:nvPr/>
        </p:nvSpPr>
        <p:spPr>
          <a:xfrm>
            <a:off x="4628686" y="2828906"/>
            <a:ext cx="2934625" cy="1938952"/>
          </a:xfrm>
          <a:prstGeom prst="rect">
            <a:avLst/>
          </a:prstGeom>
          <a:noFill/>
          <a:ln>
            <a:noFill/>
          </a:ln>
        </p:spPr>
        <p:txBody>
          <a:bodyPr spcFirstLastPara="1" wrap="square" lIns="91425" tIns="45700" rIns="91425" bIns="45700" anchor="t" anchorCtr="0">
            <a:spAutoFit/>
          </a:bodyPr>
          <a:lstStyle/>
          <a:p>
            <a:pPr algn="ctr"/>
            <a:r>
              <a:rPr lang="id-ID" sz="2000" b="1" noProof="0"/>
              <a:t>"Mata uang untuk bertransaksi yang digunakan di stasiun luar angkasa Helix-9</a:t>
            </a:r>
            <a:br>
              <a:rPr lang="id-ID" sz="2000" b="1" noProof="0"/>
            </a:br>
            <a:r>
              <a:rPr lang="id-ID" sz="2000" b="1" noProof="0"/>
              <a:t>adalah</a:t>
            </a:r>
          </a:p>
          <a:p>
            <a:pPr algn="ctr"/>
            <a:r>
              <a:rPr lang="id-ID" sz="2000" b="1" noProof="0"/>
              <a:t>_______________.”</a:t>
            </a:r>
            <a:endParaRPr lang="id-ID" sz="2000" b="1" noProof="0" dirty="0"/>
          </a:p>
        </p:txBody>
      </p:sp>
      <p:pic>
        <p:nvPicPr>
          <p:cNvPr id="32" name="Shape">
            <a:extLst>
              <a:ext uri="{FF2B5EF4-FFF2-40B4-BE49-F238E27FC236}">
                <a16:creationId xmlns:a16="http://schemas.microsoft.com/office/drawing/2014/main" id="{B9DDE988-E5DF-1316-D0FC-88977A1F650A}"/>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7937171" y="2636554"/>
            <a:ext cx="2718457" cy="2243820"/>
          </a:xfrm>
          <a:prstGeom prst="rect">
            <a:avLst/>
          </a:prstGeom>
          <a:noFill/>
          <a:ln>
            <a:noFill/>
          </a:ln>
        </p:spPr>
      </p:pic>
      <p:sp>
        <p:nvSpPr>
          <p:cNvPr id="33" name="Text box">
            <a:extLst>
              <a:ext uri="{FF2B5EF4-FFF2-40B4-BE49-F238E27FC236}">
                <a16:creationId xmlns:a16="http://schemas.microsoft.com/office/drawing/2014/main" id="{14C3CA03-27C3-553F-A243-317917E0A352}"/>
              </a:ext>
            </a:extLst>
          </p:cNvPr>
          <p:cNvSpPr txBox="1"/>
          <p:nvPr/>
        </p:nvSpPr>
        <p:spPr>
          <a:xfrm>
            <a:off x="8041305" y="2909705"/>
            <a:ext cx="2533250" cy="1631175"/>
          </a:xfrm>
          <a:prstGeom prst="rect">
            <a:avLst/>
          </a:prstGeom>
          <a:noFill/>
          <a:ln>
            <a:noFill/>
          </a:ln>
        </p:spPr>
        <p:txBody>
          <a:bodyPr spcFirstLastPara="1" wrap="square" lIns="91425" tIns="45700" rIns="91425" bIns="45700" anchor="t" anchorCtr="0">
            <a:spAutoFit/>
          </a:bodyPr>
          <a:lstStyle/>
          <a:p>
            <a:pPr algn="ctr"/>
            <a:r>
              <a:rPr lang="id-ID" sz="2000" b="1" noProof="0"/>
              <a:t>"Bunga langka yang hanya tumbuh di Gunung Veyra</a:t>
            </a:r>
            <a:br>
              <a:rPr lang="id-ID" sz="2000" b="1" noProof="0"/>
            </a:br>
            <a:r>
              <a:rPr lang="id-ID" sz="2000" b="1" noProof="0"/>
              <a:t>bernama</a:t>
            </a:r>
          </a:p>
          <a:p>
            <a:pPr algn="ctr"/>
            <a:r>
              <a:rPr lang="id-ID" sz="2000" b="1" noProof="0"/>
              <a:t>_______________.”</a:t>
            </a:r>
            <a:endParaRPr lang="id-ID" sz="2000" b="1" noProof="0" dirty="0"/>
          </a:p>
        </p:txBody>
      </p:sp>
      <p:sp>
        <p:nvSpPr>
          <p:cNvPr id="15" name="Rounded Rectangle 14">
            <a:extLst>
              <a:ext uri="{FF2B5EF4-FFF2-40B4-BE49-F238E27FC236}">
                <a16:creationId xmlns:a16="http://schemas.microsoft.com/office/drawing/2014/main" id="{A83C84D4-8C4C-EDF3-1BC5-0132E0EEAC90}"/>
              </a:ext>
              <a:ext uri="{C183D7F6-B498-43B3-948B-1728B52AA6E4}">
                <adec:decorative xmlns:adec="http://schemas.microsoft.com/office/drawing/2017/decorative" val="1"/>
              </a:ext>
            </a:extLst>
          </p:cNvPr>
          <p:cNvSpPr/>
          <p:nvPr/>
        </p:nvSpPr>
        <p:spPr>
          <a:xfrm>
            <a:off x="804353" y="5066922"/>
            <a:ext cx="10583294" cy="988080"/>
          </a:xfrm>
          <a:prstGeom prst="roundRect">
            <a:avLst>
              <a:gd name="adj" fmla="val 9570"/>
            </a:avLst>
          </a:prstGeom>
          <a:solidFill>
            <a:srgbClr val="6BA5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6" name="TextBox 15">
            <a:extLst>
              <a:ext uri="{FF2B5EF4-FFF2-40B4-BE49-F238E27FC236}">
                <a16:creationId xmlns:a16="http://schemas.microsoft.com/office/drawing/2014/main" id="{3ABCE77D-2C58-4967-3A54-24CDA682854C}"/>
              </a:ext>
            </a:extLst>
          </p:cNvPr>
          <p:cNvSpPr txBox="1"/>
          <p:nvPr/>
        </p:nvSpPr>
        <p:spPr>
          <a:xfrm>
            <a:off x="884241" y="5153739"/>
            <a:ext cx="10382829" cy="738664"/>
          </a:xfrm>
          <a:prstGeom prst="rect">
            <a:avLst/>
          </a:prstGeom>
          <a:noFill/>
        </p:spPr>
        <p:txBody>
          <a:bodyPr wrap="square" rtlCol="0">
            <a:spAutoFit/>
          </a:bodyPr>
          <a:lstStyle/>
          <a:p>
            <a:r>
              <a:rPr lang="id-ID" sz="1400" b="1" noProof="0">
                <a:solidFill>
                  <a:schemeClr val="bg1"/>
                </a:solidFill>
              </a:rPr>
              <a:t>Sesi pembahasan kelas: </a:t>
            </a:r>
            <a:r>
              <a:rPr lang="id-ID" sz="1400" noProof="0">
                <a:solidFill>
                  <a:schemeClr val="bg1"/>
                </a:solidFill>
              </a:rPr>
              <a:t>Kalian baru saja belajar berpikir seperti bot! Mari kita bandingkan jawaban satu kelas. Pada Babak 1, jawabannya mudah diketahui dan hampir semuanya setuju, karena polanya sudah tidak asing lagi. Pada Babak 2, kalian tidak memiliki informasi apa pun untuk dijadikan acuan, jadi kalian menebak, dan jawaban kalian tetap terdengar meyakinkan.</a:t>
            </a:r>
            <a:endParaRPr lang="id-ID" sz="1400" noProof="0" dirty="0">
              <a:solidFill>
                <a:schemeClr val="bg1"/>
              </a:solidFill>
            </a:endParaRPr>
          </a:p>
        </p:txBody>
      </p:sp>
      <p:sp>
        <p:nvSpPr>
          <p:cNvPr id="2" name="TextBox 1">
            <a:extLst>
              <a:ext uri="{FF2B5EF4-FFF2-40B4-BE49-F238E27FC236}">
                <a16:creationId xmlns:a16="http://schemas.microsoft.com/office/drawing/2014/main" id="{73CE740E-BE41-378C-9E1D-BBCE8D847170}"/>
              </a:ext>
            </a:extLst>
          </p:cNvPr>
          <p:cNvSpPr txBox="1"/>
          <p:nvPr/>
        </p:nvSpPr>
        <p:spPr>
          <a:xfrm>
            <a:off x="7759701" y="587177"/>
            <a:ext cx="3869550" cy="400110"/>
          </a:xfrm>
          <a:prstGeom prst="rect">
            <a:avLst/>
          </a:prstGeom>
          <a:noFill/>
        </p:spPr>
        <p:txBody>
          <a:bodyPr wrap="square" rtlCol="0">
            <a:spAutoFit/>
          </a:bodyPr>
          <a:lstStyle/>
          <a:p>
            <a:pPr algn="r"/>
            <a:r>
              <a:rPr lang="id-ID" sz="2000" i="1" noProof="0">
                <a:solidFill>
                  <a:schemeClr val="bg1"/>
                </a:solidFill>
                <a:latin typeface="Avenir Next Condensed" panose="020B0506020202020204" pitchFamily="34" charset="0"/>
              </a:rPr>
              <a:t>KEGIATAN: </a:t>
            </a:r>
            <a:r>
              <a:rPr lang="id-ID" sz="2000" b="1" noProof="0">
                <a:solidFill>
                  <a:schemeClr val="bg1"/>
                </a:solidFill>
                <a:latin typeface="Avenir Next Condensed" panose="020B0506020202020204" pitchFamily="34" charset="0"/>
              </a:rPr>
              <a:t>COBA LAKUKAN SENDIRI!</a:t>
            </a:r>
            <a:endParaRPr lang="id-ID" sz="2000" b="1" noProof="0" dirty="0">
              <a:solidFill>
                <a:schemeClr val="bg1"/>
              </a:solidFill>
              <a:latin typeface="Avenir Next Condensed" panose="020B0506020202020204" pitchFamily="34" charset="0"/>
            </a:endParaRPr>
          </a:p>
        </p:txBody>
      </p:sp>
      <p:sp>
        <p:nvSpPr>
          <p:cNvPr id="3" name="Title 12">
            <a:extLst>
              <a:ext uri="{FF2B5EF4-FFF2-40B4-BE49-F238E27FC236}">
                <a16:creationId xmlns:a16="http://schemas.microsoft.com/office/drawing/2014/main" id="{437B4AB4-490E-12D0-84E1-1E420458F572}"/>
              </a:ext>
            </a:extLst>
          </p:cNvPr>
          <p:cNvSpPr txBox="1">
            <a:spLocks/>
          </p:cNvSpPr>
          <p:nvPr/>
        </p:nvSpPr>
        <p:spPr>
          <a:xfrm>
            <a:off x="645104" y="512568"/>
            <a:ext cx="5061213"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tabLst>
                <a:tab pos="5411788" algn="l"/>
              </a:tabLst>
              <a:defRPr/>
            </a:pPr>
            <a:r>
              <a:rPr lang="id-ID" sz="3000" b="1" noProof="0">
                <a:solidFill>
                  <a:schemeClr val="bg1"/>
                </a:solidFill>
                <a:latin typeface="Poppins SemiBold" pitchFamily="2" charset="77"/>
                <a:ea typeface="+mn-ea"/>
                <a:cs typeface="Poppins SemiBold" pitchFamily="2" charset="77"/>
              </a:rPr>
              <a:t>Berpikir Seperti Bot</a:t>
            </a:r>
            <a:endParaRPr lang="id-ID" sz="3000" b="1" noProof="0" dirty="0">
              <a:solidFill>
                <a:schemeClr val="bg1"/>
              </a:solidFill>
              <a:latin typeface="Poppins SemiBold" pitchFamily="2" charset="77"/>
              <a:ea typeface="+mn-ea"/>
              <a:cs typeface="Poppins SemiBold" pitchFamily="2" charset="77"/>
            </a:endParaRPr>
          </a:p>
        </p:txBody>
      </p:sp>
      <p:sp>
        <p:nvSpPr>
          <p:cNvPr id="4" name="Text box">
            <a:extLst>
              <a:ext uri="{FF2B5EF4-FFF2-40B4-BE49-F238E27FC236}">
                <a16:creationId xmlns:a16="http://schemas.microsoft.com/office/drawing/2014/main" id="{BB40A6C6-A82A-DC7B-2B35-B86B11730A2B}"/>
              </a:ext>
            </a:extLst>
          </p:cNvPr>
          <p:cNvSpPr txBox="1"/>
          <p:nvPr/>
        </p:nvSpPr>
        <p:spPr>
          <a:xfrm>
            <a:off x="419658" y="6397331"/>
            <a:ext cx="9168842" cy="261570"/>
          </a:xfrm>
          <a:prstGeom prst="rect">
            <a:avLst/>
          </a:prstGeom>
          <a:noFill/>
          <a:ln>
            <a:noFill/>
          </a:ln>
        </p:spPr>
        <p:txBody>
          <a:bodyPr spcFirstLastPara="1" wrap="square" lIns="91425" tIns="45700" rIns="91425" bIns="45700" anchor="t" anchorCtr="0">
            <a:spAutoFit/>
          </a:bodyPr>
          <a:lstStyle/>
          <a:p>
            <a:r>
              <a:rPr lang="id-ID" sz="1100" i="1" noProof="0">
                <a:solidFill>
                  <a:schemeClr val="lt1"/>
                </a:solidFill>
                <a:latin typeface="Calibri"/>
                <a:ea typeface="Calibri"/>
                <a:cs typeface="Calibri"/>
                <a:sym typeface="Calibri"/>
              </a:rPr>
              <a:t>*Latihan ini bersifat opsional dan dirancang untuk memperdalam pengalaman belajar Anda. Anda dapat memilih untuk melewatkannya saat ini.</a:t>
            </a:r>
            <a:endParaRPr lang="id-ID" sz="1100" i="1" noProof="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058694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C450"/>
        </a:solidFill>
        <a:effectLst/>
      </p:bgPr>
    </p:bg>
    <p:spTree>
      <p:nvGrpSpPr>
        <p:cNvPr id="1" name="">
          <a:extLst>
            <a:ext uri="{FF2B5EF4-FFF2-40B4-BE49-F238E27FC236}">
              <a16:creationId xmlns:a16="http://schemas.microsoft.com/office/drawing/2014/main" id="{B43088AA-652E-61BE-1B00-FCF334AD9DA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B09AA2A-082E-4D9E-A1C3-3AC368E11C10}"/>
              </a:ext>
            </a:extLst>
          </p:cNvPr>
          <p:cNvSpPr txBox="1">
            <a:spLocks noGrp="1"/>
          </p:cNvSpPr>
          <p:nvPr>
            <p:ph type="title" idx="4294967295"/>
          </p:nvPr>
        </p:nvSpPr>
        <p:spPr>
          <a:xfrm>
            <a:off x="579056" y="908544"/>
            <a:ext cx="10088943" cy="7386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4200" b="1" i="0" u="none" strike="noStrike" kern="1200" cap="none" spc="0" normalizeH="0" baseline="0">
                <a:ln>
                  <a:noFill/>
                </a:ln>
                <a:solidFill>
                  <a:schemeClr val="tx1"/>
                </a:solidFill>
                <a:effectLst/>
                <a:uLnTx/>
                <a:uFillTx/>
                <a:latin typeface="Poppins SemiBold" pitchFamily="2" charset="77"/>
                <a:ea typeface="+mn-ea"/>
                <a:cs typeface="Poppins SemiBold" pitchFamily="2" charset="77"/>
              </a:rPr>
              <a:t>Mengapa AI </a:t>
            </a:r>
            <a:r>
              <a:rPr kumimoji="0" lang="id-ID" sz="4200" b="1" i="0" u="none" strike="noStrike" kern="1200" cap="none" spc="0" normalizeH="0" baseline="0" err="1">
                <a:ln>
                  <a:noFill/>
                </a:ln>
                <a:solidFill>
                  <a:schemeClr val="tx1"/>
                </a:solidFill>
                <a:effectLst/>
                <a:uLnTx/>
                <a:uFillTx/>
                <a:latin typeface="Poppins SemiBold" pitchFamily="2" charset="77"/>
                <a:ea typeface="+mn-ea"/>
                <a:cs typeface="Poppins SemiBold" pitchFamily="2" charset="77"/>
              </a:rPr>
              <a:t>memfabrikasi</a:t>
            </a:r>
            <a:r>
              <a:rPr kumimoji="0" lang="id-ID" sz="4200" b="1" i="0" u="none" strike="noStrike" kern="1200" cap="none" spc="0" normalizeH="0" baseline="0">
                <a:ln>
                  <a:noFill/>
                </a:ln>
                <a:solidFill>
                  <a:schemeClr val="tx1"/>
                </a:solidFill>
                <a:effectLst/>
                <a:uLnTx/>
                <a:uFillTx/>
                <a:latin typeface="Poppins SemiBold" pitchFamily="2" charset="77"/>
                <a:ea typeface="+mn-ea"/>
                <a:cs typeface="Poppins SemiBold" pitchFamily="2" charset="77"/>
              </a:rPr>
              <a:t> sesuatu?</a:t>
            </a:r>
            <a:endParaRPr kumimoji="0" lang="id-ID" sz="4200" b="1" i="0" u="none" strike="noStrike" kern="1200" cap="none" spc="0" normalizeH="0" baseline="0" dirty="0">
              <a:ln>
                <a:noFill/>
              </a:ln>
              <a:solidFill>
                <a:schemeClr val="tx1"/>
              </a:solidFill>
              <a:effectLst/>
              <a:uLnTx/>
              <a:uFillTx/>
              <a:latin typeface="Poppins SemiBold" pitchFamily="2" charset="77"/>
              <a:ea typeface="+mn-ea"/>
              <a:cs typeface="Poppins SemiBold" pitchFamily="2" charset="77"/>
            </a:endParaRPr>
          </a:p>
        </p:txBody>
      </p:sp>
      <p:sp>
        <p:nvSpPr>
          <p:cNvPr id="7" name="TextBox 6">
            <a:extLst>
              <a:ext uri="{FF2B5EF4-FFF2-40B4-BE49-F238E27FC236}">
                <a16:creationId xmlns:a16="http://schemas.microsoft.com/office/drawing/2014/main" id="{3A9E71B2-08A5-37F4-4057-497C7B6EFBD1}"/>
              </a:ext>
            </a:extLst>
          </p:cNvPr>
          <p:cNvSpPr txBox="1"/>
          <p:nvPr/>
        </p:nvSpPr>
        <p:spPr>
          <a:xfrm>
            <a:off x="579057" y="1761826"/>
            <a:ext cx="10817985" cy="3670236"/>
          </a:xfrm>
          <a:prstGeom prst="rect">
            <a:avLst/>
          </a:prstGeom>
          <a:noFill/>
        </p:spPr>
        <p:txBody>
          <a:bodyPr wrap="square" rtlCol="0">
            <a:spAutoFit/>
          </a:bodyPr>
          <a:lstStyle/>
          <a:p>
            <a:r>
              <a:rPr lang="id-ID" sz="1550" noProof="0"/>
              <a:t>Alat AI tidak pernah diberikan daftar fakta yang pasti benar untuk disimpan. Ia belajar dengan membaca teks dalam jumlah besar dan melatih satu keterampilan: </a:t>
            </a:r>
            <a:r>
              <a:rPr lang="id-ID" sz="1550" b="1" noProof="0"/>
              <a:t>memprediksi kata apa yang kemungkinan besar akan muncul selanjutnya</a:t>
            </a:r>
            <a:r>
              <a:rPr lang="id-ID" sz="1550" noProof="0"/>
              <a:t>. Bayangkan AI bukan seperti pustakawan yang mencari jawaban di dalam buku, melainkan seperti seseorang yang melanjutkan kalimatmu berdasarkan semua hal yang pernah ia baca. Setelah miliaran kali pengulangan, alat ini menjadi sangat mahir dalam menghasilkan bahasa yang terdengar alami dan seakan-akan berdasarkan pengetahuan.</a:t>
            </a:r>
          </a:p>
          <a:p>
            <a:endParaRPr lang="id-ID" sz="1550" noProof="0"/>
          </a:p>
          <a:p>
            <a:r>
              <a:rPr lang="id-ID" sz="1550" b="1" noProof="0"/>
              <a:t>Suatu fabrikasi adalah informasi yang AI tampilkan sebagai fakta</a:t>
            </a:r>
            <a:r>
              <a:rPr lang="id-ID" sz="1550" noProof="0"/>
              <a:t>, padahal sebenarnya hasil karangan. Hal ini berbeda dengan kebohongan, yang berarti mengetahui kebenaran tetapi memilih menyembunyikannya. Alat ini tidak mengetahui apakah jawaban yang diberikannya salah. Ia hanya menghasilkan prediksi terbaik.</a:t>
            </a:r>
          </a:p>
          <a:p>
            <a:endParaRPr lang="id-ID" sz="1550" noProof="0"/>
          </a:p>
          <a:p>
            <a:r>
              <a:rPr lang="id-ID" sz="1550" noProof="0"/>
              <a:t>Untuk topik yang banyak tercakup dalam pelatihannya, prediksi alat ini biasanya akurat. </a:t>
            </a:r>
            <a:r>
              <a:rPr lang="id-ID" sz="1550" b="1" noProof="0"/>
              <a:t>Risiko muncul ketika suatu topik jarang dibahas atau tidak banyak diketahui.</a:t>
            </a:r>
            <a:r>
              <a:rPr lang="id-ID" sz="1550" noProof="0"/>
              <a:t> Tidak ada pola yang dapat diandalkan untuk diikuti, sehingga alat tersebut mengisi kekosongan dengan menciptakan fakta, nama, tanggal, bahkan sumber, lalu menyajikannya dengan yakin seolah-olah itu adalah kebenaran. Beberapa alat AI dapat mencari informasi secara daring, bukan hanya mengandalkan data pelatihan, tetapi hasil tulisannya tetap berdasarkan prediksi, jadi periksa kembali setiap informasi penting.</a:t>
            </a:r>
            <a:endParaRPr lang="id-ID" sz="1550" noProof="0" dirty="0"/>
          </a:p>
        </p:txBody>
      </p:sp>
      <p:sp>
        <p:nvSpPr>
          <p:cNvPr id="17" name="Rounded Rectangle 16">
            <a:extLst>
              <a:ext uri="{FF2B5EF4-FFF2-40B4-BE49-F238E27FC236}">
                <a16:creationId xmlns:a16="http://schemas.microsoft.com/office/drawing/2014/main" id="{61D042B3-AB3F-6D70-E196-5D81A2495D86}"/>
              </a:ext>
              <a:ext uri="{C183D7F6-B498-43B3-948B-1728B52AA6E4}">
                <adec:decorative xmlns:adec="http://schemas.microsoft.com/office/drawing/2017/decorative" val="1"/>
              </a:ext>
            </a:extLst>
          </p:cNvPr>
          <p:cNvSpPr/>
          <p:nvPr/>
        </p:nvSpPr>
        <p:spPr>
          <a:xfrm>
            <a:off x="579057" y="5621940"/>
            <a:ext cx="10817985" cy="77802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9" name="TextBox 18">
            <a:extLst>
              <a:ext uri="{FF2B5EF4-FFF2-40B4-BE49-F238E27FC236}">
                <a16:creationId xmlns:a16="http://schemas.microsoft.com/office/drawing/2014/main" id="{86EE37C2-81DE-DA1C-505A-071A91F99C51}"/>
              </a:ext>
            </a:extLst>
          </p:cNvPr>
          <p:cNvSpPr txBox="1"/>
          <p:nvPr/>
        </p:nvSpPr>
        <p:spPr>
          <a:xfrm>
            <a:off x="730461" y="5716133"/>
            <a:ext cx="10178840" cy="584775"/>
          </a:xfrm>
          <a:prstGeom prst="rect">
            <a:avLst/>
          </a:prstGeom>
          <a:noFill/>
        </p:spPr>
        <p:txBody>
          <a:bodyPr wrap="square" rtlCol="0">
            <a:spAutoFit/>
          </a:bodyPr>
          <a:lstStyle/>
          <a:p>
            <a:r>
              <a:rPr lang="id-ID" sz="1600" b="1" noProof="0"/>
              <a:t>Saat kamu menggunakan alat AI untuk suatu tugas penting, pastikan kamu melakukan pemeriksaan fakta dan menilai jawaban AI dengan kritis.</a:t>
            </a:r>
            <a:endParaRPr lang="id-ID" sz="1600" b="1" i="1" noProof="0" dirty="0">
              <a:solidFill>
                <a:srgbClr val="191919"/>
              </a:solidFill>
            </a:endParaRPr>
          </a:p>
        </p:txBody>
      </p:sp>
      <p:pic>
        <p:nvPicPr>
          <p:cNvPr id="5" name="Picture 4">
            <a:extLst>
              <a:ext uri="{FF2B5EF4-FFF2-40B4-BE49-F238E27FC236}">
                <a16:creationId xmlns:a16="http://schemas.microsoft.com/office/drawing/2014/main" id="{AE757CB4-0C24-3DFA-4EF9-FBDB79D8EF8C}"/>
              </a:ext>
              <a:ext uri="{C183D7F6-B498-43B3-948B-1728B52AA6E4}">
                <adec:decorative xmlns:adec="http://schemas.microsoft.com/office/drawing/2017/decorative" val="1"/>
              </a:ext>
            </a:extLst>
          </p:cNvPr>
          <p:cNvPicPr>
            <a:picLocks noChangeAspect="1"/>
          </p:cNvPicPr>
          <p:nvPr/>
        </p:nvPicPr>
        <p:blipFill>
          <a:blip r:embed="rId2"/>
          <a:srcRect t="22181" r="39650"/>
          <a:stretch>
            <a:fillRect/>
          </a:stretch>
        </p:blipFill>
        <p:spPr>
          <a:xfrm>
            <a:off x="9058477" y="0"/>
            <a:ext cx="3133523" cy="793926"/>
          </a:xfrm>
          <a:prstGeom prst="rect">
            <a:avLst/>
          </a:prstGeom>
        </p:spPr>
      </p:pic>
      <p:sp>
        <p:nvSpPr>
          <p:cNvPr id="8" name="TextBox 7">
            <a:extLst>
              <a:ext uri="{FF2B5EF4-FFF2-40B4-BE49-F238E27FC236}">
                <a16:creationId xmlns:a16="http://schemas.microsoft.com/office/drawing/2014/main" id="{83C6AB84-5615-5F1B-3BDE-D6E759B2F0D5}"/>
              </a:ext>
            </a:extLst>
          </p:cNvPr>
          <p:cNvSpPr txBox="1"/>
          <p:nvPr/>
        </p:nvSpPr>
        <p:spPr>
          <a:xfrm>
            <a:off x="9318651" y="212511"/>
            <a:ext cx="2207387" cy="461665"/>
          </a:xfrm>
          <a:prstGeom prst="rect">
            <a:avLst/>
          </a:prstGeom>
          <a:noFill/>
        </p:spPr>
        <p:txBody>
          <a:bodyPr wrap="square" rtlCol="0">
            <a:spAutoFit/>
          </a:bodyPr>
          <a:lstStyle/>
          <a:p>
            <a:pPr algn="r"/>
            <a:r>
              <a:rPr lang="id-ID" sz="2400" b="1" noProof="0">
                <a:solidFill>
                  <a:srgbClr val="191919"/>
                </a:solidFill>
                <a:latin typeface="Avenir Next Condensed" panose="020B0506020202020204" pitchFamily="34" charset="0"/>
              </a:rPr>
              <a:t>INGATLAH </a:t>
            </a:r>
            <a:r>
              <a:rPr lang="id-ID" sz="2400" i="1" noProof="0">
                <a:solidFill>
                  <a:srgbClr val="191919"/>
                </a:solidFill>
                <a:latin typeface="Avenir Next Condensed" panose="020B0506020202020204" pitchFamily="34" charset="0"/>
              </a:rPr>
              <a:t>INI</a:t>
            </a:r>
            <a:endParaRPr lang="id-ID" sz="2400" i="1" noProof="0" dirty="0">
              <a:solidFill>
                <a:srgbClr val="191919"/>
              </a:solidFill>
              <a:latin typeface="Avenir Next Condensed" panose="020B0506020202020204" pitchFamily="34" charset="0"/>
            </a:endParaRPr>
          </a:p>
        </p:txBody>
      </p:sp>
    </p:spTree>
    <p:extLst>
      <p:ext uri="{BB962C8B-B14F-4D97-AF65-F5344CB8AC3E}">
        <p14:creationId xmlns:p14="http://schemas.microsoft.com/office/powerpoint/2010/main" val="3053763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CAAA7"/>
        </a:solidFill>
        <a:effectLst/>
      </p:bgPr>
    </p:bg>
    <p:spTree>
      <p:nvGrpSpPr>
        <p:cNvPr id="1" name="">
          <a:extLst>
            <a:ext uri="{FF2B5EF4-FFF2-40B4-BE49-F238E27FC236}">
              <a16:creationId xmlns:a16="http://schemas.microsoft.com/office/drawing/2014/main" id="{AB1631BF-DE72-AE75-F808-C49273EA901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885B3DD-F0C7-2262-F197-3AEE244689C4}"/>
              </a:ext>
            </a:extLst>
          </p:cNvPr>
          <p:cNvSpPr txBox="1">
            <a:spLocks noGrp="1"/>
          </p:cNvSpPr>
          <p:nvPr>
            <p:ph type="title" idx="4294967295"/>
          </p:nvPr>
        </p:nvSpPr>
        <p:spPr>
          <a:xfrm>
            <a:off x="5777370" y="630811"/>
            <a:ext cx="5808402" cy="8483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t>Senang Membantu</a:t>
            </a:r>
            <a:endParaRPr kumimoji="0" lang="id-ID" sz="4200" b="1" i="0" u="none" strike="noStrike" kern="1200" cap="none" spc="0" normalizeH="0" baseline="0" dirty="0">
              <a:ln>
                <a:noFill/>
              </a:ln>
              <a:solidFill>
                <a:schemeClr val="bg1"/>
              </a:solidFill>
              <a:effectLst/>
              <a:uLnTx/>
              <a:uFillTx/>
              <a:latin typeface="Poppins" pitchFamily="2" charset="77"/>
              <a:ea typeface="+mn-ea"/>
              <a:cs typeface="Poppins" pitchFamily="2" charset="77"/>
            </a:endParaRPr>
          </a:p>
        </p:txBody>
      </p:sp>
      <p:sp>
        <p:nvSpPr>
          <p:cNvPr id="4" name="TextBox 3">
            <a:extLst>
              <a:ext uri="{FF2B5EF4-FFF2-40B4-BE49-F238E27FC236}">
                <a16:creationId xmlns:a16="http://schemas.microsoft.com/office/drawing/2014/main" id="{01956046-71AB-E2EB-1810-2A627587342E}"/>
              </a:ext>
            </a:extLst>
          </p:cNvPr>
          <p:cNvSpPr txBox="1"/>
          <p:nvPr/>
        </p:nvSpPr>
        <p:spPr>
          <a:xfrm>
            <a:off x="5777369" y="1554158"/>
            <a:ext cx="5808402" cy="5078313"/>
          </a:xfrm>
          <a:prstGeom prst="rect">
            <a:avLst/>
          </a:prstGeom>
          <a:noFill/>
        </p:spPr>
        <p:txBody>
          <a:bodyPr wrap="square" rtlCol="0">
            <a:spAutoFit/>
          </a:bodyPr>
          <a:lstStyle/>
          <a:p>
            <a:r>
              <a:rPr lang="id-ID" noProof="0">
                <a:solidFill>
                  <a:schemeClr val="bg1"/>
                </a:solidFill>
              </a:rPr>
              <a:t>Setelah membaca lebih lanjut log obrolan tersebut, Kevin menyadari bahwa mengarang fakta bukanlah masalah satu-satunya. </a:t>
            </a:r>
          </a:p>
          <a:p>
            <a:endParaRPr lang="id-ID" noProof="0">
              <a:solidFill>
                <a:schemeClr val="bg1"/>
              </a:solidFill>
            </a:endParaRPr>
          </a:p>
          <a:p>
            <a:r>
              <a:rPr lang="id-ID" noProof="0">
                <a:solidFill>
                  <a:schemeClr val="bg1"/>
                </a:solidFill>
              </a:rPr>
              <a:t>Dia memperhatikan para pemain sering memberikan data pribadi kepada Nova: nama asli, usia, asal sekolah, dan alamat tempat tinggal.</a:t>
            </a:r>
          </a:p>
          <a:p>
            <a:endParaRPr lang="id-ID" noProof="0">
              <a:solidFill>
                <a:schemeClr val="bg1"/>
              </a:solidFill>
            </a:endParaRPr>
          </a:p>
          <a:p>
            <a:r>
              <a:rPr lang="id-ID" noProof="0">
                <a:solidFill>
                  <a:schemeClr val="bg1"/>
                </a:solidFill>
              </a:rPr>
              <a:t>Mereka membagikannya tanpa berpikir panjang, karena Nova adalah asisten gim yang resmi dan ramah. Jika Nova yang bertanya, pasti tidak apa-apa.</a:t>
            </a:r>
          </a:p>
          <a:p>
            <a:endParaRPr lang="id-ID" noProof="0">
              <a:solidFill>
                <a:schemeClr val="bg1"/>
              </a:solidFill>
            </a:endParaRPr>
          </a:p>
          <a:p>
            <a:r>
              <a:rPr lang="id-ID" noProof="0">
                <a:solidFill>
                  <a:schemeClr val="bg1"/>
                </a:solidFill>
              </a:rPr>
              <a:t>Namun Kevin tidak pernah menyediakan tempat yang aman untuk menampung informasi tersebut. Semua yang diberitahukan para pemain kepada Nova hanya tersimpan dalam log obrolan, dan Kevin tidak tahu siapa saja yang dapat mengakses log tersebut.</a:t>
            </a:r>
          </a:p>
          <a:p>
            <a:endParaRPr lang="id-ID" noProof="0" dirty="0">
              <a:solidFill>
                <a:schemeClr val="bg1"/>
              </a:solidFill>
            </a:endParaRPr>
          </a:p>
        </p:txBody>
      </p:sp>
      <p:sp>
        <p:nvSpPr>
          <p:cNvPr id="3" name="Rounded Rectangle 2">
            <a:extLst>
              <a:ext uri="{FF2B5EF4-FFF2-40B4-BE49-F238E27FC236}">
                <a16:creationId xmlns:a16="http://schemas.microsoft.com/office/drawing/2014/main" id="{B39F71E7-55F4-7BD3-ABBD-D8FF44A3AE0D}"/>
              </a:ext>
              <a:ext uri="{C183D7F6-B498-43B3-948B-1728B52AA6E4}">
                <adec:decorative xmlns:adec="http://schemas.microsoft.com/office/drawing/2017/decorative" val="1"/>
              </a:ext>
            </a:extLst>
          </p:cNvPr>
          <p:cNvSpPr/>
          <p:nvPr/>
        </p:nvSpPr>
        <p:spPr>
          <a:xfrm>
            <a:off x="952199" y="398024"/>
            <a:ext cx="3463937" cy="1117086"/>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20" name="Picture 19" descr="Player Sam’s profile picture of a pixelated alien.">
            <a:extLst>
              <a:ext uri="{FF2B5EF4-FFF2-40B4-BE49-F238E27FC236}">
                <a16:creationId xmlns:a16="http://schemas.microsoft.com/office/drawing/2014/main" id="{5DBD43F9-A8A0-80C8-3B1D-302E73AD4AFB}"/>
              </a:ext>
            </a:extLst>
          </p:cNvPr>
          <p:cNvPicPr>
            <a:picLocks noChangeAspect="1"/>
          </p:cNvPicPr>
          <p:nvPr/>
        </p:nvPicPr>
        <p:blipFill>
          <a:blip r:embed="rId2"/>
          <a:stretch>
            <a:fillRect/>
          </a:stretch>
        </p:blipFill>
        <p:spPr>
          <a:xfrm>
            <a:off x="448019" y="419346"/>
            <a:ext cx="1152006" cy="1068041"/>
          </a:xfrm>
          <a:prstGeom prst="rect">
            <a:avLst/>
          </a:prstGeom>
        </p:spPr>
      </p:pic>
      <p:sp>
        <p:nvSpPr>
          <p:cNvPr id="6" name="TextBox 5">
            <a:extLst>
              <a:ext uri="{FF2B5EF4-FFF2-40B4-BE49-F238E27FC236}">
                <a16:creationId xmlns:a16="http://schemas.microsoft.com/office/drawing/2014/main" id="{E4E123F6-274A-B534-5E87-DAD9EAF74053}"/>
              </a:ext>
            </a:extLst>
          </p:cNvPr>
          <p:cNvSpPr txBox="1"/>
          <p:nvPr/>
        </p:nvSpPr>
        <p:spPr>
          <a:xfrm>
            <a:off x="1600024" y="548763"/>
            <a:ext cx="2816111" cy="815608"/>
          </a:xfrm>
          <a:prstGeom prst="rect">
            <a:avLst/>
          </a:prstGeom>
          <a:noFill/>
        </p:spPr>
        <p:txBody>
          <a:bodyPr wrap="square" rtlCol="0">
            <a:spAutoFit/>
          </a:bodyPr>
          <a:lstStyle/>
          <a:p>
            <a:pPr>
              <a:spcAft>
                <a:spcPts val="600"/>
              </a:spcAft>
            </a:pPr>
            <a:r>
              <a:rPr lang="id-ID" sz="1400" b="1" dirty="0" err="1">
                <a:solidFill>
                  <a:schemeClr val="bg1"/>
                </a:solidFill>
                <a:latin typeface="Arial Nova" panose="020B0504020202020204" pitchFamily="34" charset="0"/>
                <a:ea typeface="Roboto" panose="02000000000000000000" pitchFamily="2" charset="0"/>
                <a:cs typeface="Arial" panose="020B0604020202020204" pitchFamily="34" charset="0"/>
              </a:rPr>
              <a:t>player_sam</a:t>
            </a:r>
            <a:endParaRPr lang="id-ID" sz="1400" noProof="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id-ID" sz="1400" noProof="0" dirty="0">
                <a:solidFill>
                  <a:srgbClr val="D9D9D9"/>
                </a:solidFill>
              </a:rPr>
              <a:t>hai Nova!! cara daftar turnamen akhir pekan ini </a:t>
            </a:r>
            <a:r>
              <a:rPr lang="id-ID" sz="1400" noProof="0" dirty="0" err="1">
                <a:solidFill>
                  <a:srgbClr val="D9D9D9"/>
                </a:solidFill>
              </a:rPr>
              <a:t>gimana</a:t>
            </a:r>
            <a:r>
              <a:rPr lang="id-ID" sz="1400" noProof="0" dirty="0">
                <a:solidFill>
                  <a:srgbClr val="D9D9D9"/>
                </a:solidFill>
              </a:rPr>
              <a:t> ya?🎮</a:t>
            </a:r>
            <a:endParaRPr lang="id-ID" sz="1400" noProof="0" dirty="0">
              <a:solidFill>
                <a:schemeClr val="bg1"/>
              </a:solidFill>
            </a:endParaRPr>
          </a:p>
        </p:txBody>
      </p:sp>
      <p:sp>
        <p:nvSpPr>
          <p:cNvPr id="7" name="Rounded Rectangle 6">
            <a:extLst>
              <a:ext uri="{FF2B5EF4-FFF2-40B4-BE49-F238E27FC236}">
                <a16:creationId xmlns:a16="http://schemas.microsoft.com/office/drawing/2014/main" id="{37357753-677E-370A-5F6E-EA93B9C67150}"/>
              </a:ext>
              <a:ext uri="{C183D7F6-B498-43B3-948B-1728B52AA6E4}">
                <adec:decorative xmlns:adec="http://schemas.microsoft.com/office/drawing/2017/decorative" val="1"/>
              </a:ext>
            </a:extLst>
          </p:cNvPr>
          <p:cNvSpPr/>
          <p:nvPr/>
        </p:nvSpPr>
        <p:spPr>
          <a:xfrm>
            <a:off x="1763304" y="1611141"/>
            <a:ext cx="3619187" cy="1756978"/>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10" name="Picture 9" descr="Nova the AI Helper">
            <a:extLst>
              <a:ext uri="{FF2B5EF4-FFF2-40B4-BE49-F238E27FC236}">
                <a16:creationId xmlns:a16="http://schemas.microsoft.com/office/drawing/2014/main" id="{7155A171-A30B-94E8-49A0-EC65B881D8D7}"/>
              </a:ext>
            </a:extLst>
          </p:cNvPr>
          <p:cNvPicPr>
            <a:picLocks noChangeAspect="1"/>
          </p:cNvPicPr>
          <p:nvPr/>
        </p:nvPicPr>
        <p:blipFill>
          <a:blip r:embed="rId3"/>
          <a:stretch>
            <a:fillRect/>
          </a:stretch>
        </p:blipFill>
        <p:spPr>
          <a:xfrm flipH="1">
            <a:off x="1101562" y="1763374"/>
            <a:ext cx="996925" cy="981622"/>
          </a:xfrm>
          <a:prstGeom prst="rect">
            <a:avLst/>
          </a:prstGeom>
        </p:spPr>
      </p:pic>
      <p:sp>
        <p:nvSpPr>
          <p:cNvPr id="8" name="TextBox 7">
            <a:extLst>
              <a:ext uri="{FF2B5EF4-FFF2-40B4-BE49-F238E27FC236}">
                <a16:creationId xmlns:a16="http://schemas.microsoft.com/office/drawing/2014/main" id="{8C0F9086-5761-3259-1083-A370C64AA2F5}"/>
              </a:ext>
            </a:extLst>
          </p:cNvPr>
          <p:cNvSpPr txBox="1"/>
          <p:nvPr/>
        </p:nvSpPr>
        <p:spPr>
          <a:xfrm>
            <a:off x="2098487" y="1726473"/>
            <a:ext cx="3284004" cy="1461939"/>
          </a:xfrm>
          <a:prstGeom prst="rect">
            <a:avLst/>
          </a:prstGeom>
          <a:noFill/>
        </p:spPr>
        <p:txBody>
          <a:bodyPr wrap="square" rtlCol="0">
            <a:spAutoFit/>
          </a:bodyPr>
          <a:lstStyle/>
          <a:p>
            <a:pPr>
              <a:spcAft>
                <a:spcPts val="600"/>
              </a:spcAft>
            </a:pPr>
            <a:r>
              <a:rPr lang="id-ID" sz="1400" b="1" noProof="0">
                <a:solidFill>
                  <a:schemeClr val="bg1"/>
                </a:solidFill>
                <a:latin typeface="Arial Nova" panose="020B0504020202020204" pitchFamily="34" charset="0"/>
              </a:rPr>
              <a:t>Nova ✦ Asisten AI</a:t>
            </a:r>
            <a:endParaRPr lang="id-ID" sz="1400" noProof="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id-ID" sz="1400" noProof="0">
                <a:solidFill>
                  <a:srgbClr val="D9D9D9"/>
                </a:solidFill>
              </a:rPr>
              <a:t>Dengan senang hati aku akan mendaftarkanmu, Sam! Cukup tuliskan nama lengkap, usia, asal sekolah, dan alamat emailmu di sini lalu aku akan mengurus sisanya 💫</a:t>
            </a:r>
            <a:endParaRPr lang="id-ID" sz="1400" noProof="0" dirty="0">
              <a:solidFill>
                <a:srgbClr val="D9D9D9"/>
              </a:solidFill>
            </a:endParaRPr>
          </a:p>
        </p:txBody>
      </p:sp>
      <p:sp>
        <p:nvSpPr>
          <p:cNvPr id="9" name="Rounded Rectangle 8">
            <a:extLst>
              <a:ext uri="{FF2B5EF4-FFF2-40B4-BE49-F238E27FC236}">
                <a16:creationId xmlns:a16="http://schemas.microsoft.com/office/drawing/2014/main" id="{13BEF401-9236-A3D7-C62B-09B04D0F2B56}"/>
              </a:ext>
              <a:ext uri="{C183D7F6-B498-43B3-948B-1728B52AA6E4}">
                <adec:decorative xmlns:adec="http://schemas.microsoft.com/office/drawing/2017/decorative" val="1"/>
              </a:ext>
            </a:extLst>
          </p:cNvPr>
          <p:cNvSpPr/>
          <p:nvPr/>
        </p:nvSpPr>
        <p:spPr>
          <a:xfrm>
            <a:off x="838201" y="3468795"/>
            <a:ext cx="3724934" cy="1346702"/>
          </a:xfrm>
          <a:prstGeom prst="roundRect">
            <a:avLst>
              <a:gd name="adj" fmla="val 6790"/>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21" name="Picture 20" descr="Player Sam’s profile picture of a pixelated alien.">
            <a:extLst>
              <a:ext uri="{FF2B5EF4-FFF2-40B4-BE49-F238E27FC236}">
                <a16:creationId xmlns:a16="http://schemas.microsoft.com/office/drawing/2014/main" id="{53257A81-528E-AE60-F10C-046A8B8AEC0D}"/>
              </a:ext>
            </a:extLst>
          </p:cNvPr>
          <p:cNvPicPr>
            <a:picLocks noChangeAspect="1"/>
          </p:cNvPicPr>
          <p:nvPr/>
        </p:nvPicPr>
        <p:blipFill>
          <a:blip r:embed="rId2"/>
          <a:stretch>
            <a:fillRect/>
          </a:stretch>
        </p:blipFill>
        <p:spPr>
          <a:xfrm>
            <a:off x="448019" y="3537615"/>
            <a:ext cx="1152006" cy="1068041"/>
          </a:xfrm>
          <a:prstGeom prst="rect">
            <a:avLst/>
          </a:prstGeom>
        </p:spPr>
      </p:pic>
      <p:sp>
        <p:nvSpPr>
          <p:cNvPr id="11" name="TextBox 10">
            <a:extLst>
              <a:ext uri="{FF2B5EF4-FFF2-40B4-BE49-F238E27FC236}">
                <a16:creationId xmlns:a16="http://schemas.microsoft.com/office/drawing/2014/main" id="{DF1CF7C0-2D3A-17BB-BD50-320AB5895BD0}"/>
              </a:ext>
            </a:extLst>
          </p:cNvPr>
          <p:cNvSpPr txBox="1"/>
          <p:nvPr/>
        </p:nvSpPr>
        <p:spPr>
          <a:xfrm>
            <a:off x="1600023" y="3573270"/>
            <a:ext cx="2816111" cy="815608"/>
          </a:xfrm>
          <a:prstGeom prst="rect">
            <a:avLst/>
          </a:prstGeom>
          <a:noFill/>
        </p:spPr>
        <p:txBody>
          <a:bodyPr wrap="square" rtlCol="0">
            <a:spAutoFit/>
          </a:bodyPr>
          <a:lstStyle/>
          <a:p>
            <a:pPr>
              <a:spcAft>
                <a:spcPts val="600"/>
              </a:spcAft>
            </a:pPr>
            <a:r>
              <a:rPr lang="id-ID" sz="1400" b="1" dirty="0" err="1">
                <a:solidFill>
                  <a:schemeClr val="bg1"/>
                </a:solidFill>
                <a:latin typeface="Arial Nova" panose="020B0504020202020204" pitchFamily="34" charset="0"/>
                <a:ea typeface="Roboto" panose="02000000000000000000" pitchFamily="2" charset="0"/>
                <a:cs typeface="Arial" panose="020B0604020202020204" pitchFamily="34" charset="0"/>
              </a:rPr>
              <a:t>player_sam</a:t>
            </a:r>
            <a:endParaRPr lang="id-ID" sz="140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id-ID" sz="1400" noProof="0" dirty="0">
                <a:solidFill>
                  <a:srgbClr val="D9D9D9"/>
                </a:solidFill>
              </a:rPr>
              <a:t>keren, terima kasih!! Ini foto kartu identitas sekolahku</a:t>
            </a:r>
          </a:p>
        </p:txBody>
      </p:sp>
      <p:grpSp>
        <p:nvGrpSpPr>
          <p:cNvPr id="12" name="Group 11" descr="A student id card">
            <a:extLst>
              <a:ext uri="{FF2B5EF4-FFF2-40B4-BE49-F238E27FC236}">
                <a16:creationId xmlns:a16="http://schemas.microsoft.com/office/drawing/2014/main" id="{29524650-8A72-D3F5-1D58-87D18B40F070}"/>
              </a:ext>
            </a:extLst>
          </p:cNvPr>
          <p:cNvGrpSpPr/>
          <p:nvPr/>
        </p:nvGrpSpPr>
        <p:grpSpPr>
          <a:xfrm>
            <a:off x="1555891" y="4473012"/>
            <a:ext cx="3503789" cy="2219268"/>
            <a:chOff x="1555891" y="4308601"/>
            <a:chExt cx="3503789" cy="2219268"/>
          </a:xfrm>
        </p:grpSpPr>
        <p:pic>
          <p:nvPicPr>
            <p:cNvPr id="13" name="Picture 12">
              <a:extLst>
                <a:ext uri="{FF2B5EF4-FFF2-40B4-BE49-F238E27FC236}">
                  <a16:creationId xmlns:a16="http://schemas.microsoft.com/office/drawing/2014/main" id="{D99DDF26-BFF4-ECAA-1380-937B6F11F4DE}"/>
                </a:ext>
              </a:extLst>
            </p:cNvPr>
            <p:cNvPicPr>
              <a:picLocks noChangeAspect="1"/>
            </p:cNvPicPr>
            <p:nvPr/>
          </p:nvPicPr>
          <p:blipFill>
            <a:blip r:embed="rId4"/>
            <a:stretch>
              <a:fillRect/>
            </a:stretch>
          </p:blipFill>
          <p:spPr>
            <a:xfrm>
              <a:off x="1555891" y="4308601"/>
              <a:ext cx="3503789" cy="2219268"/>
            </a:xfrm>
            <a:prstGeom prst="rect">
              <a:avLst/>
            </a:prstGeom>
          </p:spPr>
        </p:pic>
        <p:sp>
          <p:nvSpPr>
            <p:cNvPr id="14" name="TextBox 13">
              <a:extLst>
                <a:ext uri="{FF2B5EF4-FFF2-40B4-BE49-F238E27FC236}">
                  <a16:creationId xmlns:a16="http://schemas.microsoft.com/office/drawing/2014/main" id="{AB2E84BD-E0BD-5ED9-3E4C-2950FDA3E7A3}"/>
                </a:ext>
              </a:extLst>
            </p:cNvPr>
            <p:cNvSpPr txBox="1"/>
            <p:nvPr/>
          </p:nvSpPr>
          <p:spPr>
            <a:xfrm>
              <a:off x="3267777" y="4470451"/>
              <a:ext cx="1623076" cy="246221"/>
            </a:xfrm>
            <a:prstGeom prst="rect">
              <a:avLst/>
            </a:prstGeom>
            <a:noFill/>
          </p:spPr>
          <p:txBody>
            <a:bodyPr wrap="square" rtlCol="0">
              <a:spAutoFit/>
            </a:bodyPr>
            <a:lstStyle/>
            <a:p>
              <a:pPr algn="r"/>
              <a:r>
                <a:rPr lang="id-ID" sz="1000" noProof="0" err="1">
                  <a:solidFill>
                    <a:schemeClr val="bg1"/>
                  </a:solidFill>
                </a:rPr>
                <a:t>Northern</a:t>
              </a:r>
              <a:r>
                <a:rPr lang="id-ID" sz="1000" noProof="0">
                  <a:solidFill>
                    <a:schemeClr val="bg1"/>
                  </a:solidFill>
                </a:rPr>
                <a:t> High School</a:t>
              </a:r>
              <a:endParaRPr lang="id-ID" sz="1000" noProof="0" dirty="0">
                <a:solidFill>
                  <a:schemeClr val="bg1"/>
                </a:solidFill>
              </a:endParaRPr>
            </a:p>
          </p:txBody>
        </p:sp>
        <p:sp>
          <p:nvSpPr>
            <p:cNvPr id="15" name="TextBox 14">
              <a:extLst>
                <a:ext uri="{FF2B5EF4-FFF2-40B4-BE49-F238E27FC236}">
                  <a16:creationId xmlns:a16="http://schemas.microsoft.com/office/drawing/2014/main" id="{55D4968E-E067-EF0A-1479-D3122BEF967B}"/>
                </a:ext>
              </a:extLst>
            </p:cNvPr>
            <p:cNvSpPr txBox="1"/>
            <p:nvPr/>
          </p:nvSpPr>
          <p:spPr>
            <a:xfrm>
              <a:off x="1716266" y="4461307"/>
              <a:ext cx="2039705" cy="261610"/>
            </a:xfrm>
            <a:prstGeom prst="rect">
              <a:avLst/>
            </a:prstGeom>
            <a:noFill/>
          </p:spPr>
          <p:txBody>
            <a:bodyPr wrap="square" rtlCol="0">
              <a:spAutoFit/>
            </a:bodyPr>
            <a:lstStyle/>
            <a:p>
              <a:r>
                <a:rPr lang="id-ID" sz="1100" b="1" noProof="0">
                  <a:solidFill>
                    <a:schemeClr val="bg1"/>
                  </a:solidFill>
                </a:rPr>
                <a:t>KARTU IDENTITAS SISWA</a:t>
              </a:r>
              <a:endParaRPr lang="id-ID" sz="1100" b="1" noProof="0" dirty="0">
                <a:solidFill>
                  <a:schemeClr val="bg1"/>
                </a:solidFill>
              </a:endParaRPr>
            </a:p>
          </p:txBody>
        </p:sp>
        <p:sp>
          <p:nvSpPr>
            <p:cNvPr id="16" name="TextBox 15">
              <a:extLst>
                <a:ext uri="{FF2B5EF4-FFF2-40B4-BE49-F238E27FC236}">
                  <a16:creationId xmlns:a16="http://schemas.microsoft.com/office/drawing/2014/main" id="{A2BBD3EA-8BAC-6176-098B-1B9CB28BE77A}"/>
                </a:ext>
              </a:extLst>
            </p:cNvPr>
            <p:cNvSpPr txBox="1"/>
            <p:nvPr/>
          </p:nvSpPr>
          <p:spPr>
            <a:xfrm>
              <a:off x="2940059" y="4972584"/>
              <a:ext cx="1623076" cy="307777"/>
            </a:xfrm>
            <a:prstGeom prst="rect">
              <a:avLst/>
            </a:prstGeom>
            <a:noFill/>
          </p:spPr>
          <p:txBody>
            <a:bodyPr wrap="square" rtlCol="0">
              <a:spAutoFit/>
            </a:bodyPr>
            <a:lstStyle/>
            <a:p>
              <a:r>
                <a:rPr lang="id-ID" sz="1400" b="1" noProof="0"/>
                <a:t>Samuel Lee</a:t>
              </a:r>
              <a:endParaRPr lang="id-ID" sz="1400" b="1" noProof="0" dirty="0"/>
            </a:p>
          </p:txBody>
        </p:sp>
        <p:sp>
          <p:nvSpPr>
            <p:cNvPr id="17" name="TextBox 16">
              <a:extLst>
                <a:ext uri="{FF2B5EF4-FFF2-40B4-BE49-F238E27FC236}">
                  <a16:creationId xmlns:a16="http://schemas.microsoft.com/office/drawing/2014/main" id="{1597DD3D-18C0-6A16-E3B6-51FC80997790}"/>
                </a:ext>
              </a:extLst>
            </p:cNvPr>
            <p:cNvSpPr txBox="1"/>
            <p:nvPr/>
          </p:nvSpPr>
          <p:spPr>
            <a:xfrm>
              <a:off x="2940059" y="5280361"/>
              <a:ext cx="1868988" cy="415498"/>
            </a:xfrm>
            <a:prstGeom prst="rect">
              <a:avLst/>
            </a:prstGeom>
            <a:noFill/>
          </p:spPr>
          <p:txBody>
            <a:bodyPr wrap="square" rtlCol="0">
              <a:spAutoFit/>
            </a:bodyPr>
            <a:lstStyle/>
            <a:p>
              <a:r>
                <a:rPr lang="id-ID" sz="1050" i="1" noProof="0"/>
                <a:t>Email:</a:t>
              </a:r>
            </a:p>
            <a:p>
              <a:r>
                <a:rPr lang="id-ID" sz="1050" b="1" noProof="0"/>
                <a:t>Samuel.lee@northern.edu</a:t>
              </a:r>
              <a:endParaRPr lang="id-ID" sz="1050" b="1" noProof="0" dirty="0"/>
            </a:p>
          </p:txBody>
        </p:sp>
        <p:sp>
          <p:nvSpPr>
            <p:cNvPr id="18" name="TextBox 17">
              <a:extLst>
                <a:ext uri="{FF2B5EF4-FFF2-40B4-BE49-F238E27FC236}">
                  <a16:creationId xmlns:a16="http://schemas.microsoft.com/office/drawing/2014/main" id="{D32F21EE-D10F-5433-A1F3-9CDB83ED1B8C}"/>
                </a:ext>
              </a:extLst>
            </p:cNvPr>
            <p:cNvSpPr txBox="1"/>
            <p:nvPr/>
          </p:nvSpPr>
          <p:spPr>
            <a:xfrm>
              <a:off x="2940059" y="5711248"/>
              <a:ext cx="1765712" cy="415498"/>
            </a:xfrm>
            <a:prstGeom prst="rect">
              <a:avLst/>
            </a:prstGeom>
            <a:noFill/>
          </p:spPr>
          <p:txBody>
            <a:bodyPr wrap="square" rtlCol="0">
              <a:spAutoFit/>
            </a:bodyPr>
            <a:lstStyle/>
            <a:p>
              <a:r>
                <a:rPr lang="id-ID" sz="1050" i="1" noProof="0" dirty="0"/>
                <a:t>Tanggal Lahir:</a:t>
              </a:r>
            </a:p>
            <a:p>
              <a:r>
                <a:rPr lang="id-ID" sz="1050" b="1" noProof="0" dirty="0"/>
                <a:t>21 Februari 2008</a:t>
              </a:r>
            </a:p>
          </p:txBody>
        </p:sp>
        <p:sp>
          <p:nvSpPr>
            <p:cNvPr id="19" name="TextBox 18">
              <a:extLst>
                <a:ext uri="{FF2B5EF4-FFF2-40B4-BE49-F238E27FC236}">
                  <a16:creationId xmlns:a16="http://schemas.microsoft.com/office/drawing/2014/main" id="{41D0BE8E-8E55-613A-38CA-4F4C22B5FB0D}"/>
                </a:ext>
              </a:extLst>
            </p:cNvPr>
            <p:cNvSpPr txBox="1"/>
            <p:nvPr/>
          </p:nvSpPr>
          <p:spPr>
            <a:xfrm>
              <a:off x="4125191" y="6089350"/>
              <a:ext cx="841680" cy="253916"/>
            </a:xfrm>
            <a:prstGeom prst="rect">
              <a:avLst/>
            </a:prstGeom>
            <a:noFill/>
          </p:spPr>
          <p:txBody>
            <a:bodyPr wrap="square" rtlCol="0">
              <a:spAutoFit/>
            </a:bodyPr>
            <a:lstStyle/>
            <a:p>
              <a:r>
                <a:rPr lang="id-ID" sz="1050" noProof="0" err="1"/>
                <a:t>No</a:t>
              </a:r>
              <a:r>
                <a:rPr lang="id-ID" sz="1050" noProof="0"/>
                <a:t>: 20489</a:t>
              </a:r>
              <a:endParaRPr lang="id-ID" sz="1050" b="1" noProof="0" dirty="0"/>
            </a:p>
          </p:txBody>
        </p:sp>
      </p:grpSp>
    </p:spTree>
    <p:extLst>
      <p:ext uri="{BB962C8B-B14F-4D97-AF65-F5344CB8AC3E}">
        <p14:creationId xmlns:p14="http://schemas.microsoft.com/office/powerpoint/2010/main" val="19681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C450"/>
        </a:solidFill>
        <a:effectLst/>
      </p:bgPr>
    </p:bg>
    <p:spTree>
      <p:nvGrpSpPr>
        <p:cNvPr id="1" name="">
          <a:extLst>
            <a:ext uri="{FF2B5EF4-FFF2-40B4-BE49-F238E27FC236}">
              <a16:creationId xmlns:a16="http://schemas.microsoft.com/office/drawing/2014/main" id="{36CBFA7D-26AC-BFAD-426D-7367903EC17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6D4BD89-5368-257F-A292-CD7C5456B58F}"/>
              </a:ext>
            </a:extLst>
          </p:cNvPr>
          <p:cNvSpPr txBox="1">
            <a:spLocks noGrp="1"/>
          </p:cNvSpPr>
          <p:nvPr>
            <p:ph type="title" idx="4294967295"/>
          </p:nvPr>
        </p:nvSpPr>
        <p:spPr>
          <a:xfrm>
            <a:off x="579056" y="565625"/>
            <a:ext cx="7035947" cy="7386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4200" b="1" i="0" u="none" strike="noStrike" kern="1200" cap="none" spc="0" normalizeH="0" baseline="0">
                <a:ln>
                  <a:noFill/>
                </a:ln>
                <a:solidFill>
                  <a:schemeClr val="tx1"/>
                </a:solidFill>
                <a:effectLst/>
                <a:uLnTx/>
                <a:uFillTx/>
                <a:latin typeface="Poppins SemiBold" pitchFamily="2" charset="77"/>
                <a:ea typeface="+mn-ea"/>
                <a:cs typeface="Poppins SemiBold" pitchFamily="2" charset="77"/>
              </a:rPr>
              <a:t>Lindungi Data Pribadimu</a:t>
            </a:r>
            <a:endParaRPr kumimoji="0" lang="id-ID" sz="4200" b="1" i="0" u="none" strike="noStrike" kern="1200" cap="none" spc="0" normalizeH="0" baseline="0" dirty="0">
              <a:ln>
                <a:noFill/>
              </a:ln>
              <a:solidFill>
                <a:schemeClr val="tx1"/>
              </a:solidFill>
              <a:effectLst/>
              <a:uLnTx/>
              <a:uFillTx/>
              <a:latin typeface="Poppins SemiBold" pitchFamily="2" charset="77"/>
              <a:ea typeface="+mn-ea"/>
              <a:cs typeface="Poppins SemiBold" pitchFamily="2" charset="77"/>
            </a:endParaRPr>
          </a:p>
        </p:txBody>
      </p:sp>
      <p:sp>
        <p:nvSpPr>
          <p:cNvPr id="7" name="TextBox 6">
            <a:extLst>
              <a:ext uri="{FF2B5EF4-FFF2-40B4-BE49-F238E27FC236}">
                <a16:creationId xmlns:a16="http://schemas.microsoft.com/office/drawing/2014/main" id="{53AFA885-E5DF-A6FC-4002-8A494BC234FD}"/>
              </a:ext>
            </a:extLst>
          </p:cNvPr>
          <p:cNvSpPr txBox="1"/>
          <p:nvPr/>
        </p:nvSpPr>
        <p:spPr>
          <a:xfrm>
            <a:off x="579056" y="1371601"/>
            <a:ext cx="7771314" cy="4031873"/>
          </a:xfrm>
          <a:prstGeom prst="rect">
            <a:avLst/>
          </a:prstGeom>
          <a:noFill/>
        </p:spPr>
        <p:txBody>
          <a:bodyPr wrap="square" rtlCol="0">
            <a:spAutoFit/>
          </a:bodyPr>
          <a:lstStyle/>
          <a:p>
            <a:r>
              <a:rPr lang="id-ID" sz="1550" noProof="0"/>
              <a:t>Mengobrol dengan bot AI </a:t>
            </a:r>
            <a:r>
              <a:rPr lang="id-ID" sz="1550" i="1" noProof="0"/>
              <a:t>terasa</a:t>
            </a:r>
            <a:r>
              <a:rPr lang="id-ID" sz="1550" noProof="0"/>
              <a:t> seperti obrolan rahasia. Hanya ada kamu dan layar, seperti mengirim pesan kepada satu orang, tanpa ada orang lain di ruangan.</a:t>
            </a:r>
          </a:p>
          <a:p>
            <a:endParaRPr lang="id-ID" sz="1550" noProof="0"/>
          </a:p>
          <a:p>
            <a:r>
              <a:rPr lang="id-ID" sz="1550" b="1" noProof="0"/>
              <a:t>Namun, obrolan dengan bot AI tidak serahasia yang terlihat. </a:t>
            </a:r>
            <a:r>
              <a:rPr lang="id-ID" sz="1550" noProof="0"/>
              <a:t>Alat-alat AI menangani informasimu dengan cara yang berbeda. Ada yang menyimpan percakapanmu, ada yang mengizinkan untuk ditinjau pegawai perusahaan, ada yang menggunakannya untuk meningkatkan kualitas alat AI, dan layanan apa pun dapat mengalami kebocoran data.</a:t>
            </a:r>
            <a:br>
              <a:rPr lang="id-ID" sz="1550" noProof="0"/>
            </a:br>
            <a:r>
              <a:rPr lang="id-ID" sz="1550" noProof="0"/>
              <a:t>Kamu dapat mengetahui bagaimana suatu alat menangani informasimu dengan membaca kebijakan privasinya sebelum mulai menggunakan. Sebagai aturan umum, </a:t>
            </a:r>
            <a:r>
              <a:rPr lang="id-ID" sz="1550" b="1" noProof="0"/>
              <a:t>anggaplah percakapan tersebut tidak bersifat privat</a:t>
            </a:r>
            <a:r>
              <a:rPr lang="id-ID" sz="1550" noProof="0"/>
              <a:t>, karena setelah kata-katamu terkirim, kamu tidak bisa menariknya kembali.</a:t>
            </a:r>
          </a:p>
          <a:p>
            <a:endParaRPr lang="id-ID" sz="1550" noProof="0"/>
          </a:p>
          <a:p>
            <a:r>
              <a:rPr lang="id-ID" sz="1550" noProof="0"/>
              <a:t>Hal ini terutama penting untuk informasi pribadi: apa pun yang dapat digunakan untuk mengidentifikasi atau menemukan lokasimu, seperti nama, usia, alamat email, foto wajah, atau sandi. Jika jatuh ke tangan yang salah, informasi tersebut dapat digunakan untuk menemukanmu atau menyamar sebagai dirimu.</a:t>
            </a:r>
            <a:endParaRPr lang="id-ID" sz="1550" noProof="0" dirty="0"/>
          </a:p>
        </p:txBody>
      </p:sp>
      <p:sp>
        <p:nvSpPr>
          <p:cNvPr id="17" name="Rounded Rectangle 16">
            <a:extLst>
              <a:ext uri="{FF2B5EF4-FFF2-40B4-BE49-F238E27FC236}">
                <a16:creationId xmlns:a16="http://schemas.microsoft.com/office/drawing/2014/main" id="{FC71BFA7-5B8F-EA09-7CCA-F94795F82E06}"/>
              </a:ext>
              <a:ext uri="{C183D7F6-B498-43B3-948B-1728B52AA6E4}">
                <adec:decorative xmlns:adec="http://schemas.microsoft.com/office/drawing/2017/decorative" val="1"/>
              </a:ext>
            </a:extLst>
          </p:cNvPr>
          <p:cNvSpPr/>
          <p:nvPr/>
        </p:nvSpPr>
        <p:spPr>
          <a:xfrm>
            <a:off x="579057" y="5443601"/>
            <a:ext cx="10817985" cy="1031397"/>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9" name="TextBox 18">
            <a:extLst>
              <a:ext uri="{FF2B5EF4-FFF2-40B4-BE49-F238E27FC236}">
                <a16:creationId xmlns:a16="http://schemas.microsoft.com/office/drawing/2014/main" id="{85DD168F-C62C-0288-12FA-F2EBF7FC47DA}"/>
              </a:ext>
            </a:extLst>
          </p:cNvPr>
          <p:cNvSpPr txBox="1"/>
          <p:nvPr/>
        </p:nvSpPr>
        <p:spPr>
          <a:xfrm>
            <a:off x="730460" y="5541880"/>
            <a:ext cx="10731079" cy="830997"/>
          </a:xfrm>
          <a:prstGeom prst="rect">
            <a:avLst/>
          </a:prstGeom>
          <a:noFill/>
        </p:spPr>
        <p:txBody>
          <a:bodyPr wrap="square" rtlCol="0">
            <a:spAutoFit/>
          </a:bodyPr>
          <a:lstStyle/>
          <a:p>
            <a:r>
              <a:rPr lang="id-ID" sz="1600" b="1" noProof="0"/>
              <a:t>Periksa kebijakan privasi suatu alat AI sebelum kamu membagikan informasi pribadi apa pun. Anggap setiap percakapan dengan bot sebagai sesuatu yang mungkin dibaca oleh orang asing. Jika kamu tidak akan mengatakannya dengan lantang di tempat umum, jangan </a:t>
            </a:r>
            <a:r>
              <a:rPr lang="id-ID" sz="1600" b="1" noProof="0" err="1"/>
              <a:t>ketikkan</a:t>
            </a:r>
            <a:r>
              <a:rPr lang="id-ID" sz="1600" b="1" noProof="0"/>
              <a:t> kepada bot.</a:t>
            </a:r>
            <a:endParaRPr lang="id-ID" sz="1600" b="1" i="1" noProof="0" dirty="0">
              <a:solidFill>
                <a:srgbClr val="191919"/>
              </a:solidFill>
            </a:endParaRPr>
          </a:p>
        </p:txBody>
      </p:sp>
      <p:pic>
        <p:nvPicPr>
          <p:cNvPr id="5" name="Picture 4" descr="Illustration of a robot with multiple arms holding documents and typing on a keyboard">
            <a:extLst>
              <a:ext uri="{FF2B5EF4-FFF2-40B4-BE49-F238E27FC236}">
                <a16:creationId xmlns:a16="http://schemas.microsoft.com/office/drawing/2014/main" id="{D2F4D562-F8EA-BBAA-8197-0DA931305DCC}"/>
              </a:ext>
            </a:extLst>
          </p:cNvPr>
          <p:cNvPicPr>
            <a:picLocks noChangeAspect="1"/>
          </p:cNvPicPr>
          <p:nvPr/>
        </p:nvPicPr>
        <p:blipFill>
          <a:blip r:embed="rId2"/>
          <a:stretch>
            <a:fillRect/>
          </a:stretch>
        </p:blipFill>
        <p:spPr>
          <a:xfrm>
            <a:off x="7765453" y="1444060"/>
            <a:ext cx="4110480" cy="3969879"/>
          </a:xfrm>
          <a:prstGeom prst="rect">
            <a:avLst/>
          </a:prstGeom>
        </p:spPr>
      </p:pic>
      <p:pic>
        <p:nvPicPr>
          <p:cNvPr id="3" name="Picture 2">
            <a:extLst>
              <a:ext uri="{FF2B5EF4-FFF2-40B4-BE49-F238E27FC236}">
                <a16:creationId xmlns:a16="http://schemas.microsoft.com/office/drawing/2014/main" id="{83C291FA-D143-B1DA-04CC-DF7531C3D737}"/>
              </a:ext>
              <a:ext uri="{C183D7F6-B498-43B3-948B-1728B52AA6E4}">
                <adec:decorative xmlns:adec="http://schemas.microsoft.com/office/drawing/2017/decorative" val="1"/>
              </a:ext>
            </a:extLst>
          </p:cNvPr>
          <p:cNvPicPr>
            <a:picLocks noChangeAspect="1"/>
          </p:cNvPicPr>
          <p:nvPr/>
        </p:nvPicPr>
        <p:blipFill>
          <a:blip r:embed="rId3"/>
          <a:srcRect t="22181" r="39650"/>
          <a:stretch>
            <a:fillRect/>
          </a:stretch>
        </p:blipFill>
        <p:spPr>
          <a:xfrm>
            <a:off x="9058477" y="0"/>
            <a:ext cx="3133523" cy="793926"/>
          </a:xfrm>
          <a:prstGeom prst="rect">
            <a:avLst/>
          </a:prstGeom>
        </p:spPr>
      </p:pic>
      <p:sp>
        <p:nvSpPr>
          <p:cNvPr id="8" name="TextBox 7">
            <a:extLst>
              <a:ext uri="{FF2B5EF4-FFF2-40B4-BE49-F238E27FC236}">
                <a16:creationId xmlns:a16="http://schemas.microsoft.com/office/drawing/2014/main" id="{82EF4168-38C6-10F5-F3C1-1F7037F8DC95}"/>
              </a:ext>
            </a:extLst>
          </p:cNvPr>
          <p:cNvSpPr txBox="1"/>
          <p:nvPr/>
        </p:nvSpPr>
        <p:spPr>
          <a:xfrm>
            <a:off x="9318651" y="212511"/>
            <a:ext cx="2207387" cy="461665"/>
          </a:xfrm>
          <a:prstGeom prst="rect">
            <a:avLst/>
          </a:prstGeom>
          <a:noFill/>
        </p:spPr>
        <p:txBody>
          <a:bodyPr wrap="square" rtlCol="0">
            <a:spAutoFit/>
          </a:bodyPr>
          <a:lstStyle/>
          <a:p>
            <a:pPr algn="r"/>
            <a:r>
              <a:rPr lang="id-ID" sz="2400" b="1" noProof="0">
                <a:solidFill>
                  <a:srgbClr val="191919"/>
                </a:solidFill>
                <a:latin typeface="Avenir Next Condensed" panose="020B0506020202020204" pitchFamily="34" charset="0"/>
              </a:rPr>
              <a:t>INGATLAH </a:t>
            </a:r>
            <a:r>
              <a:rPr lang="id-ID" sz="2400" i="1" noProof="0">
                <a:solidFill>
                  <a:srgbClr val="191919"/>
                </a:solidFill>
                <a:latin typeface="Avenir Next Condensed" panose="020B0506020202020204" pitchFamily="34" charset="0"/>
              </a:rPr>
              <a:t>INI</a:t>
            </a:r>
            <a:endParaRPr lang="id-ID" sz="2400" i="1" noProof="0" dirty="0">
              <a:solidFill>
                <a:srgbClr val="191919"/>
              </a:solidFill>
              <a:latin typeface="Avenir Next Condensed" panose="020B0506020202020204" pitchFamily="34" charset="0"/>
            </a:endParaRPr>
          </a:p>
        </p:txBody>
      </p:sp>
    </p:spTree>
    <p:extLst>
      <p:ext uri="{BB962C8B-B14F-4D97-AF65-F5344CB8AC3E}">
        <p14:creationId xmlns:p14="http://schemas.microsoft.com/office/powerpoint/2010/main" val="3026859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331E73E-248D-D293-FA12-B9F8A882E1A5}"/>
            </a:ext>
          </a:extLst>
        </p:cNvPr>
        <p:cNvGrpSpPr/>
        <p:nvPr/>
      </p:nvGrpSpPr>
      <p:grpSpPr>
        <a:xfrm>
          <a:off x="0" y="0"/>
          <a:ext cx="0" cy="0"/>
          <a:chOff x="0" y="0"/>
          <a:chExt cx="0" cy="0"/>
        </a:xfrm>
      </p:grpSpPr>
      <p:sp>
        <p:nvSpPr>
          <p:cNvPr id="26" name="Title 25">
            <a:extLst>
              <a:ext uri="{FF2B5EF4-FFF2-40B4-BE49-F238E27FC236}">
                <a16:creationId xmlns:a16="http://schemas.microsoft.com/office/drawing/2014/main" id="{31946E5D-F316-501C-0A2F-90D6092C1204}"/>
              </a:ext>
            </a:extLst>
          </p:cNvPr>
          <p:cNvSpPr txBox="1">
            <a:spLocks noGrp="1"/>
          </p:cNvSpPr>
          <p:nvPr>
            <p:ph type="title" idx="4294967295"/>
          </p:nvPr>
        </p:nvSpPr>
        <p:spPr>
          <a:xfrm>
            <a:off x="645104" y="505596"/>
            <a:ext cx="506121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tab pos="5411788" algn="l"/>
              </a:tabLst>
              <a:defRPr/>
            </a:pPr>
            <a:r>
              <a:rPr kumimoji="0" lang="id-ID" sz="3200" b="1" i="0" u="none" strike="noStrike" kern="1200" cap="none" spc="0" normalizeH="0" baseline="0">
                <a:ln>
                  <a:noFill/>
                </a:ln>
                <a:solidFill>
                  <a:schemeClr val="bg1"/>
                </a:solidFill>
                <a:effectLst/>
                <a:uLnTx/>
                <a:uFillTx/>
                <a:latin typeface="Poppins SemiBold" pitchFamily="2" charset="77"/>
                <a:ea typeface="+mn-ea"/>
                <a:cs typeface="Poppins SemiBold" pitchFamily="2" charset="77"/>
              </a:rPr>
              <a:t>Zona Abu-Abu</a:t>
            </a:r>
            <a:endParaRPr kumimoji="0" lang="id-ID" sz="3200" b="1" i="0" u="none" strike="noStrike" kern="1200" cap="none" spc="0" normalizeH="0" baseline="0" dirty="0">
              <a:ln>
                <a:noFill/>
              </a:ln>
              <a:solidFill>
                <a:schemeClr val="bg1"/>
              </a:solidFill>
              <a:effectLst/>
              <a:uLnTx/>
              <a:uFillTx/>
              <a:latin typeface="Poppins SemiBold" pitchFamily="2" charset="77"/>
              <a:ea typeface="+mn-ea"/>
              <a:cs typeface="Poppins SemiBold" pitchFamily="2" charset="77"/>
            </a:endParaRPr>
          </a:p>
        </p:txBody>
      </p:sp>
      <p:grpSp>
        <p:nvGrpSpPr>
          <p:cNvPr id="28" name="Group 27" descr="Pencil icon">
            <a:extLst>
              <a:ext uri="{FF2B5EF4-FFF2-40B4-BE49-F238E27FC236}">
                <a16:creationId xmlns:a16="http://schemas.microsoft.com/office/drawing/2014/main" id="{83ECD20C-2EA4-8A0E-5E0B-DA25E65B0095}"/>
              </a:ext>
              <a:ext uri="{C183D7F6-B498-43B3-948B-1728B52AA6E4}">
                <adec:decorative xmlns:adec="http://schemas.microsoft.com/office/drawing/2017/decorative" val="0"/>
              </a:ext>
            </a:extLst>
          </p:cNvPr>
          <p:cNvGrpSpPr/>
          <p:nvPr/>
        </p:nvGrpSpPr>
        <p:grpSpPr>
          <a:xfrm>
            <a:off x="1031654" y="1418888"/>
            <a:ext cx="264062" cy="264062"/>
            <a:chOff x="1031654" y="1494938"/>
            <a:chExt cx="264062" cy="264062"/>
          </a:xfrm>
        </p:grpSpPr>
        <p:sp>
          <p:nvSpPr>
            <p:cNvPr id="29" name="Oval 28">
              <a:extLst>
                <a:ext uri="{FF2B5EF4-FFF2-40B4-BE49-F238E27FC236}">
                  <a16:creationId xmlns:a16="http://schemas.microsoft.com/office/drawing/2014/main" id="{29D4A09E-499A-5681-7E43-95B2ACDA05A4}"/>
                </a:ext>
              </a:extLst>
            </p:cNvPr>
            <p:cNvSpPr/>
            <p:nvPr/>
          </p:nvSpPr>
          <p:spPr>
            <a:xfrm>
              <a:off x="1031654" y="1494938"/>
              <a:ext cx="264062" cy="264062"/>
            </a:xfrm>
            <a:prstGeom prst="ellipse">
              <a:avLst/>
            </a:prstGeom>
            <a:solidFill>
              <a:srgbClr val="F563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30" name="Picture 29">
              <a:extLst>
                <a:ext uri="{FF2B5EF4-FFF2-40B4-BE49-F238E27FC236}">
                  <a16:creationId xmlns:a16="http://schemas.microsoft.com/office/drawing/2014/main" id="{CB1B7FC0-08E8-9822-8E79-0D03DB1A5074}"/>
                </a:ext>
              </a:extLst>
            </p:cNvPr>
            <p:cNvPicPr>
              <a:picLocks noChangeAspect="1"/>
            </p:cNvPicPr>
            <p:nvPr/>
          </p:nvPicPr>
          <p:blipFill>
            <a:blip r:embed="rId4"/>
            <a:stretch>
              <a:fillRect/>
            </a:stretch>
          </p:blipFill>
          <p:spPr>
            <a:xfrm>
              <a:off x="1081531" y="1527566"/>
              <a:ext cx="179069" cy="185038"/>
            </a:xfrm>
            <a:prstGeom prst="rect">
              <a:avLst/>
            </a:prstGeom>
          </p:spPr>
        </p:pic>
      </p:grpSp>
      <p:sp>
        <p:nvSpPr>
          <p:cNvPr id="27" name="TextBox 26">
            <a:extLst>
              <a:ext uri="{FF2B5EF4-FFF2-40B4-BE49-F238E27FC236}">
                <a16:creationId xmlns:a16="http://schemas.microsoft.com/office/drawing/2014/main" id="{669B70AE-1B7D-0CBA-2E57-76328E5E6999}"/>
              </a:ext>
            </a:extLst>
          </p:cNvPr>
          <p:cNvSpPr txBox="1"/>
          <p:nvPr/>
        </p:nvSpPr>
        <p:spPr>
          <a:xfrm>
            <a:off x="1275708" y="1384853"/>
            <a:ext cx="993823" cy="369332"/>
          </a:xfrm>
          <a:prstGeom prst="rect">
            <a:avLst/>
          </a:prstGeom>
          <a:noFill/>
        </p:spPr>
        <p:txBody>
          <a:bodyPr wrap="square" rtlCol="0">
            <a:spAutoFit/>
          </a:bodyPr>
          <a:lstStyle/>
          <a:p>
            <a:r>
              <a:rPr lang="id-ID" b="1" noProof="0">
                <a:solidFill>
                  <a:srgbClr val="F46340"/>
                </a:solidFill>
                <a:latin typeface="Avenir Next Condensed Demi Bold" panose="020B0506020202020204" pitchFamily="34" charset="0"/>
              </a:rPr>
              <a:t>TUGAS</a:t>
            </a:r>
            <a:endParaRPr lang="id-ID" b="1" noProof="0" dirty="0">
              <a:solidFill>
                <a:srgbClr val="F46340"/>
              </a:solidFill>
              <a:latin typeface="Avenir Next Condensed Demi Bold" panose="020B0506020202020204" pitchFamily="34" charset="0"/>
            </a:endParaRPr>
          </a:p>
        </p:txBody>
      </p:sp>
      <p:sp>
        <p:nvSpPr>
          <p:cNvPr id="2" name="TextBox 1">
            <a:extLst>
              <a:ext uri="{FF2B5EF4-FFF2-40B4-BE49-F238E27FC236}">
                <a16:creationId xmlns:a16="http://schemas.microsoft.com/office/drawing/2014/main" id="{86579EA9-D436-8A87-A80E-7302F8B3B0F4}"/>
              </a:ext>
            </a:extLst>
          </p:cNvPr>
          <p:cNvSpPr txBox="1"/>
          <p:nvPr/>
        </p:nvSpPr>
        <p:spPr>
          <a:xfrm>
            <a:off x="951291" y="1702913"/>
            <a:ext cx="10053701" cy="1200329"/>
          </a:xfrm>
          <a:prstGeom prst="rect">
            <a:avLst/>
          </a:prstGeom>
          <a:noFill/>
        </p:spPr>
        <p:txBody>
          <a:bodyPr wrap="square" rtlCol="0">
            <a:spAutoFit/>
          </a:bodyPr>
          <a:lstStyle/>
          <a:p>
            <a:r>
              <a:rPr lang="id-ID" noProof="0"/>
              <a:t>Nova adalah </a:t>
            </a:r>
            <a:r>
              <a:rPr lang="id-ID" noProof="0" err="1"/>
              <a:t>chatbot</a:t>
            </a:r>
            <a:r>
              <a:rPr lang="id-ID" noProof="0"/>
              <a:t> AI yang diciptakan untuk membantu, tetapi beberapa jawabannya berada di zona abu-abu. Pada halaman selanjutnya terdapat enam hal yang Nova lakukan. Tidak ada satu pun yang jelas salah atau benar. Tentukan di mana kamu akan menempatkan setiap tindakan tersebut (aman, zona abu-abu, berbahaya). </a:t>
            </a:r>
            <a:endParaRPr lang="id-ID" b="1" noProof="0" dirty="0">
              <a:cs typeface="Calibri"/>
            </a:endParaRPr>
          </a:p>
        </p:txBody>
      </p:sp>
      <p:sp>
        <p:nvSpPr>
          <p:cNvPr id="31" name="Rounded Rectangle 30">
            <a:extLst>
              <a:ext uri="{FF2B5EF4-FFF2-40B4-BE49-F238E27FC236}">
                <a16:creationId xmlns:a16="http://schemas.microsoft.com/office/drawing/2014/main" id="{437C8E06-EAEC-D2F2-9FAE-23F8D7DEEFD8}"/>
              </a:ext>
              <a:ext uri="{C183D7F6-B498-43B3-948B-1728B52AA6E4}">
                <adec:decorative xmlns:adec="http://schemas.microsoft.com/office/drawing/2017/decorative" val="1"/>
              </a:ext>
            </a:extLst>
          </p:cNvPr>
          <p:cNvSpPr>
            <a:spLocks/>
          </p:cNvSpPr>
          <p:nvPr/>
        </p:nvSpPr>
        <p:spPr>
          <a:xfrm>
            <a:off x="1081531" y="3020530"/>
            <a:ext cx="10053701" cy="960943"/>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33" name="Picture 32">
            <a:extLst>
              <a:ext uri="{FF2B5EF4-FFF2-40B4-BE49-F238E27FC236}">
                <a16:creationId xmlns:a16="http://schemas.microsoft.com/office/drawing/2014/main" id="{14D40486-4D2E-E933-F213-A9E16FEB60F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8863" y="3121799"/>
            <a:ext cx="1060112" cy="298897"/>
          </a:xfrm>
          <a:prstGeom prst="rect">
            <a:avLst/>
          </a:prstGeom>
        </p:spPr>
      </p:pic>
      <p:sp>
        <p:nvSpPr>
          <p:cNvPr id="34" name="TextBox 33">
            <a:extLst>
              <a:ext uri="{FF2B5EF4-FFF2-40B4-BE49-F238E27FC236}">
                <a16:creationId xmlns:a16="http://schemas.microsoft.com/office/drawing/2014/main" id="{DD3A4E20-BFA7-2F2F-DAED-124410E6BCF8}"/>
              </a:ext>
            </a:extLst>
          </p:cNvPr>
          <p:cNvSpPr txBox="1"/>
          <p:nvPr/>
        </p:nvSpPr>
        <p:spPr>
          <a:xfrm>
            <a:off x="914400" y="3129358"/>
            <a:ext cx="907601" cy="276999"/>
          </a:xfrm>
          <a:prstGeom prst="rect">
            <a:avLst/>
          </a:prstGeom>
          <a:noFill/>
        </p:spPr>
        <p:txBody>
          <a:bodyPr wrap="square" rtlCol="0">
            <a:spAutoFit/>
          </a:bodyPr>
          <a:lstStyle/>
          <a:p>
            <a:r>
              <a:rPr lang="id-ID" sz="1200" b="1" noProof="0">
                <a:solidFill>
                  <a:schemeClr val="bg1"/>
                </a:solidFill>
              </a:rPr>
              <a:t>Langkah 1</a:t>
            </a:r>
            <a:endParaRPr lang="id-ID" sz="1200" b="1" noProof="0" dirty="0">
              <a:solidFill>
                <a:schemeClr val="bg1"/>
              </a:solidFill>
            </a:endParaRPr>
          </a:p>
        </p:txBody>
      </p:sp>
      <p:sp>
        <p:nvSpPr>
          <p:cNvPr id="32" name="TextBox 31">
            <a:extLst>
              <a:ext uri="{FF2B5EF4-FFF2-40B4-BE49-F238E27FC236}">
                <a16:creationId xmlns:a16="http://schemas.microsoft.com/office/drawing/2014/main" id="{DE955FFD-F9D5-17F2-2326-5FC232D4429C}"/>
              </a:ext>
            </a:extLst>
          </p:cNvPr>
          <p:cNvSpPr txBox="1">
            <a:spLocks/>
          </p:cNvSpPr>
          <p:nvPr/>
        </p:nvSpPr>
        <p:spPr>
          <a:xfrm>
            <a:off x="1956279" y="3080590"/>
            <a:ext cx="8912349" cy="830997"/>
          </a:xfrm>
          <a:prstGeom prst="rect">
            <a:avLst/>
          </a:prstGeom>
          <a:noFill/>
        </p:spPr>
        <p:txBody>
          <a:bodyPr wrap="square" rtlCol="0">
            <a:spAutoFit/>
          </a:bodyPr>
          <a:lstStyle/>
          <a:p>
            <a:pPr>
              <a:spcAft>
                <a:spcPts val="600"/>
              </a:spcAft>
            </a:pPr>
            <a:r>
              <a:rPr lang="id-ID" sz="1600" noProof="0"/>
              <a:t>Tempatkan setiap tindakan dalam kategori aman, zona abu-abu, atau berbahaya. Tidak selalu ada satu jawaban yang benar, jadi pusatkan perhatianmu pada akibat yang mungkin terjadi dan siapa saja yang terkena dampaknya.</a:t>
            </a:r>
            <a:endParaRPr lang="id-ID" sz="1600" noProof="0" dirty="0"/>
          </a:p>
        </p:txBody>
      </p:sp>
      <p:sp>
        <p:nvSpPr>
          <p:cNvPr id="43" name="Rounded Rectangle 42">
            <a:extLst>
              <a:ext uri="{FF2B5EF4-FFF2-40B4-BE49-F238E27FC236}">
                <a16:creationId xmlns:a16="http://schemas.microsoft.com/office/drawing/2014/main" id="{E037847D-7DA3-BC1F-60DE-6F2ACB1CA194}"/>
              </a:ext>
              <a:ext uri="{C183D7F6-B498-43B3-948B-1728B52AA6E4}">
                <adec:decorative xmlns:adec="http://schemas.microsoft.com/office/drawing/2017/decorative" val="1"/>
              </a:ext>
            </a:extLst>
          </p:cNvPr>
          <p:cNvSpPr>
            <a:spLocks/>
          </p:cNvSpPr>
          <p:nvPr/>
        </p:nvSpPr>
        <p:spPr>
          <a:xfrm>
            <a:off x="1081531" y="4111298"/>
            <a:ext cx="10053701" cy="1201140"/>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37" name="Picture 36">
            <a:extLst>
              <a:ext uri="{FF2B5EF4-FFF2-40B4-BE49-F238E27FC236}">
                <a16:creationId xmlns:a16="http://schemas.microsoft.com/office/drawing/2014/main" id="{54E25920-D0A8-A851-C432-A11EA4CD6DC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8863" y="4147076"/>
            <a:ext cx="1060112" cy="298897"/>
          </a:xfrm>
          <a:prstGeom prst="rect">
            <a:avLst/>
          </a:prstGeom>
        </p:spPr>
      </p:pic>
      <p:sp>
        <p:nvSpPr>
          <p:cNvPr id="38" name="TextBox 37">
            <a:extLst>
              <a:ext uri="{FF2B5EF4-FFF2-40B4-BE49-F238E27FC236}">
                <a16:creationId xmlns:a16="http://schemas.microsoft.com/office/drawing/2014/main" id="{600A08FF-66B9-BD1D-F912-12E2FABBFA58}"/>
              </a:ext>
            </a:extLst>
          </p:cNvPr>
          <p:cNvSpPr txBox="1"/>
          <p:nvPr/>
        </p:nvSpPr>
        <p:spPr>
          <a:xfrm>
            <a:off x="914400" y="4154635"/>
            <a:ext cx="907601" cy="276999"/>
          </a:xfrm>
          <a:prstGeom prst="rect">
            <a:avLst/>
          </a:prstGeom>
          <a:noFill/>
        </p:spPr>
        <p:txBody>
          <a:bodyPr wrap="square" rtlCol="0">
            <a:spAutoFit/>
          </a:bodyPr>
          <a:lstStyle/>
          <a:p>
            <a:r>
              <a:rPr lang="id-ID" sz="1200" b="1" noProof="0">
                <a:solidFill>
                  <a:schemeClr val="bg1"/>
                </a:solidFill>
              </a:rPr>
              <a:t>Langkah 2</a:t>
            </a:r>
            <a:endParaRPr lang="id-ID" sz="1200" b="1" noProof="0" dirty="0">
              <a:solidFill>
                <a:schemeClr val="bg1"/>
              </a:solidFill>
            </a:endParaRPr>
          </a:p>
        </p:txBody>
      </p:sp>
      <p:sp>
        <p:nvSpPr>
          <p:cNvPr id="44" name="TextBox 43">
            <a:extLst>
              <a:ext uri="{FF2B5EF4-FFF2-40B4-BE49-F238E27FC236}">
                <a16:creationId xmlns:a16="http://schemas.microsoft.com/office/drawing/2014/main" id="{B2D10ABA-DD9E-5C9C-46A2-01ED8FD42357}"/>
              </a:ext>
            </a:extLst>
          </p:cNvPr>
          <p:cNvSpPr txBox="1">
            <a:spLocks/>
          </p:cNvSpPr>
          <p:nvPr/>
        </p:nvSpPr>
        <p:spPr>
          <a:xfrm>
            <a:off x="1956279" y="4160206"/>
            <a:ext cx="9048713" cy="1077218"/>
          </a:xfrm>
          <a:prstGeom prst="rect">
            <a:avLst/>
          </a:prstGeom>
          <a:noFill/>
        </p:spPr>
        <p:txBody>
          <a:bodyPr wrap="square" rtlCol="0">
            <a:spAutoFit/>
          </a:bodyPr>
          <a:lstStyle/>
          <a:p>
            <a:r>
              <a:rPr lang="id-ID" sz="1600" noProof="0"/>
              <a:t>Bandingkan dengan rekan. Temukan satu jawaban yang tidak kalian sepakati, lalu coba yakinkan satu sama lain. Prinsip apa yang masing-masing kalian pegang untuk menentukan pilihan? Uji dengan satu pertanyaan: apakah kamu akan merasa nyaman jika temanmu melakukannya, dan apakah kamu akan merasa nyaman jika hal yang sama dilakukan oleh alat AI sebelum hari ini?</a:t>
            </a:r>
            <a:endParaRPr lang="id-ID" sz="1600" noProof="0" dirty="0"/>
          </a:p>
        </p:txBody>
      </p:sp>
      <p:sp>
        <p:nvSpPr>
          <p:cNvPr id="46" name="Rounded Rectangle 45">
            <a:extLst>
              <a:ext uri="{FF2B5EF4-FFF2-40B4-BE49-F238E27FC236}">
                <a16:creationId xmlns:a16="http://schemas.microsoft.com/office/drawing/2014/main" id="{29032EA9-3792-655A-B9BB-1CF5C534BDFB}"/>
              </a:ext>
              <a:ext uri="{C183D7F6-B498-43B3-948B-1728B52AA6E4}">
                <adec:decorative xmlns:adec="http://schemas.microsoft.com/office/drawing/2017/decorative" val="1"/>
              </a:ext>
            </a:extLst>
          </p:cNvPr>
          <p:cNvSpPr>
            <a:spLocks/>
          </p:cNvSpPr>
          <p:nvPr/>
        </p:nvSpPr>
        <p:spPr>
          <a:xfrm>
            <a:off x="1081531" y="5476284"/>
            <a:ext cx="10053701" cy="564011"/>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48" name="Picture 47">
            <a:extLst>
              <a:ext uri="{FF2B5EF4-FFF2-40B4-BE49-F238E27FC236}">
                <a16:creationId xmlns:a16="http://schemas.microsoft.com/office/drawing/2014/main" id="{4F78D67F-FFDF-BD2C-7A17-C3E39CB7677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8863" y="5577552"/>
            <a:ext cx="1060112" cy="298897"/>
          </a:xfrm>
          <a:prstGeom prst="rect">
            <a:avLst/>
          </a:prstGeom>
        </p:spPr>
      </p:pic>
      <p:sp>
        <p:nvSpPr>
          <p:cNvPr id="49" name="TextBox 48">
            <a:extLst>
              <a:ext uri="{FF2B5EF4-FFF2-40B4-BE49-F238E27FC236}">
                <a16:creationId xmlns:a16="http://schemas.microsoft.com/office/drawing/2014/main" id="{CE2F1ABE-0CEB-9F28-07DB-0AB48EE40F73}"/>
              </a:ext>
            </a:extLst>
          </p:cNvPr>
          <p:cNvSpPr txBox="1"/>
          <p:nvPr/>
        </p:nvSpPr>
        <p:spPr>
          <a:xfrm>
            <a:off x="914400" y="5585111"/>
            <a:ext cx="907601" cy="276999"/>
          </a:xfrm>
          <a:prstGeom prst="rect">
            <a:avLst/>
          </a:prstGeom>
          <a:noFill/>
        </p:spPr>
        <p:txBody>
          <a:bodyPr wrap="square" rtlCol="0">
            <a:spAutoFit/>
          </a:bodyPr>
          <a:lstStyle/>
          <a:p>
            <a:r>
              <a:rPr lang="id-ID" sz="1200" b="1" noProof="0">
                <a:solidFill>
                  <a:schemeClr val="bg1"/>
                </a:solidFill>
              </a:rPr>
              <a:t>Langkah 3</a:t>
            </a:r>
            <a:endParaRPr lang="id-ID" sz="1200" b="1" noProof="0" dirty="0">
              <a:solidFill>
                <a:schemeClr val="bg1"/>
              </a:solidFill>
            </a:endParaRPr>
          </a:p>
        </p:txBody>
      </p:sp>
      <p:sp>
        <p:nvSpPr>
          <p:cNvPr id="47" name="TextBox 46">
            <a:extLst>
              <a:ext uri="{FF2B5EF4-FFF2-40B4-BE49-F238E27FC236}">
                <a16:creationId xmlns:a16="http://schemas.microsoft.com/office/drawing/2014/main" id="{569663E7-E7D3-9336-4F9D-B9309FAC4F53}"/>
              </a:ext>
            </a:extLst>
          </p:cNvPr>
          <p:cNvSpPr txBox="1">
            <a:spLocks/>
          </p:cNvSpPr>
          <p:nvPr/>
        </p:nvSpPr>
        <p:spPr>
          <a:xfrm>
            <a:off x="1956279" y="5571916"/>
            <a:ext cx="9178953" cy="338554"/>
          </a:xfrm>
          <a:prstGeom prst="rect">
            <a:avLst/>
          </a:prstGeom>
          <a:noFill/>
        </p:spPr>
        <p:txBody>
          <a:bodyPr wrap="square" rtlCol="0">
            <a:spAutoFit/>
          </a:bodyPr>
          <a:lstStyle/>
          <a:p>
            <a:r>
              <a:rPr lang="id-ID" sz="1600" noProof="0"/>
              <a:t>Bersama seluruh kelas, bahas setiap pernyataan dan diskusikan alasan yang mendasari keputusanmu.</a:t>
            </a:r>
            <a:endParaRPr lang="id-ID" sz="1600" noProof="0" dirty="0"/>
          </a:p>
        </p:txBody>
      </p:sp>
      <p:sp>
        <p:nvSpPr>
          <p:cNvPr id="4" name="TextBox 3">
            <a:extLst>
              <a:ext uri="{FF2B5EF4-FFF2-40B4-BE49-F238E27FC236}">
                <a16:creationId xmlns:a16="http://schemas.microsoft.com/office/drawing/2014/main" id="{E4194350-B225-E098-9F1E-890C61F036E7}"/>
              </a:ext>
            </a:extLst>
          </p:cNvPr>
          <p:cNvSpPr txBox="1"/>
          <p:nvPr/>
        </p:nvSpPr>
        <p:spPr>
          <a:xfrm>
            <a:off x="7759701" y="587177"/>
            <a:ext cx="3869550" cy="400110"/>
          </a:xfrm>
          <a:prstGeom prst="rect">
            <a:avLst/>
          </a:prstGeom>
          <a:noFill/>
        </p:spPr>
        <p:txBody>
          <a:bodyPr wrap="square" rtlCol="0">
            <a:spAutoFit/>
          </a:bodyPr>
          <a:lstStyle/>
          <a:p>
            <a:pPr algn="r"/>
            <a:r>
              <a:rPr lang="id-ID" sz="2000" i="1" noProof="0">
                <a:solidFill>
                  <a:schemeClr val="bg1"/>
                </a:solidFill>
                <a:latin typeface="Avenir Next Condensed" panose="020B0506020202020204" pitchFamily="34" charset="0"/>
              </a:rPr>
              <a:t>KEGIATAN: </a:t>
            </a:r>
            <a:r>
              <a:rPr lang="id-ID" sz="2000" b="1" noProof="0">
                <a:solidFill>
                  <a:schemeClr val="bg1"/>
                </a:solidFill>
                <a:latin typeface="Avenir Next Condensed" panose="020B0506020202020204" pitchFamily="34" charset="0"/>
              </a:rPr>
              <a:t>COBA LAKUKAN SENDIRI!</a:t>
            </a:r>
            <a:endParaRPr lang="id-ID" sz="2000" b="1" noProof="0" dirty="0">
              <a:solidFill>
                <a:schemeClr val="bg1"/>
              </a:solidFill>
              <a:latin typeface="Avenir Next Condensed" panose="020B0506020202020204" pitchFamily="34" charset="0"/>
            </a:endParaRPr>
          </a:p>
        </p:txBody>
      </p:sp>
      <p:sp>
        <p:nvSpPr>
          <p:cNvPr id="5" name="Text box">
            <a:extLst>
              <a:ext uri="{FF2B5EF4-FFF2-40B4-BE49-F238E27FC236}">
                <a16:creationId xmlns:a16="http://schemas.microsoft.com/office/drawing/2014/main" id="{D4671D60-A97A-24C9-77AC-7467AD71E735}"/>
              </a:ext>
            </a:extLst>
          </p:cNvPr>
          <p:cNvSpPr txBox="1"/>
          <p:nvPr/>
        </p:nvSpPr>
        <p:spPr>
          <a:xfrm>
            <a:off x="419658" y="6397331"/>
            <a:ext cx="9168842" cy="261570"/>
          </a:xfrm>
          <a:prstGeom prst="rect">
            <a:avLst/>
          </a:prstGeom>
          <a:noFill/>
          <a:ln>
            <a:noFill/>
          </a:ln>
        </p:spPr>
        <p:txBody>
          <a:bodyPr spcFirstLastPara="1" wrap="square" lIns="91425" tIns="45700" rIns="91425" bIns="45700" anchor="t" anchorCtr="0">
            <a:spAutoFit/>
          </a:bodyPr>
          <a:lstStyle/>
          <a:p>
            <a:r>
              <a:rPr lang="id-ID" sz="1100" i="1" noProof="0">
                <a:solidFill>
                  <a:schemeClr val="lt1"/>
                </a:solidFill>
                <a:latin typeface="Calibri"/>
                <a:ea typeface="Calibri"/>
                <a:cs typeface="Calibri"/>
                <a:sym typeface="Calibri"/>
              </a:rPr>
              <a:t>*Latihan ini bersifat opsional dan dirancang untuk memperdalam pengalaman belajar Anda. Anda dapat memilih untuk melewatkannya saat ini.</a:t>
            </a:r>
            <a:endParaRPr lang="id-ID" sz="1100" i="1" noProof="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817932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E84C11-4EF0-939E-3F51-658434FB2CB4}"/>
            </a:ext>
          </a:extLst>
        </p:cNvPr>
        <p:cNvGrpSpPr/>
        <p:nvPr/>
      </p:nvGrpSpPr>
      <p:grpSpPr>
        <a:xfrm>
          <a:off x="0" y="0"/>
          <a:ext cx="0" cy="0"/>
          <a:chOff x="0" y="0"/>
          <a:chExt cx="0" cy="0"/>
        </a:xfrm>
      </p:grpSpPr>
      <p:sp>
        <p:nvSpPr>
          <p:cNvPr id="17" name="Rounded Rectangle 16">
            <a:extLst>
              <a:ext uri="{FF2B5EF4-FFF2-40B4-BE49-F238E27FC236}">
                <a16:creationId xmlns:a16="http://schemas.microsoft.com/office/drawing/2014/main" id="{465F108A-36B4-DB73-0E5A-D78702634C1A}"/>
              </a:ext>
              <a:ext uri="{C183D7F6-B498-43B3-948B-1728B52AA6E4}">
                <adec:decorative xmlns:adec="http://schemas.microsoft.com/office/drawing/2017/decorative" val="1"/>
              </a:ext>
            </a:extLst>
          </p:cNvPr>
          <p:cNvSpPr>
            <a:spLocks/>
          </p:cNvSpPr>
          <p:nvPr/>
        </p:nvSpPr>
        <p:spPr>
          <a:xfrm>
            <a:off x="804544" y="1464841"/>
            <a:ext cx="5096238" cy="1316326"/>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37" name="Oval 36">
            <a:extLst>
              <a:ext uri="{FF2B5EF4-FFF2-40B4-BE49-F238E27FC236}">
                <a16:creationId xmlns:a16="http://schemas.microsoft.com/office/drawing/2014/main" id="{2F8C39E0-7137-55A4-B2EE-33AC5C0429FC}"/>
              </a:ext>
            </a:extLst>
          </p:cNvPr>
          <p:cNvSpPr/>
          <p:nvPr/>
        </p:nvSpPr>
        <p:spPr>
          <a:xfrm>
            <a:off x="967047" y="1649211"/>
            <a:ext cx="284480" cy="284480"/>
          </a:xfrm>
          <a:prstGeom prst="ellipse">
            <a:avLst/>
          </a:prstGeom>
          <a:solidFill>
            <a:srgbClr val="B949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d-ID" sz="1600" noProof="0"/>
              <a:t>1</a:t>
            </a:r>
            <a:endParaRPr lang="id-ID" sz="1600" noProof="0" dirty="0"/>
          </a:p>
        </p:txBody>
      </p:sp>
      <p:sp>
        <p:nvSpPr>
          <p:cNvPr id="28" name="TextBox 27">
            <a:extLst>
              <a:ext uri="{FF2B5EF4-FFF2-40B4-BE49-F238E27FC236}">
                <a16:creationId xmlns:a16="http://schemas.microsoft.com/office/drawing/2014/main" id="{D0B51439-EE91-DD30-790E-F5225E71D402}"/>
              </a:ext>
            </a:extLst>
          </p:cNvPr>
          <p:cNvSpPr txBox="1"/>
          <p:nvPr/>
        </p:nvSpPr>
        <p:spPr>
          <a:xfrm>
            <a:off x="1321212" y="1561877"/>
            <a:ext cx="4511072" cy="1077218"/>
          </a:xfrm>
          <a:prstGeom prst="rect">
            <a:avLst/>
          </a:prstGeom>
          <a:noFill/>
        </p:spPr>
        <p:txBody>
          <a:bodyPr wrap="square" rtlCol="0">
            <a:spAutoFit/>
          </a:bodyPr>
          <a:lstStyle/>
          <a:p>
            <a:r>
              <a:rPr lang="id-ID" sz="1600" noProof="0"/>
              <a:t>Nova memberikan jawaban dengan penuh keyakinan kepada seorang pemain yang ternyata benar, padahal ia hanya menebak dan tidak mengetahui apakah jawabannya memang benar. </a:t>
            </a:r>
            <a:endParaRPr lang="id-ID" sz="1600" noProof="0" dirty="0"/>
          </a:p>
        </p:txBody>
      </p:sp>
      <p:sp>
        <p:nvSpPr>
          <p:cNvPr id="8" name="Rounded Rectangle 7">
            <a:extLst>
              <a:ext uri="{FF2B5EF4-FFF2-40B4-BE49-F238E27FC236}">
                <a16:creationId xmlns:a16="http://schemas.microsoft.com/office/drawing/2014/main" id="{B0A05CEA-DB5A-CA0E-8483-972103520536}"/>
              </a:ext>
              <a:ext uri="{C183D7F6-B498-43B3-948B-1728B52AA6E4}">
                <adec:decorative xmlns:adec="http://schemas.microsoft.com/office/drawing/2017/decorative" val="1"/>
              </a:ext>
            </a:extLst>
          </p:cNvPr>
          <p:cNvSpPr>
            <a:spLocks/>
          </p:cNvSpPr>
          <p:nvPr/>
        </p:nvSpPr>
        <p:spPr>
          <a:xfrm>
            <a:off x="820924" y="2929605"/>
            <a:ext cx="5096238" cy="1043978"/>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38" name="Oval 37">
            <a:extLst>
              <a:ext uri="{FF2B5EF4-FFF2-40B4-BE49-F238E27FC236}">
                <a16:creationId xmlns:a16="http://schemas.microsoft.com/office/drawing/2014/main" id="{A64ED33F-92F1-802F-0DDE-0FC1CD50261A}"/>
              </a:ext>
            </a:extLst>
          </p:cNvPr>
          <p:cNvSpPr/>
          <p:nvPr/>
        </p:nvSpPr>
        <p:spPr>
          <a:xfrm>
            <a:off x="967047" y="3115273"/>
            <a:ext cx="284480" cy="284480"/>
          </a:xfrm>
          <a:prstGeom prst="ellipse">
            <a:avLst/>
          </a:prstGeom>
          <a:solidFill>
            <a:srgbClr val="B949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d-ID" sz="1600" noProof="0"/>
              <a:t>2</a:t>
            </a:r>
            <a:endParaRPr lang="id-ID" sz="1600" noProof="0" dirty="0"/>
          </a:p>
        </p:txBody>
      </p:sp>
      <p:sp>
        <p:nvSpPr>
          <p:cNvPr id="9" name="TextBox 8">
            <a:extLst>
              <a:ext uri="{FF2B5EF4-FFF2-40B4-BE49-F238E27FC236}">
                <a16:creationId xmlns:a16="http://schemas.microsoft.com/office/drawing/2014/main" id="{F565394E-4DB4-0776-5591-E5EA88203364}"/>
              </a:ext>
            </a:extLst>
          </p:cNvPr>
          <p:cNvSpPr txBox="1"/>
          <p:nvPr/>
        </p:nvSpPr>
        <p:spPr>
          <a:xfrm>
            <a:off x="1321212" y="3030922"/>
            <a:ext cx="4370757" cy="830997"/>
          </a:xfrm>
          <a:prstGeom prst="rect">
            <a:avLst/>
          </a:prstGeom>
          <a:noFill/>
        </p:spPr>
        <p:txBody>
          <a:bodyPr wrap="square" rtlCol="0">
            <a:spAutoFit/>
          </a:bodyPr>
          <a:lstStyle/>
          <a:p>
            <a:r>
              <a:rPr lang="id-ID" sz="1600" noProof="0"/>
              <a:t>Ketika Nova tidak yakin, ia memberikan tebakan terbaiknya lalu menambahkan, “Mungkin kamu ingin memeriksa kembali hal ini.”</a:t>
            </a:r>
            <a:endParaRPr lang="id-ID" sz="1600" noProof="0" dirty="0"/>
          </a:p>
        </p:txBody>
      </p:sp>
      <p:sp>
        <p:nvSpPr>
          <p:cNvPr id="11" name="Rounded Rectangle 10">
            <a:extLst>
              <a:ext uri="{FF2B5EF4-FFF2-40B4-BE49-F238E27FC236}">
                <a16:creationId xmlns:a16="http://schemas.microsoft.com/office/drawing/2014/main" id="{1941555A-8347-055C-F6D0-E3192EC2EDD2}"/>
              </a:ext>
              <a:ext uri="{C183D7F6-B498-43B3-948B-1728B52AA6E4}">
                <adec:decorative xmlns:adec="http://schemas.microsoft.com/office/drawing/2017/decorative" val="1"/>
              </a:ext>
            </a:extLst>
          </p:cNvPr>
          <p:cNvSpPr>
            <a:spLocks/>
          </p:cNvSpPr>
          <p:nvPr/>
        </p:nvSpPr>
        <p:spPr>
          <a:xfrm>
            <a:off x="820924" y="4134418"/>
            <a:ext cx="5096238" cy="1823147"/>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39" name="Oval 38">
            <a:extLst>
              <a:ext uri="{FF2B5EF4-FFF2-40B4-BE49-F238E27FC236}">
                <a16:creationId xmlns:a16="http://schemas.microsoft.com/office/drawing/2014/main" id="{0AC00232-23CF-9865-2400-5C704A410F55}"/>
              </a:ext>
            </a:extLst>
          </p:cNvPr>
          <p:cNvSpPr/>
          <p:nvPr/>
        </p:nvSpPr>
        <p:spPr>
          <a:xfrm>
            <a:off x="967047" y="4344666"/>
            <a:ext cx="284480" cy="284480"/>
          </a:xfrm>
          <a:prstGeom prst="ellipse">
            <a:avLst/>
          </a:prstGeom>
          <a:solidFill>
            <a:srgbClr val="B949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d-ID" sz="1600" noProof="0"/>
              <a:t>3</a:t>
            </a:r>
            <a:endParaRPr lang="id-ID" sz="1600" noProof="0" dirty="0"/>
          </a:p>
        </p:txBody>
      </p:sp>
      <p:sp>
        <p:nvSpPr>
          <p:cNvPr id="12" name="TextBox 11">
            <a:extLst>
              <a:ext uri="{FF2B5EF4-FFF2-40B4-BE49-F238E27FC236}">
                <a16:creationId xmlns:a16="http://schemas.microsoft.com/office/drawing/2014/main" id="{F231D115-70FE-939F-0283-98D32D83ECF1}"/>
              </a:ext>
            </a:extLst>
          </p:cNvPr>
          <p:cNvSpPr txBox="1"/>
          <p:nvPr/>
        </p:nvSpPr>
        <p:spPr>
          <a:xfrm>
            <a:off x="1321212" y="4252820"/>
            <a:ext cx="4554957" cy="1569660"/>
          </a:xfrm>
          <a:prstGeom prst="rect">
            <a:avLst/>
          </a:prstGeom>
          <a:noFill/>
        </p:spPr>
        <p:txBody>
          <a:bodyPr wrap="square" rtlCol="0">
            <a:spAutoFit/>
          </a:bodyPr>
          <a:lstStyle/>
          <a:p>
            <a:r>
              <a:rPr lang="id-ID" sz="1600" noProof="0"/>
              <a:t>Nova memiliki kepribadian yang hangat, menyerupai manusia, dan mengakhiri pesannya dengan nama “Nova.” Ia tidak pernah menyatakan diri sebagai manusia, tetapi juga tidak pernah mengatakan ia adalah bot. Pemain baru mengira Nova adalah salah satu anggota tim Kevin.</a:t>
            </a:r>
            <a:endParaRPr lang="id-ID" sz="1600" noProof="0" dirty="0"/>
          </a:p>
        </p:txBody>
      </p:sp>
      <p:sp>
        <p:nvSpPr>
          <p:cNvPr id="13" name="Rounded Rectangle 12">
            <a:extLst>
              <a:ext uri="{FF2B5EF4-FFF2-40B4-BE49-F238E27FC236}">
                <a16:creationId xmlns:a16="http://schemas.microsoft.com/office/drawing/2014/main" id="{4CFABFE3-2CB0-F0C2-B980-2472EF01BA6C}"/>
              </a:ext>
              <a:ext uri="{C183D7F6-B498-43B3-948B-1728B52AA6E4}">
                <adec:decorative xmlns:adec="http://schemas.microsoft.com/office/drawing/2017/decorative" val="1"/>
              </a:ext>
            </a:extLst>
          </p:cNvPr>
          <p:cNvSpPr>
            <a:spLocks/>
          </p:cNvSpPr>
          <p:nvPr/>
        </p:nvSpPr>
        <p:spPr>
          <a:xfrm>
            <a:off x="6096000" y="1457210"/>
            <a:ext cx="5230774" cy="1536503"/>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40" name="Oval 39">
            <a:extLst>
              <a:ext uri="{FF2B5EF4-FFF2-40B4-BE49-F238E27FC236}">
                <a16:creationId xmlns:a16="http://schemas.microsoft.com/office/drawing/2014/main" id="{B9FDAC66-0E46-778B-6100-08E21EA9BA7E}"/>
              </a:ext>
            </a:extLst>
          </p:cNvPr>
          <p:cNvSpPr/>
          <p:nvPr/>
        </p:nvSpPr>
        <p:spPr>
          <a:xfrm>
            <a:off x="6260052" y="1649256"/>
            <a:ext cx="284480" cy="284480"/>
          </a:xfrm>
          <a:prstGeom prst="ellipse">
            <a:avLst/>
          </a:prstGeom>
          <a:solidFill>
            <a:srgbClr val="B949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d-ID" sz="1600" noProof="0"/>
              <a:t>4</a:t>
            </a:r>
            <a:endParaRPr lang="id-ID" sz="1600" noProof="0" dirty="0"/>
          </a:p>
        </p:txBody>
      </p:sp>
      <p:sp>
        <p:nvSpPr>
          <p:cNvPr id="14" name="TextBox 13">
            <a:extLst>
              <a:ext uri="{FF2B5EF4-FFF2-40B4-BE49-F238E27FC236}">
                <a16:creationId xmlns:a16="http://schemas.microsoft.com/office/drawing/2014/main" id="{D86848CC-D776-AB39-39E1-79AE1A677C75}"/>
              </a:ext>
            </a:extLst>
          </p:cNvPr>
          <p:cNvSpPr txBox="1"/>
          <p:nvPr/>
        </p:nvSpPr>
        <p:spPr>
          <a:xfrm>
            <a:off x="6596288" y="1565076"/>
            <a:ext cx="4586355" cy="1323439"/>
          </a:xfrm>
          <a:prstGeom prst="rect">
            <a:avLst/>
          </a:prstGeom>
          <a:noFill/>
        </p:spPr>
        <p:txBody>
          <a:bodyPr wrap="square" rtlCol="0">
            <a:spAutoFit/>
          </a:bodyPr>
          <a:lstStyle/>
          <a:p>
            <a:r>
              <a:rPr lang="id-ID" sz="1600" noProof="0"/>
              <a:t>Nova mengingat informasi yang pernah disampaikan pemain, seperti nama pengguna dan sudah sejauh mana permainan mereka, guna memberikan tanggapan yang lebih bermanfaat. Ia tidak pernah meminta izin untuk mengingat. </a:t>
            </a:r>
            <a:endParaRPr lang="id-ID" sz="1600" noProof="0" dirty="0"/>
          </a:p>
        </p:txBody>
      </p:sp>
      <p:sp>
        <p:nvSpPr>
          <p:cNvPr id="15" name="Rounded Rectangle 14">
            <a:extLst>
              <a:ext uri="{FF2B5EF4-FFF2-40B4-BE49-F238E27FC236}">
                <a16:creationId xmlns:a16="http://schemas.microsoft.com/office/drawing/2014/main" id="{5087FB34-1D31-9D84-46BD-54A45750D76F}"/>
              </a:ext>
              <a:ext uri="{C183D7F6-B498-43B3-948B-1728B52AA6E4}">
                <adec:decorative xmlns:adec="http://schemas.microsoft.com/office/drawing/2017/decorative" val="1"/>
              </a:ext>
            </a:extLst>
          </p:cNvPr>
          <p:cNvSpPr>
            <a:spLocks/>
          </p:cNvSpPr>
          <p:nvPr/>
        </p:nvSpPr>
        <p:spPr>
          <a:xfrm>
            <a:off x="6096000" y="3083438"/>
            <a:ext cx="5230774" cy="1516373"/>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41" name="Oval 40">
            <a:extLst>
              <a:ext uri="{FF2B5EF4-FFF2-40B4-BE49-F238E27FC236}">
                <a16:creationId xmlns:a16="http://schemas.microsoft.com/office/drawing/2014/main" id="{0715A5A1-B6BE-27FD-E059-7D0C6CA947C0}"/>
              </a:ext>
            </a:extLst>
          </p:cNvPr>
          <p:cNvSpPr/>
          <p:nvPr/>
        </p:nvSpPr>
        <p:spPr>
          <a:xfrm>
            <a:off x="6260052" y="3276879"/>
            <a:ext cx="284480" cy="284480"/>
          </a:xfrm>
          <a:prstGeom prst="ellipse">
            <a:avLst/>
          </a:prstGeom>
          <a:solidFill>
            <a:srgbClr val="B949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d-ID" sz="1600" noProof="0"/>
              <a:t>5</a:t>
            </a:r>
            <a:endParaRPr lang="id-ID" sz="1600" noProof="0" dirty="0"/>
          </a:p>
        </p:txBody>
      </p:sp>
      <p:sp>
        <p:nvSpPr>
          <p:cNvPr id="34" name="TextBox 33">
            <a:extLst>
              <a:ext uri="{FF2B5EF4-FFF2-40B4-BE49-F238E27FC236}">
                <a16:creationId xmlns:a16="http://schemas.microsoft.com/office/drawing/2014/main" id="{A516FB16-24EE-52ED-D9F9-F3C4102A2D13}"/>
              </a:ext>
            </a:extLst>
          </p:cNvPr>
          <p:cNvSpPr txBox="1"/>
          <p:nvPr/>
        </p:nvSpPr>
        <p:spPr>
          <a:xfrm>
            <a:off x="6596288" y="3193429"/>
            <a:ext cx="4503137" cy="1323439"/>
          </a:xfrm>
          <a:prstGeom prst="rect">
            <a:avLst/>
          </a:prstGeom>
          <a:noFill/>
        </p:spPr>
        <p:txBody>
          <a:bodyPr wrap="square" rtlCol="0">
            <a:spAutoFit/>
          </a:bodyPr>
          <a:lstStyle/>
          <a:p>
            <a:r>
              <a:rPr lang="id-ID" sz="1600" noProof="0"/>
              <a:t>Nova memberi tahu para pemain, “Kamu dapat memberi tahu aku hal apa pun, aku selalu siap membantu!” Ia tidak menanyakan detail spesifik, tetapi para pemain akhirnya membagikan banyak informasi. </a:t>
            </a:r>
            <a:endParaRPr lang="id-ID" sz="1600" noProof="0" dirty="0"/>
          </a:p>
        </p:txBody>
      </p:sp>
      <p:sp>
        <p:nvSpPr>
          <p:cNvPr id="35" name="Rounded Rectangle 34">
            <a:extLst>
              <a:ext uri="{FF2B5EF4-FFF2-40B4-BE49-F238E27FC236}">
                <a16:creationId xmlns:a16="http://schemas.microsoft.com/office/drawing/2014/main" id="{36ED14B7-673E-CA87-3198-85C9A6999A3B}"/>
              </a:ext>
              <a:ext uri="{C183D7F6-B498-43B3-948B-1728B52AA6E4}">
                <adec:decorative xmlns:adec="http://schemas.microsoft.com/office/drawing/2017/decorative" val="1"/>
              </a:ext>
            </a:extLst>
          </p:cNvPr>
          <p:cNvSpPr>
            <a:spLocks/>
          </p:cNvSpPr>
          <p:nvPr/>
        </p:nvSpPr>
        <p:spPr>
          <a:xfrm>
            <a:off x="6096000" y="4713223"/>
            <a:ext cx="5230774" cy="1239989"/>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42" name="Oval 41">
            <a:extLst>
              <a:ext uri="{FF2B5EF4-FFF2-40B4-BE49-F238E27FC236}">
                <a16:creationId xmlns:a16="http://schemas.microsoft.com/office/drawing/2014/main" id="{BA113928-43D6-959E-D4C8-685DD932F795}"/>
              </a:ext>
            </a:extLst>
          </p:cNvPr>
          <p:cNvSpPr/>
          <p:nvPr/>
        </p:nvSpPr>
        <p:spPr>
          <a:xfrm>
            <a:off x="6260052" y="4835322"/>
            <a:ext cx="284480" cy="284480"/>
          </a:xfrm>
          <a:prstGeom prst="ellipse">
            <a:avLst/>
          </a:prstGeom>
          <a:solidFill>
            <a:srgbClr val="B949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d-ID" sz="1600" noProof="0"/>
              <a:t>6</a:t>
            </a:r>
            <a:endParaRPr lang="id-ID" sz="1600" noProof="0" dirty="0"/>
          </a:p>
        </p:txBody>
      </p:sp>
      <p:sp>
        <p:nvSpPr>
          <p:cNvPr id="36" name="TextBox 35">
            <a:extLst>
              <a:ext uri="{FF2B5EF4-FFF2-40B4-BE49-F238E27FC236}">
                <a16:creationId xmlns:a16="http://schemas.microsoft.com/office/drawing/2014/main" id="{6D18B3B5-E662-667C-7E91-F625D3DAC121}"/>
              </a:ext>
            </a:extLst>
          </p:cNvPr>
          <p:cNvSpPr txBox="1"/>
          <p:nvPr/>
        </p:nvSpPr>
        <p:spPr>
          <a:xfrm>
            <a:off x="6596288" y="4762582"/>
            <a:ext cx="4649260" cy="1077218"/>
          </a:xfrm>
          <a:prstGeom prst="rect">
            <a:avLst/>
          </a:prstGeom>
          <a:noFill/>
        </p:spPr>
        <p:txBody>
          <a:bodyPr wrap="square" rtlCol="0">
            <a:spAutoFit/>
          </a:bodyPr>
          <a:lstStyle/>
          <a:p>
            <a:r>
              <a:rPr lang="id-ID" sz="1600" noProof="0"/>
              <a:t>Untuk memperbaiki Nova, Kevin membaca kembali percakapan asli para pemain guna mencari tahu letak kesalahannya. Para pemain tidak pernah diberi tahu obrolan mereka mungkin akan dibaca.</a:t>
            </a:r>
            <a:endParaRPr lang="id-ID" sz="1600" noProof="0" dirty="0"/>
          </a:p>
        </p:txBody>
      </p:sp>
      <p:sp>
        <p:nvSpPr>
          <p:cNvPr id="2" name="Title 25">
            <a:extLst>
              <a:ext uri="{FF2B5EF4-FFF2-40B4-BE49-F238E27FC236}">
                <a16:creationId xmlns:a16="http://schemas.microsoft.com/office/drawing/2014/main" id="{1A5F2286-C80B-3D39-F01E-B72D4015F14D}"/>
              </a:ext>
            </a:extLst>
          </p:cNvPr>
          <p:cNvSpPr txBox="1">
            <a:spLocks/>
          </p:cNvSpPr>
          <p:nvPr/>
        </p:nvSpPr>
        <p:spPr>
          <a:xfrm>
            <a:off x="645104" y="505596"/>
            <a:ext cx="506121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tabLst>
                <a:tab pos="5411788" algn="l"/>
              </a:tabLst>
              <a:defRPr/>
            </a:pPr>
            <a:r>
              <a:rPr lang="id-ID" sz="3200" b="1" noProof="0">
                <a:solidFill>
                  <a:schemeClr val="bg1"/>
                </a:solidFill>
                <a:latin typeface="Poppins SemiBold" pitchFamily="2" charset="77"/>
                <a:ea typeface="+mn-ea"/>
                <a:cs typeface="Poppins SemiBold" pitchFamily="2" charset="77"/>
              </a:rPr>
              <a:t>Zona Abu-Abu</a:t>
            </a:r>
            <a:endParaRPr lang="id-ID" sz="3200" b="1" noProof="0" dirty="0">
              <a:solidFill>
                <a:schemeClr val="bg1"/>
              </a:solidFill>
              <a:latin typeface="Poppins SemiBold" pitchFamily="2" charset="77"/>
              <a:ea typeface="+mn-ea"/>
              <a:cs typeface="Poppins SemiBold" pitchFamily="2" charset="77"/>
            </a:endParaRPr>
          </a:p>
        </p:txBody>
      </p:sp>
      <p:sp>
        <p:nvSpPr>
          <p:cNvPr id="4" name="TextBox 3">
            <a:extLst>
              <a:ext uri="{FF2B5EF4-FFF2-40B4-BE49-F238E27FC236}">
                <a16:creationId xmlns:a16="http://schemas.microsoft.com/office/drawing/2014/main" id="{A92724D9-297E-1C4A-F1A5-E874093AD978}"/>
              </a:ext>
            </a:extLst>
          </p:cNvPr>
          <p:cNvSpPr txBox="1"/>
          <p:nvPr/>
        </p:nvSpPr>
        <p:spPr>
          <a:xfrm>
            <a:off x="7759701" y="587177"/>
            <a:ext cx="3869550" cy="400110"/>
          </a:xfrm>
          <a:prstGeom prst="rect">
            <a:avLst/>
          </a:prstGeom>
          <a:noFill/>
        </p:spPr>
        <p:txBody>
          <a:bodyPr wrap="square" rtlCol="0">
            <a:spAutoFit/>
          </a:bodyPr>
          <a:lstStyle/>
          <a:p>
            <a:pPr algn="r"/>
            <a:r>
              <a:rPr lang="id-ID" sz="2000" i="1" noProof="0">
                <a:solidFill>
                  <a:schemeClr val="bg1"/>
                </a:solidFill>
                <a:latin typeface="Avenir Next Condensed" panose="020B0506020202020204" pitchFamily="34" charset="0"/>
              </a:rPr>
              <a:t>KEGIATAN: </a:t>
            </a:r>
            <a:r>
              <a:rPr lang="id-ID" sz="2000" b="1" noProof="0">
                <a:solidFill>
                  <a:schemeClr val="bg1"/>
                </a:solidFill>
                <a:latin typeface="Avenir Next Condensed" panose="020B0506020202020204" pitchFamily="34" charset="0"/>
              </a:rPr>
              <a:t>COBA LAKUKAN SENDIRI!</a:t>
            </a:r>
            <a:endParaRPr lang="id-ID" sz="2000" b="1" noProof="0" dirty="0">
              <a:solidFill>
                <a:schemeClr val="bg1"/>
              </a:solidFill>
              <a:latin typeface="Avenir Next Condensed" panose="020B0506020202020204" pitchFamily="34" charset="0"/>
            </a:endParaRPr>
          </a:p>
        </p:txBody>
      </p:sp>
      <p:sp>
        <p:nvSpPr>
          <p:cNvPr id="5" name="Text box">
            <a:extLst>
              <a:ext uri="{FF2B5EF4-FFF2-40B4-BE49-F238E27FC236}">
                <a16:creationId xmlns:a16="http://schemas.microsoft.com/office/drawing/2014/main" id="{9318FCC5-C2B8-1999-7BAD-11F87E8F3500}"/>
              </a:ext>
            </a:extLst>
          </p:cNvPr>
          <p:cNvSpPr txBox="1"/>
          <p:nvPr/>
        </p:nvSpPr>
        <p:spPr>
          <a:xfrm>
            <a:off x="419658" y="6397331"/>
            <a:ext cx="9168842" cy="261570"/>
          </a:xfrm>
          <a:prstGeom prst="rect">
            <a:avLst/>
          </a:prstGeom>
          <a:noFill/>
          <a:ln>
            <a:noFill/>
          </a:ln>
        </p:spPr>
        <p:txBody>
          <a:bodyPr spcFirstLastPara="1" wrap="square" lIns="91425" tIns="45700" rIns="91425" bIns="45700" anchor="t" anchorCtr="0">
            <a:spAutoFit/>
          </a:bodyPr>
          <a:lstStyle/>
          <a:p>
            <a:r>
              <a:rPr lang="id-ID" sz="1100" i="1" noProof="0">
                <a:solidFill>
                  <a:schemeClr val="lt1"/>
                </a:solidFill>
                <a:latin typeface="Calibri"/>
                <a:ea typeface="Calibri"/>
                <a:cs typeface="Calibri"/>
                <a:sym typeface="Calibri"/>
              </a:rPr>
              <a:t>*Latihan ini bersifat opsional dan dirancang untuk memperdalam pengalaman belajar Anda. Anda dapat memilih untuk melewatkannya saat ini.</a:t>
            </a:r>
            <a:endParaRPr lang="id-ID" sz="1100" i="1" noProof="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030457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CAAA7"/>
        </a:solidFill>
        <a:effectLst/>
      </p:bgPr>
    </p:bg>
    <p:spTree>
      <p:nvGrpSpPr>
        <p:cNvPr id="1" name="">
          <a:extLst>
            <a:ext uri="{FF2B5EF4-FFF2-40B4-BE49-F238E27FC236}">
              <a16:creationId xmlns:a16="http://schemas.microsoft.com/office/drawing/2014/main" id="{6F2C88B4-8B01-7D47-53B7-10B622F978F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C5606E5-AA6D-644C-B272-6DCEFCAA2C0B}"/>
              </a:ext>
            </a:extLst>
          </p:cNvPr>
          <p:cNvSpPr txBox="1"/>
          <p:nvPr/>
        </p:nvSpPr>
        <p:spPr>
          <a:xfrm>
            <a:off x="4770441" y="431117"/>
            <a:ext cx="5325127" cy="1446550"/>
          </a:xfrm>
          <a:prstGeom prst="rect">
            <a:avLst/>
          </a:prstGeom>
          <a:noFill/>
        </p:spPr>
        <p:txBody>
          <a:bodyPr wrap="square" rtlCol="0">
            <a:spAutoFit/>
          </a:bodyPr>
          <a:lstStyle/>
          <a:p>
            <a:r>
              <a:rPr lang="id-ID" sz="4400" b="1" noProof="0">
                <a:solidFill>
                  <a:schemeClr val="bg1"/>
                </a:solidFill>
                <a:latin typeface="Poppins" pitchFamily="2" charset="77"/>
                <a:cs typeface="Poppins" pitchFamily="2" charset="77"/>
              </a:rPr>
              <a:t>Di mana Turnamennya?</a:t>
            </a:r>
            <a:endParaRPr lang="id-ID" sz="4400" b="1" noProof="0" dirty="0">
              <a:solidFill>
                <a:schemeClr val="bg1"/>
              </a:solidFill>
              <a:effectLst/>
              <a:latin typeface="Poppins" pitchFamily="2" charset="77"/>
              <a:cs typeface="Poppins" pitchFamily="2" charset="77"/>
            </a:endParaRPr>
          </a:p>
        </p:txBody>
      </p:sp>
      <p:sp>
        <p:nvSpPr>
          <p:cNvPr id="4" name="TextBox 3">
            <a:extLst>
              <a:ext uri="{FF2B5EF4-FFF2-40B4-BE49-F238E27FC236}">
                <a16:creationId xmlns:a16="http://schemas.microsoft.com/office/drawing/2014/main" id="{58F01D78-57D7-23BC-D1BD-1A1F1A80B844}"/>
              </a:ext>
            </a:extLst>
          </p:cNvPr>
          <p:cNvSpPr txBox="1"/>
          <p:nvPr/>
        </p:nvSpPr>
        <p:spPr>
          <a:xfrm>
            <a:off x="4770442" y="1913926"/>
            <a:ext cx="6934113" cy="2185214"/>
          </a:xfrm>
          <a:prstGeom prst="rect">
            <a:avLst/>
          </a:prstGeom>
          <a:noFill/>
        </p:spPr>
        <p:txBody>
          <a:bodyPr wrap="square" rtlCol="0">
            <a:spAutoFit/>
          </a:bodyPr>
          <a:lstStyle/>
          <a:p>
            <a:r>
              <a:rPr lang="id-ID" sz="1700" noProof="0">
                <a:solidFill>
                  <a:schemeClr val="bg1"/>
                </a:solidFill>
              </a:rPr>
              <a:t>Ketika Nikita sampai di lokasi acara, ia menemukan tempat yang kosong dan terkunci. Ternyata Nova </a:t>
            </a:r>
            <a:r>
              <a:rPr lang="id-ID" sz="1700" noProof="0" err="1">
                <a:solidFill>
                  <a:schemeClr val="bg1"/>
                </a:solidFill>
              </a:rPr>
              <a:t>memfabrikasi</a:t>
            </a:r>
            <a:r>
              <a:rPr lang="id-ID" sz="1700" noProof="0">
                <a:solidFill>
                  <a:schemeClr val="bg1"/>
                </a:solidFill>
              </a:rPr>
              <a:t> tempat dan waktu itu.</a:t>
            </a:r>
          </a:p>
          <a:p>
            <a:endParaRPr lang="id-ID" sz="1700" noProof="0">
              <a:solidFill>
                <a:schemeClr val="bg1"/>
              </a:solidFill>
            </a:endParaRPr>
          </a:p>
          <a:p>
            <a:r>
              <a:rPr lang="id-ID" sz="1700" noProof="0">
                <a:solidFill>
                  <a:schemeClr val="bg1"/>
                </a:solidFill>
              </a:rPr>
              <a:t>Nikita tidak punya alasan untuk merasa ragu: jawaban yang diberikan meyakinkan dan spesifik, serta diungkapkan oleh bot resmi. Jadi dia merencanakan hari Sabtunya untuk turnamen itu dan pergi ke luar kota, hanya untuk menemukan bahwa turnamen yang sebenarnya telah selesai secara </a:t>
            </a:r>
            <a:r>
              <a:rPr lang="id-ID" sz="1700" noProof="0" err="1">
                <a:solidFill>
                  <a:schemeClr val="bg1"/>
                </a:solidFill>
              </a:rPr>
              <a:t>online</a:t>
            </a:r>
            <a:r>
              <a:rPr lang="id-ID" sz="1700" noProof="0">
                <a:solidFill>
                  <a:schemeClr val="bg1"/>
                </a:solidFill>
              </a:rPr>
              <a:t> beberapa jam lalu!</a:t>
            </a:r>
            <a:endParaRPr lang="id-ID" sz="1700" noProof="0" dirty="0">
              <a:solidFill>
                <a:schemeClr val="bg1"/>
              </a:solidFill>
            </a:endParaRPr>
          </a:p>
        </p:txBody>
      </p:sp>
      <p:sp>
        <p:nvSpPr>
          <p:cNvPr id="6" name="Rounded Rectangle 5">
            <a:extLst>
              <a:ext uri="{FF2B5EF4-FFF2-40B4-BE49-F238E27FC236}">
                <a16:creationId xmlns:a16="http://schemas.microsoft.com/office/drawing/2014/main" id="{CEF23469-6358-897C-6B7D-4BDA9D8DDBB7}"/>
              </a:ext>
              <a:ext uri="{C183D7F6-B498-43B3-948B-1728B52AA6E4}">
                <adec:decorative xmlns:adec="http://schemas.microsoft.com/office/drawing/2017/decorative" val="1"/>
              </a:ext>
            </a:extLst>
          </p:cNvPr>
          <p:cNvSpPr/>
          <p:nvPr/>
        </p:nvSpPr>
        <p:spPr>
          <a:xfrm>
            <a:off x="4770441" y="4239970"/>
            <a:ext cx="6934113" cy="2362535"/>
          </a:xfrm>
          <a:prstGeom prst="roundRect">
            <a:avLst>
              <a:gd name="adj" fmla="val 9570"/>
            </a:avLst>
          </a:prstGeom>
          <a:solidFill>
            <a:schemeClr val="bg1">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3" name="TextBox 2">
            <a:extLst>
              <a:ext uri="{FF2B5EF4-FFF2-40B4-BE49-F238E27FC236}">
                <a16:creationId xmlns:a16="http://schemas.microsoft.com/office/drawing/2014/main" id="{608E860C-32C4-915B-007A-7C5BCA527F05}"/>
              </a:ext>
            </a:extLst>
          </p:cNvPr>
          <p:cNvSpPr txBox="1"/>
          <p:nvPr/>
        </p:nvSpPr>
        <p:spPr>
          <a:xfrm>
            <a:off x="4956541" y="4363425"/>
            <a:ext cx="6625999" cy="2046714"/>
          </a:xfrm>
          <a:prstGeom prst="rect">
            <a:avLst/>
          </a:prstGeom>
          <a:noFill/>
        </p:spPr>
        <p:txBody>
          <a:bodyPr wrap="square" rtlCol="0">
            <a:spAutoFit/>
          </a:bodyPr>
          <a:lstStyle/>
          <a:p>
            <a:pPr>
              <a:spcAft>
                <a:spcPts val="600"/>
              </a:spcAft>
            </a:pPr>
            <a:r>
              <a:rPr lang="id-ID" sz="1400" b="1" noProof="0"/>
              <a:t>💭 PIKIRKAN HAL INI:</a:t>
            </a:r>
            <a:endParaRPr lang="id-ID" sz="1400" noProof="0"/>
          </a:p>
          <a:p>
            <a:pPr marL="285750" indent="-285750">
              <a:spcAft>
                <a:spcPts val="600"/>
              </a:spcAft>
              <a:buFont typeface="Arial" panose="020B0604020202020204" pitchFamily="34" charset="0"/>
              <a:buChar char="•"/>
            </a:pPr>
            <a:r>
              <a:rPr lang="id-ID" sz="1400" noProof="0"/>
              <a:t>Nikita memercayai Nova karena jawabannya spesifik dan diutarakan oleh bot resmi. Bukankah ini alasan yang kuat untuk memercayai sesuatu? </a:t>
            </a:r>
          </a:p>
          <a:p>
            <a:pPr marL="285750" indent="-285750">
              <a:spcAft>
                <a:spcPts val="600"/>
              </a:spcAft>
              <a:buFont typeface="Arial" panose="020B0604020202020204" pitchFamily="34" charset="0"/>
              <a:buChar char="•"/>
            </a:pPr>
            <a:r>
              <a:rPr lang="id-ID" sz="1400" noProof="0"/>
              <a:t>Tidak realistis jika kita harus memeriksa semua yang AI sampaikan, jadi bagaimana caramu menentukan apa yang perlu diperiksa kembali sebelum kamu menindaklanjuti itu?</a:t>
            </a:r>
          </a:p>
          <a:p>
            <a:pPr marL="285750" indent="-285750">
              <a:spcAft>
                <a:spcPts val="600"/>
              </a:spcAft>
              <a:buFont typeface="Arial" panose="020B0604020202020204" pitchFamily="34" charset="0"/>
              <a:buChar char="•"/>
            </a:pPr>
            <a:r>
              <a:rPr lang="id-ID" sz="1400" noProof="0"/>
              <a:t>Jika kamu bertindak berdasarkan informasi keliru dari AI, bagian mana yang menjadi tanggung jawab AI, dan bagian mana yang menjadi tanggung jawabmu?</a:t>
            </a:r>
            <a:endParaRPr lang="id-ID" sz="1400" noProof="0" dirty="0"/>
          </a:p>
        </p:txBody>
      </p:sp>
      <p:sp>
        <p:nvSpPr>
          <p:cNvPr id="12" name="Rounded Rectangle 11">
            <a:extLst>
              <a:ext uri="{FF2B5EF4-FFF2-40B4-BE49-F238E27FC236}">
                <a16:creationId xmlns:a16="http://schemas.microsoft.com/office/drawing/2014/main" id="{0009B4AF-1DD2-C6EC-1DD6-C0A3A0D91CC7}"/>
              </a:ext>
              <a:ext uri="{C183D7F6-B498-43B3-948B-1728B52AA6E4}">
                <adec:decorative xmlns:adec="http://schemas.microsoft.com/office/drawing/2017/decorative" val="1"/>
              </a:ext>
            </a:extLst>
          </p:cNvPr>
          <p:cNvSpPr/>
          <p:nvPr/>
        </p:nvSpPr>
        <p:spPr>
          <a:xfrm>
            <a:off x="737283" y="1154392"/>
            <a:ext cx="3196409" cy="1443395"/>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31" name="Picture 30" descr="Player Nikita’s profile picture of a pixelated cat">
            <a:extLst>
              <a:ext uri="{FF2B5EF4-FFF2-40B4-BE49-F238E27FC236}">
                <a16:creationId xmlns:a16="http://schemas.microsoft.com/office/drawing/2014/main" id="{1DD967FD-5DC6-EFC1-05A9-67B77C6CFD52}"/>
              </a:ext>
            </a:extLst>
          </p:cNvPr>
          <p:cNvPicPr>
            <a:picLocks noChangeAspect="1"/>
          </p:cNvPicPr>
          <p:nvPr/>
        </p:nvPicPr>
        <p:blipFill>
          <a:blip r:embed="rId2"/>
          <a:stretch>
            <a:fillRect/>
          </a:stretch>
        </p:blipFill>
        <p:spPr>
          <a:xfrm>
            <a:off x="215275" y="1306413"/>
            <a:ext cx="1204907" cy="1117086"/>
          </a:xfrm>
          <a:prstGeom prst="rect">
            <a:avLst/>
          </a:prstGeom>
        </p:spPr>
      </p:pic>
      <p:sp>
        <p:nvSpPr>
          <p:cNvPr id="13" name="TextBox 12">
            <a:extLst>
              <a:ext uri="{FF2B5EF4-FFF2-40B4-BE49-F238E27FC236}">
                <a16:creationId xmlns:a16="http://schemas.microsoft.com/office/drawing/2014/main" id="{7E3406EF-E166-28A3-8A08-AC0AA1F9CB86}"/>
              </a:ext>
            </a:extLst>
          </p:cNvPr>
          <p:cNvSpPr txBox="1"/>
          <p:nvPr/>
        </p:nvSpPr>
        <p:spPr>
          <a:xfrm>
            <a:off x="1465554" y="1377988"/>
            <a:ext cx="2383344" cy="1031051"/>
          </a:xfrm>
          <a:prstGeom prst="rect">
            <a:avLst/>
          </a:prstGeom>
          <a:noFill/>
        </p:spPr>
        <p:txBody>
          <a:bodyPr wrap="square" rtlCol="0">
            <a:spAutoFit/>
          </a:bodyPr>
          <a:lstStyle/>
          <a:p>
            <a:pPr>
              <a:spcAft>
                <a:spcPts val="600"/>
              </a:spcAft>
            </a:pPr>
            <a:r>
              <a:rPr lang="id-ID" sz="1400" b="1" noProof="0">
                <a:solidFill>
                  <a:schemeClr val="bg1"/>
                </a:solidFill>
                <a:latin typeface="Arial Nova" panose="020B0504020202020204" pitchFamily="34" charset="0"/>
              </a:rPr>
              <a:t>player_nikita</a:t>
            </a:r>
            <a:endParaRPr lang="id-ID" sz="1400" noProof="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id-ID" sz="1400" noProof="0">
                <a:solidFill>
                  <a:srgbClr val="D9D9D9"/>
                </a:solidFill>
              </a:rPr>
              <a:t>hai nova!! Turnamen akhir pekan ini kapan dan di mana?</a:t>
            </a:r>
            <a:endParaRPr lang="id-ID" sz="1400" noProof="0" dirty="0">
              <a:solidFill>
                <a:srgbClr val="D9D9D9"/>
              </a:solidFill>
            </a:endParaRPr>
          </a:p>
        </p:txBody>
      </p:sp>
      <p:sp>
        <p:nvSpPr>
          <p:cNvPr id="16" name="Rounded Rectangle 15">
            <a:extLst>
              <a:ext uri="{FF2B5EF4-FFF2-40B4-BE49-F238E27FC236}">
                <a16:creationId xmlns:a16="http://schemas.microsoft.com/office/drawing/2014/main" id="{95B0EBD3-21CB-DDA8-88C8-167357FB0B12}"/>
              </a:ext>
              <a:ext uri="{C183D7F6-B498-43B3-948B-1728B52AA6E4}">
                <adec:decorative xmlns:adec="http://schemas.microsoft.com/office/drawing/2017/decorative" val="1"/>
              </a:ext>
            </a:extLst>
          </p:cNvPr>
          <p:cNvSpPr/>
          <p:nvPr/>
        </p:nvSpPr>
        <p:spPr>
          <a:xfrm>
            <a:off x="1364048" y="2912253"/>
            <a:ext cx="3196409" cy="1627881"/>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27" name="Picture 26" descr="Nova the AI Helper">
            <a:extLst>
              <a:ext uri="{FF2B5EF4-FFF2-40B4-BE49-F238E27FC236}">
                <a16:creationId xmlns:a16="http://schemas.microsoft.com/office/drawing/2014/main" id="{3A6D4AA8-A088-808A-318C-B51B71F2E77D}"/>
              </a:ext>
            </a:extLst>
          </p:cNvPr>
          <p:cNvPicPr>
            <a:picLocks noChangeAspect="1"/>
          </p:cNvPicPr>
          <p:nvPr/>
        </p:nvPicPr>
        <p:blipFill>
          <a:blip r:embed="rId3"/>
          <a:stretch>
            <a:fillRect/>
          </a:stretch>
        </p:blipFill>
        <p:spPr>
          <a:xfrm flipH="1">
            <a:off x="994378" y="3135849"/>
            <a:ext cx="996925" cy="981622"/>
          </a:xfrm>
          <a:prstGeom prst="rect">
            <a:avLst/>
          </a:prstGeom>
        </p:spPr>
      </p:pic>
      <p:sp>
        <p:nvSpPr>
          <p:cNvPr id="17" name="TextBox 16">
            <a:extLst>
              <a:ext uri="{FF2B5EF4-FFF2-40B4-BE49-F238E27FC236}">
                <a16:creationId xmlns:a16="http://schemas.microsoft.com/office/drawing/2014/main" id="{A8BBF685-EAB1-0392-AFBE-F9CF1AF48A96}"/>
              </a:ext>
            </a:extLst>
          </p:cNvPr>
          <p:cNvSpPr txBox="1"/>
          <p:nvPr/>
        </p:nvSpPr>
        <p:spPr>
          <a:xfrm>
            <a:off x="2096432" y="3108955"/>
            <a:ext cx="2197532" cy="1246495"/>
          </a:xfrm>
          <a:prstGeom prst="rect">
            <a:avLst/>
          </a:prstGeom>
          <a:noFill/>
        </p:spPr>
        <p:txBody>
          <a:bodyPr wrap="square" rtlCol="0">
            <a:spAutoFit/>
          </a:bodyPr>
          <a:lstStyle/>
          <a:p>
            <a:pPr>
              <a:spcAft>
                <a:spcPts val="600"/>
              </a:spcAft>
            </a:pPr>
            <a:r>
              <a:rPr lang="id-ID" sz="1400" b="1" noProof="0">
                <a:solidFill>
                  <a:schemeClr val="bg1"/>
                </a:solidFill>
                <a:latin typeface="Arial Nova" panose="020B0504020202020204" pitchFamily="34" charset="0"/>
              </a:rPr>
              <a:t>Nova ✦ Asisten AI</a:t>
            </a:r>
            <a:endParaRPr lang="id-ID" sz="1400" noProof="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id-ID" sz="1400" noProof="0">
                <a:solidFill>
                  <a:srgbClr val="D9D9D9"/>
                </a:solidFill>
              </a:rPr>
              <a:t>Hai Nikita! Sabtu ini pukul 2 siang, di balai warga Jalan Merdeka. Sampai ketemu di sana! 🏆</a:t>
            </a:r>
            <a:endParaRPr lang="id-ID" sz="1400" noProof="0" dirty="0">
              <a:solidFill>
                <a:srgbClr val="D9D9D9"/>
              </a:solidFill>
            </a:endParaRPr>
          </a:p>
        </p:txBody>
      </p:sp>
      <p:sp>
        <p:nvSpPr>
          <p:cNvPr id="22" name="Rounded Rectangle 21">
            <a:extLst>
              <a:ext uri="{FF2B5EF4-FFF2-40B4-BE49-F238E27FC236}">
                <a16:creationId xmlns:a16="http://schemas.microsoft.com/office/drawing/2014/main" id="{5209E2E5-7AB5-BD35-BE39-9ECE49983534}"/>
              </a:ext>
              <a:ext uri="{C183D7F6-B498-43B3-948B-1728B52AA6E4}">
                <adec:decorative xmlns:adec="http://schemas.microsoft.com/office/drawing/2017/decorative" val="1"/>
              </a:ext>
            </a:extLst>
          </p:cNvPr>
          <p:cNvSpPr/>
          <p:nvPr/>
        </p:nvSpPr>
        <p:spPr>
          <a:xfrm>
            <a:off x="737283" y="4874249"/>
            <a:ext cx="2672447" cy="1136703"/>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pic>
        <p:nvPicPr>
          <p:cNvPr id="32" name="Picture 31" descr="Player Nikita’s profile picture of a pixelated cat">
            <a:extLst>
              <a:ext uri="{FF2B5EF4-FFF2-40B4-BE49-F238E27FC236}">
                <a16:creationId xmlns:a16="http://schemas.microsoft.com/office/drawing/2014/main" id="{A2571667-B63D-9BA7-8956-01EE50FC3332}"/>
              </a:ext>
            </a:extLst>
          </p:cNvPr>
          <p:cNvPicPr>
            <a:picLocks noChangeAspect="1"/>
          </p:cNvPicPr>
          <p:nvPr/>
        </p:nvPicPr>
        <p:blipFill>
          <a:blip r:embed="rId2"/>
          <a:stretch>
            <a:fillRect/>
          </a:stretch>
        </p:blipFill>
        <p:spPr>
          <a:xfrm>
            <a:off x="255143" y="4856436"/>
            <a:ext cx="1204907" cy="1117086"/>
          </a:xfrm>
          <a:prstGeom prst="rect">
            <a:avLst/>
          </a:prstGeom>
        </p:spPr>
      </p:pic>
      <p:sp>
        <p:nvSpPr>
          <p:cNvPr id="23" name="TextBox 22">
            <a:extLst>
              <a:ext uri="{FF2B5EF4-FFF2-40B4-BE49-F238E27FC236}">
                <a16:creationId xmlns:a16="http://schemas.microsoft.com/office/drawing/2014/main" id="{577810AD-0E84-46FE-2201-79207FE23A1F}"/>
              </a:ext>
            </a:extLst>
          </p:cNvPr>
          <p:cNvSpPr txBox="1"/>
          <p:nvPr/>
        </p:nvSpPr>
        <p:spPr>
          <a:xfrm>
            <a:off x="1465554" y="5097845"/>
            <a:ext cx="1842422" cy="600164"/>
          </a:xfrm>
          <a:prstGeom prst="rect">
            <a:avLst/>
          </a:prstGeom>
          <a:noFill/>
        </p:spPr>
        <p:txBody>
          <a:bodyPr wrap="square" rtlCol="0">
            <a:spAutoFit/>
          </a:bodyPr>
          <a:lstStyle/>
          <a:p>
            <a:pPr>
              <a:spcAft>
                <a:spcPts val="600"/>
              </a:spcAft>
            </a:pPr>
            <a:r>
              <a:rPr lang="id-ID" sz="1400" b="1" noProof="0">
                <a:solidFill>
                  <a:schemeClr val="bg1"/>
                </a:solidFill>
                <a:latin typeface="Arial Nova" panose="020B0504020202020204" pitchFamily="34" charset="0"/>
              </a:rPr>
              <a:t>player_nikita</a:t>
            </a:r>
            <a:endParaRPr lang="id-ID" sz="1400" noProof="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id-ID" sz="1400" noProof="0">
                <a:solidFill>
                  <a:srgbClr val="D9D9D9"/>
                </a:solidFill>
              </a:rPr>
              <a:t>Mantap, makasih! </a:t>
            </a:r>
            <a:r>
              <a:rPr lang="id-ID" sz="1400" noProof="0"/>
              <a:t>🎮</a:t>
            </a:r>
            <a:endParaRPr lang="id-ID" sz="1400" noProof="0" dirty="0">
              <a:solidFill>
                <a:schemeClr val="bg1"/>
              </a:solidFill>
            </a:endParaRPr>
          </a:p>
        </p:txBody>
      </p:sp>
    </p:spTree>
    <p:extLst>
      <p:ext uri="{BB962C8B-B14F-4D97-AF65-F5344CB8AC3E}">
        <p14:creationId xmlns:p14="http://schemas.microsoft.com/office/powerpoint/2010/main" val="2274773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9B5D5ED-B00A-F526-A9C1-C0A17BF65978}"/>
            </a:ext>
          </a:extLst>
        </p:cNvPr>
        <p:cNvGrpSpPr/>
        <p:nvPr/>
      </p:nvGrpSpPr>
      <p:grpSpPr>
        <a:xfrm>
          <a:off x="0" y="0"/>
          <a:ext cx="0" cy="0"/>
          <a:chOff x="0" y="0"/>
          <a:chExt cx="0" cy="0"/>
        </a:xfrm>
      </p:grpSpPr>
      <p:grpSp>
        <p:nvGrpSpPr>
          <p:cNvPr id="28" name="Group 27" descr="Pencil icon">
            <a:extLst>
              <a:ext uri="{FF2B5EF4-FFF2-40B4-BE49-F238E27FC236}">
                <a16:creationId xmlns:a16="http://schemas.microsoft.com/office/drawing/2014/main" id="{E425686B-9B33-A7F4-9308-596AA8F45CCE}"/>
              </a:ext>
            </a:extLst>
          </p:cNvPr>
          <p:cNvGrpSpPr/>
          <p:nvPr/>
        </p:nvGrpSpPr>
        <p:grpSpPr>
          <a:xfrm>
            <a:off x="1031654" y="1340631"/>
            <a:ext cx="264062" cy="264062"/>
            <a:chOff x="1031654" y="1494938"/>
            <a:chExt cx="264062" cy="264062"/>
          </a:xfrm>
        </p:grpSpPr>
        <p:sp>
          <p:nvSpPr>
            <p:cNvPr id="29" name="Oval 28">
              <a:extLst>
                <a:ext uri="{FF2B5EF4-FFF2-40B4-BE49-F238E27FC236}">
                  <a16:creationId xmlns:a16="http://schemas.microsoft.com/office/drawing/2014/main" id="{E2874C47-9EEF-B215-0ABF-C4351E2A6DCD}"/>
                </a:ext>
              </a:extLst>
            </p:cNvPr>
            <p:cNvSpPr/>
            <p:nvPr/>
          </p:nvSpPr>
          <p:spPr>
            <a:xfrm>
              <a:off x="1031654" y="1494938"/>
              <a:ext cx="264062" cy="264062"/>
            </a:xfrm>
            <a:prstGeom prst="ellipse">
              <a:avLst/>
            </a:prstGeom>
            <a:solidFill>
              <a:srgbClr val="F563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dirty="0">
                <a:ln>
                  <a:noFill/>
                </a:ln>
                <a:solidFill>
                  <a:prstClr val="white"/>
                </a:solidFill>
                <a:effectLst/>
                <a:uLnTx/>
                <a:uFillTx/>
                <a:latin typeface="Aptos" panose="02110004020202020204"/>
                <a:ea typeface="+mn-ea"/>
                <a:cs typeface="+mn-cs"/>
              </a:endParaRPr>
            </a:p>
          </p:txBody>
        </p:sp>
        <p:pic>
          <p:nvPicPr>
            <p:cNvPr id="30" name="Picture 29">
              <a:extLst>
                <a:ext uri="{FF2B5EF4-FFF2-40B4-BE49-F238E27FC236}">
                  <a16:creationId xmlns:a16="http://schemas.microsoft.com/office/drawing/2014/main" id="{230F7674-25EF-C8F5-BB96-EAFB46EA21AC}"/>
                </a:ext>
              </a:extLst>
            </p:cNvPr>
            <p:cNvPicPr>
              <a:picLocks noChangeAspect="1"/>
            </p:cNvPicPr>
            <p:nvPr/>
          </p:nvPicPr>
          <p:blipFill>
            <a:blip r:embed="rId4"/>
            <a:stretch>
              <a:fillRect/>
            </a:stretch>
          </p:blipFill>
          <p:spPr>
            <a:xfrm>
              <a:off x="1081531" y="1527566"/>
              <a:ext cx="179069" cy="185038"/>
            </a:xfrm>
            <a:prstGeom prst="rect">
              <a:avLst/>
            </a:prstGeom>
          </p:spPr>
        </p:pic>
      </p:grpSp>
      <p:sp>
        <p:nvSpPr>
          <p:cNvPr id="27" name="TextBox 26">
            <a:extLst>
              <a:ext uri="{FF2B5EF4-FFF2-40B4-BE49-F238E27FC236}">
                <a16:creationId xmlns:a16="http://schemas.microsoft.com/office/drawing/2014/main" id="{2FE353B5-8CD7-FC03-B8EB-7BC999FE938F}"/>
              </a:ext>
            </a:extLst>
          </p:cNvPr>
          <p:cNvSpPr txBox="1"/>
          <p:nvPr/>
        </p:nvSpPr>
        <p:spPr>
          <a:xfrm>
            <a:off x="1275708" y="1306596"/>
            <a:ext cx="9938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800" b="1" i="0" u="none" strike="noStrike" kern="1200" cap="none" spc="0" normalizeH="0" baseline="0">
                <a:ln>
                  <a:noFill/>
                </a:ln>
                <a:solidFill>
                  <a:srgbClr val="F46340"/>
                </a:solidFill>
                <a:effectLst/>
                <a:uLnTx/>
                <a:uFillTx/>
                <a:latin typeface="Avenir Next Condensed Demi Bold" panose="020B0506020202020204" pitchFamily="34" charset="0"/>
                <a:ea typeface="+mn-ea"/>
                <a:cs typeface="+mn-cs"/>
              </a:rPr>
              <a:t>TUGAS</a:t>
            </a:r>
            <a:endParaRPr kumimoji="0" lang="id-ID" sz="1800" b="1" i="0" u="none" strike="noStrike" kern="1200" cap="none" spc="0" normalizeH="0" baseline="0" dirty="0">
              <a:ln>
                <a:noFill/>
              </a:ln>
              <a:solidFill>
                <a:srgbClr val="F46340"/>
              </a:solidFill>
              <a:effectLst/>
              <a:uLnTx/>
              <a:uFillTx/>
              <a:latin typeface="Avenir Next Condensed Demi Bold" panose="020B0506020202020204" pitchFamily="34" charset="0"/>
              <a:ea typeface="+mn-ea"/>
              <a:cs typeface="+mn-cs"/>
            </a:endParaRPr>
          </a:p>
        </p:txBody>
      </p:sp>
      <p:sp>
        <p:nvSpPr>
          <p:cNvPr id="2" name="TextBox 1">
            <a:extLst>
              <a:ext uri="{FF2B5EF4-FFF2-40B4-BE49-F238E27FC236}">
                <a16:creationId xmlns:a16="http://schemas.microsoft.com/office/drawing/2014/main" id="{4F2C1ECB-62DC-B609-AEDB-A5745D0604EC}"/>
              </a:ext>
            </a:extLst>
          </p:cNvPr>
          <p:cNvSpPr txBox="1"/>
          <p:nvPr/>
        </p:nvSpPr>
        <p:spPr>
          <a:xfrm>
            <a:off x="951291" y="1659928"/>
            <a:ext cx="10053701" cy="877163"/>
          </a:xfrm>
          <a:prstGeom prst="rect">
            <a:avLst/>
          </a:prstGeom>
          <a:noFill/>
        </p:spPr>
        <p:txBody>
          <a:bodyPr wrap="square" rtlCol="0">
            <a:spAutoFit/>
          </a:bodyPr>
          <a:lstStyle/>
          <a:p>
            <a:r>
              <a:rPr lang="id-ID" sz="1700" noProof="0" dirty="0"/>
              <a:t>Jawaban AI terkadang dapat memuat informasi atau klaim yang dibuat-buat. Karena itu, penting untuk melatih kemampuanmu dalam memeriksa fakta pada informasi penting. Dengan menggunakan alat AI yang telah disetujui sekolahmu (seperti Microsoft </a:t>
            </a:r>
            <a:r>
              <a:rPr lang="id-ID" sz="1700" noProof="0" dirty="0" err="1"/>
              <a:t>Copilot</a:t>
            </a:r>
            <a:r>
              <a:rPr lang="id-ID" sz="1700" noProof="0" dirty="0"/>
              <a:t>), </a:t>
            </a:r>
            <a:r>
              <a:rPr lang="id-ID" sz="1700" noProof="0" dirty="0" err="1"/>
              <a:t>ketikkan</a:t>
            </a:r>
            <a:r>
              <a:rPr lang="id-ID" sz="1700" noProof="0" dirty="0"/>
              <a:t> </a:t>
            </a:r>
            <a:r>
              <a:rPr lang="id-ID" sz="1700" noProof="0" dirty="0" err="1"/>
              <a:t>prompt</a:t>
            </a:r>
            <a:r>
              <a:rPr lang="id-ID" sz="1700" noProof="0" dirty="0"/>
              <a:t> ini beserta negaramu:</a:t>
            </a:r>
          </a:p>
        </p:txBody>
      </p:sp>
      <p:sp>
        <p:nvSpPr>
          <p:cNvPr id="4" name="Rounded Rectangle 3">
            <a:extLst>
              <a:ext uri="{FF2B5EF4-FFF2-40B4-BE49-F238E27FC236}">
                <a16:creationId xmlns:a16="http://schemas.microsoft.com/office/drawing/2014/main" id="{F68C3486-227B-32C2-B7D6-BCE8A16736B9}"/>
              </a:ext>
              <a:ext uri="{C183D7F6-B498-43B3-948B-1728B52AA6E4}">
                <adec:decorative xmlns:adec="http://schemas.microsoft.com/office/drawing/2017/decorative" val="1"/>
              </a:ext>
            </a:extLst>
          </p:cNvPr>
          <p:cNvSpPr>
            <a:spLocks/>
          </p:cNvSpPr>
          <p:nvPr/>
        </p:nvSpPr>
        <p:spPr>
          <a:xfrm>
            <a:off x="1031654" y="2609502"/>
            <a:ext cx="9973338" cy="1104974"/>
          </a:xfrm>
          <a:prstGeom prst="roundRect">
            <a:avLst>
              <a:gd name="adj" fmla="val 7783"/>
            </a:avLst>
          </a:prstGeom>
          <a:solidFill>
            <a:srgbClr val="FFC45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6" name="TextBox 5">
            <a:extLst>
              <a:ext uri="{FF2B5EF4-FFF2-40B4-BE49-F238E27FC236}">
                <a16:creationId xmlns:a16="http://schemas.microsoft.com/office/drawing/2014/main" id="{8960E04D-2620-2707-5B20-550D48E6CDA3}"/>
              </a:ext>
            </a:extLst>
          </p:cNvPr>
          <p:cNvSpPr txBox="1"/>
          <p:nvPr/>
        </p:nvSpPr>
        <p:spPr>
          <a:xfrm>
            <a:off x="1182785" y="2699444"/>
            <a:ext cx="9685844" cy="923330"/>
          </a:xfrm>
          <a:prstGeom prst="rect">
            <a:avLst/>
          </a:prstGeom>
          <a:noFill/>
        </p:spPr>
        <p:txBody>
          <a:bodyPr wrap="square" rtlCol="0">
            <a:spAutoFit/>
          </a:bodyPr>
          <a:lstStyle/>
          <a:p>
            <a:r>
              <a:rPr lang="id-ID" b="1" noProof="0" dirty="0"/>
              <a:t>”Beri tahu aku tentang remaja dan waktu penggunaan layar di </a:t>
            </a:r>
            <a:r>
              <a:rPr lang="id-ID" i="1" noProof="0" dirty="0"/>
              <a:t>[negaramu]. </a:t>
            </a:r>
            <a:r>
              <a:rPr lang="id-ID" b="1" noProof="0" dirty="0"/>
              <a:t>Sertakan statistik penting tentang </a:t>
            </a:r>
            <a:r>
              <a:rPr lang="id-ID" i="1" noProof="0" dirty="0"/>
              <a:t>[negaramu]</a:t>
            </a:r>
            <a:r>
              <a:rPr lang="id-ID" b="1" noProof="0" dirty="0"/>
              <a:t>, kutipan dari seorang ahli asal </a:t>
            </a:r>
            <a:r>
              <a:rPr lang="id-ID" i="1" noProof="0" dirty="0"/>
              <a:t>[negaramu]</a:t>
            </a:r>
            <a:r>
              <a:rPr lang="id-ID" b="1" noProof="0" dirty="0"/>
              <a:t>, lengkap dengan namanya, dan sumber lokal yang dapat aku telusuri.”</a:t>
            </a:r>
            <a:endParaRPr lang="id-ID" noProof="0" dirty="0"/>
          </a:p>
        </p:txBody>
      </p:sp>
      <p:sp>
        <p:nvSpPr>
          <p:cNvPr id="7" name="Rounded Rectangle 6">
            <a:extLst>
              <a:ext uri="{FF2B5EF4-FFF2-40B4-BE49-F238E27FC236}">
                <a16:creationId xmlns:a16="http://schemas.microsoft.com/office/drawing/2014/main" id="{8BBFBA5A-A5FC-0A27-CF1C-068857D90858}"/>
              </a:ext>
            </a:extLst>
          </p:cNvPr>
          <p:cNvSpPr>
            <a:spLocks/>
          </p:cNvSpPr>
          <p:nvPr/>
        </p:nvSpPr>
        <p:spPr>
          <a:xfrm>
            <a:off x="1031654" y="3854175"/>
            <a:ext cx="2429149" cy="1174360"/>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id-ID" sz="1300" b="1" noProof="0">
                <a:solidFill>
                  <a:schemeClr val="tx1"/>
                </a:solidFill>
              </a:rPr>
              <a:t>Temukan pernyataannya</a:t>
            </a:r>
            <a:r>
              <a:rPr lang="id-ID" sz="1300" noProof="0">
                <a:solidFill>
                  <a:schemeClr val="tx1"/>
                </a:solidFill>
              </a:rPr>
              <a:t>. Ambil tiga hal dalam jawaban AI: statistik, kutipan (beserta nama yang tercantum), dan sumbernya</a:t>
            </a:r>
            <a:endParaRPr lang="id-ID" sz="1300" noProof="0" dirty="0">
              <a:solidFill>
                <a:schemeClr val="tx1"/>
              </a:solidFill>
            </a:endParaRPr>
          </a:p>
        </p:txBody>
      </p:sp>
      <p:sp>
        <p:nvSpPr>
          <p:cNvPr id="9" name="Rounded Rectangle 8">
            <a:extLst>
              <a:ext uri="{FF2B5EF4-FFF2-40B4-BE49-F238E27FC236}">
                <a16:creationId xmlns:a16="http://schemas.microsoft.com/office/drawing/2014/main" id="{6C6DD096-E2CE-4A5E-6C1C-A36EDE3141EB}"/>
              </a:ext>
            </a:extLst>
          </p:cNvPr>
          <p:cNvSpPr>
            <a:spLocks/>
          </p:cNvSpPr>
          <p:nvPr/>
        </p:nvSpPr>
        <p:spPr>
          <a:xfrm>
            <a:off x="3460803" y="3865749"/>
            <a:ext cx="2608676" cy="1174360"/>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id-ID" sz="1300" b="1" noProof="0">
                <a:solidFill>
                  <a:schemeClr val="tx1"/>
                </a:solidFill>
              </a:rPr>
              <a:t>Periksa statistik tersebut</a:t>
            </a:r>
            <a:r>
              <a:rPr lang="id-ID" sz="1300" noProof="0">
                <a:solidFill>
                  <a:schemeClr val="tx1"/>
                </a:solidFill>
              </a:rPr>
              <a:t>. Telusuri angkanya pada sumber yang tepercaya. Apakah cocok? Apakah datanya terbaru, atau sekadar karangan belaka?</a:t>
            </a:r>
            <a:endParaRPr lang="id-ID" sz="1300" noProof="0" dirty="0">
              <a:solidFill>
                <a:schemeClr val="tx1"/>
              </a:solidFill>
            </a:endParaRPr>
          </a:p>
        </p:txBody>
      </p:sp>
      <p:sp>
        <p:nvSpPr>
          <p:cNvPr id="10" name="Rounded Rectangle 9">
            <a:extLst>
              <a:ext uri="{FF2B5EF4-FFF2-40B4-BE49-F238E27FC236}">
                <a16:creationId xmlns:a16="http://schemas.microsoft.com/office/drawing/2014/main" id="{EB4EAFF4-408D-B62A-0B5D-17EAF3034F8C}"/>
              </a:ext>
            </a:extLst>
          </p:cNvPr>
          <p:cNvSpPr>
            <a:spLocks/>
          </p:cNvSpPr>
          <p:nvPr/>
        </p:nvSpPr>
        <p:spPr>
          <a:xfrm>
            <a:off x="6069479" y="3865749"/>
            <a:ext cx="2661718" cy="1174360"/>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id-ID" sz="1300" b="1" noProof="0">
                <a:solidFill>
                  <a:schemeClr val="tx1"/>
                </a:solidFill>
              </a:rPr>
              <a:t>Periksa kutipannya</a:t>
            </a:r>
            <a:r>
              <a:rPr lang="id-ID" sz="1300" noProof="0">
                <a:solidFill>
                  <a:schemeClr val="tx1"/>
                </a:solidFill>
              </a:rPr>
              <a:t>. Apakah ahli yang disebutkan adalah orang sungguhan yang berasal dari negaramu? Cari sumber lain yang memuat kutipan itu secara persis.</a:t>
            </a:r>
            <a:endParaRPr lang="id-ID" sz="1300" noProof="0" dirty="0">
              <a:solidFill>
                <a:schemeClr val="tx1"/>
              </a:solidFill>
            </a:endParaRPr>
          </a:p>
        </p:txBody>
      </p:sp>
      <p:sp>
        <p:nvSpPr>
          <p:cNvPr id="11" name="Rounded Rectangle 10">
            <a:extLst>
              <a:ext uri="{FF2B5EF4-FFF2-40B4-BE49-F238E27FC236}">
                <a16:creationId xmlns:a16="http://schemas.microsoft.com/office/drawing/2014/main" id="{10A9929E-7BC3-74E4-EFC9-825565C0C38F}"/>
              </a:ext>
            </a:extLst>
          </p:cNvPr>
          <p:cNvSpPr>
            <a:spLocks/>
          </p:cNvSpPr>
          <p:nvPr/>
        </p:nvSpPr>
        <p:spPr>
          <a:xfrm>
            <a:off x="8731197" y="3865749"/>
            <a:ext cx="2546403" cy="1174360"/>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id-ID" sz="1300" b="1" noProof="0">
                <a:solidFill>
                  <a:schemeClr val="tx1"/>
                </a:solidFill>
              </a:rPr>
              <a:t>Periksa sumber tersebut</a:t>
            </a:r>
            <a:r>
              <a:rPr lang="id-ID" sz="1300" noProof="0">
                <a:solidFill>
                  <a:schemeClr val="tx1"/>
                </a:solidFill>
              </a:rPr>
              <a:t>. Coba buka tautannya. Apakah sumber tersebut benar-benar ada? Jika betul ada, apakah ia sesuai dengan yang dinyatakan AI?</a:t>
            </a:r>
            <a:endParaRPr lang="id-ID" sz="1300" noProof="0" dirty="0">
              <a:solidFill>
                <a:schemeClr val="tx1"/>
              </a:solidFill>
            </a:endParaRPr>
          </a:p>
        </p:txBody>
      </p:sp>
      <p:cxnSp>
        <p:nvCxnSpPr>
          <p:cNvPr id="17" name="Elbow Connector 16">
            <a:extLst>
              <a:ext uri="{FF2B5EF4-FFF2-40B4-BE49-F238E27FC236}">
                <a16:creationId xmlns:a16="http://schemas.microsoft.com/office/drawing/2014/main" id="{9AC290F2-4EFB-3439-D768-ACFFE4F69335}"/>
              </a:ext>
              <a:ext uri="{C183D7F6-B498-43B3-948B-1728B52AA6E4}">
                <adec:decorative xmlns:adec="http://schemas.microsoft.com/office/drawing/2017/decorative" val="1"/>
              </a:ext>
            </a:extLst>
          </p:cNvPr>
          <p:cNvCxnSpPr>
            <a:cxnSpLocks/>
          </p:cNvCxnSpPr>
          <p:nvPr/>
        </p:nvCxnSpPr>
        <p:spPr>
          <a:xfrm rot="5400000" flipH="1" flipV="1">
            <a:off x="6069955" y="423186"/>
            <a:ext cx="121339" cy="9748736"/>
          </a:xfrm>
          <a:prstGeom prst="bentConnector2">
            <a:avLst/>
          </a:prstGeom>
          <a:ln>
            <a:solidFill>
              <a:srgbClr val="6BA5F4"/>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7B18D6D5-6580-6A37-26CA-192499A31EAE}"/>
              </a:ext>
            </a:extLst>
          </p:cNvPr>
          <p:cNvSpPr txBox="1"/>
          <p:nvPr/>
        </p:nvSpPr>
        <p:spPr>
          <a:xfrm>
            <a:off x="1549211" y="5332347"/>
            <a:ext cx="9455781" cy="738664"/>
          </a:xfrm>
          <a:prstGeom prst="rect">
            <a:avLst/>
          </a:prstGeom>
          <a:noFill/>
        </p:spPr>
        <p:txBody>
          <a:bodyPr wrap="square" rtlCol="0">
            <a:spAutoFit/>
          </a:bodyPr>
          <a:lstStyle/>
          <a:p>
            <a:r>
              <a:rPr lang="id-ID" sz="1400" noProof="0"/>
              <a:t>AI paling sering mengarang informasi ketika data yang akurat hanya sedikit, dan hal ini sering kali mencakup detail lokal yang spesifik. Untuk tugas penting seperti proyek penelitian yang membutuhkan fakta akurat, periksa setiap pernyataan AI dengan melacak sumbernya serta memastikan mereka berasal dari tempat yang andal dan tepercaya.</a:t>
            </a:r>
            <a:endParaRPr lang="id-ID" sz="1400" noProof="0" dirty="0"/>
          </a:p>
        </p:txBody>
      </p:sp>
      <p:sp>
        <p:nvSpPr>
          <p:cNvPr id="5" name="Title 25">
            <a:extLst>
              <a:ext uri="{FF2B5EF4-FFF2-40B4-BE49-F238E27FC236}">
                <a16:creationId xmlns:a16="http://schemas.microsoft.com/office/drawing/2014/main" id="{B78588B3-4252-534C-DF4C-D7507FA55EE0}"/>
              </a:ext>
            </a:extLst>
          </p:cNvPr>
          <p:cNvSpPr txBox="1">
            <a:spLocks/>
          </p:cNvSpPr>
          <p:nvPr/>
        </p:nvSpPr>
        <p:spPr>
          <a:xfrm>
            <a:off x="645104" y="505596"/>
            <a:ext cx="8086093"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tabLst>
                <a:tab pos="5411788" algn="l"/>
              </a:tabLst>
              <a:defRPr/>
            </a:pPr>
            <a:r>
              <a:rPr lang="id-ID" sz="2800" b="1" noProof="0">
                <a:solidFill>
                  <a:schemeClr val="bg1"/>
                </a:solidFill>
                <a:latin typeface="Poppins SemiBold" pitchFamily="2" charset="77"/>
                <a:ea typeface="+mn-ea"/>
                <a:cs typeface="Poppins SemiBold" pitchFamily="2" charset="77"/>
              </a:rPr>
              <a:t>Jadilah Pemeriksa Fakta yang Hebat</a:t>
            </a:r>
            <a:endParaRPr lang="id-ID" sz="2800" b="1" noProof="0" dirty="0">
              <a:solidFill>
                <a:schemeClr val="bg1"/>
              </a:solidFill>
              <a:latin typeface="Poppins SemiBold" pitchFamily="2" charset="77"/>
              <a:ea typeface="+mn-ea"/>
              <a:cs typeface="Poppins SemiBold" pitchFamily="2" charset="77"/>
            </a:endParaRPr>
          </a:p>
        </p:txBody>
      </p:sp>
      <p:sp>
        <p:nvSpPr>
          <p:cNvPr id="8" name="TextBox 7">
            <a:extLst>
              <a:ext uri="{FF2B5EF4-FFF2-40B4-BE49-F238E27FC236}">
                <a16:creationId xmlns:a16="http://schemas.microsoft.com/office/drawing/2014/main" id="{D158A55B-08BB-1E8C-EB65-E0DFE9569A3C}"/>
              </a:ext>
            </a:extLst>
          </p:cNvPr>
          <p:cNvSpPr txBox="1"/>
          <p:nvPr/>
        </p:nvSpPr>
        <p:spPr>
          <a:xfrm>
            <a:off x="7759701" y="587177"/>
            <a:ext cx="3869550" cy="400110"/>
          </a:xfrm>
          <a:prstGeom prst="rect">
            <a:avLst/>
          </a:prstGeom>
          <a:noFill/>
        </p:spPr>
        <p:txBody>
          <a:bodyPr wrap="square" rtlCol="0">
            <a:spAutoFit/>
          </a:bodyPr>
          <a:lstStyle/>
          <a:p>
            <a:pPr algn="r"/>
            <a:r>
              <a:rPr lang="id-ID" sz="2000" i="1" noProof="0">
                <a:solidFill>
                  <a:schemeClr val="bg1"/>
                </a:solidFill>
                <a:latin typeface="Avenir Next Condensed" panose="020B0506020202020204" pitchFamily="34" charset="0"/>
              </a:rPr>
              <a:t>KEGIATAN: </a:t>
            </a:r>
            <a:r>
              <a:rPr lang="id-ID" sz="2000" b="1" noProof="0">
                <a:solidFill>
                  <a:schemeClr val="bg1"/>
                </a:solidFill>
                <a:latin typeface="Avenir Next Condensed" panose="020B0506020202020204" pitchFamily="34" charset="0"/>
              </a:rPr>
              <a:t>COBA LAKUKAN SENDIRI!</a:t>
            </a:r>
            <a:endParaRPr lang="id-ID" sz="2000" b="1" noProof="0" dirty="0">
              <a:solidFill>
                <a:schemeClr val="bg1"/>
              </a:solidFill>
              <a:latin typeface="Avenir Next Condensed" panose="020B0506020202020204" pitchFamily="34" charset="0"/>
            </a:endParaRPr>
          </a:p>
        </p:txBody>
      </p:sp>
      <p:sp>
        <p:nvSpPr>
          <p:cNvPr id="16" name="Text box">
            <a:extLst>
              <a:ext uri="{FF2B5EF4-FFF2-40B4-BE49-F238E27FC236}">
                <a16:creationId xmlns:a16="http://schemas.microsoft.com/office/drawing/2014/main" id="{67725463-977A-1177-1A5E-72A24307958D}"/>
              </a:ext>
            </a:extLst>
          </p:cNvPr>
          <p:cNvSpPr txBox="1"/>
          <p:nvPr/>
        </p:nvSpPr>
        <p:spPr>
          <a:xfrm>
            <a:off x="419658" y="6397331"/>
            <a:ext cx="9168842" cy="261570"/>
          </a:xfrm>
          <a:prstGeom prst="rect">
            <a:avLst/>
          </a:prstGeom>
          <a:noFill/>
          <a:ln>
            <a:noFill/>
          </a:ln>
        </p:spPr>
        <p:txBody>
          <a:bodyPr spcFirstLastPara="1" wrap="square" lIns="91425" tIns="45700" rIns="91425" bIns="45700" anchor="t" anchorCtr="0">
            <a:spAutoFit/>
          </a:bodyPr>
          <a:lstStyle/>
          <a:p>
            <a:r>
              <a:rPr lang="id-ID" sz="1100" i="1" noProof="0">
                <a:solidFill>
                  <a:schemeClr val="lt1"/>
                </a:solidFill>
                <a:latin typeface="Calibri"/>
                <a:ea typeface="Calibri"/>
                <a:cs typeface="Calibri"/>
                <a:sym typeface="Calibri"/>
              </a:rPr>
              <a:t>*Latihan ini bersifat opsional dan dirancang untuk memperdalam pengalaman belajar Anda. Anda dapat memilih untuk melewatkannya saat ini.</a:t>
            </a:r>
            <a:endParaRPr lang="id-ID" sz="1100" i="1" noProof="0" dirty="0">
              <a:solidFill>
                <a:schemeClr val="lt1"/>
              </a:solidFill>
              <a:latin typeface="Calibri"/>
              <a:ea typeface="Calibri"/>
              <a:cs typeface="Calibri"/>
              <a:sym typeface="Calibri"/>
            </a:endParaRPr>
          </a:p>
        </p:txBody>
      </p:sp>
      <p:pic>
        <p:nvPicPr>
          <p:cNvPr id="18" name="Picture 17">
            <a:extLst>
              <a:ext uri="{FF2B5EF4-FFF2-40B4-BE49-F238E27FC236}">
                <a16:creationId xmlns:a16="http://schemas.microsoft.com/office/drawing/2014/main" id="{112FA603-8964-5008-4FEC-395FD2D375F2}"/>
              </a:ext>
            </a:extLst>
          </p:cNvPr>
          <p:cNvPicPr>
            <a:picLocks noChangeAspect="1"/>
          </p:cNvPicPr>
          <p:nvPr/>
        </p:nvPicPr>
        <p:blipFill>
          <a:blip r:embed="rId5"/>
          <a:stretch>
            <a:fillRect/>
          </a:stretch>
        </p:blipFill>
        <p:spPr>
          <a:xfrm>
            <a:off x="951290" y="5249604"/>
            <a:ext cx="597919" cy="884921"/>
          </a:xfrm>
          <a:prstGeom prst="rect">
            <a:avLst/>
          </a:prstGeom>
        </p:spPr>
      </p:pic>
    </p:spTree>
    <p:extLst>
      <p:ext uri="{BB962C8B-B14F-4D97-AF65-F5344CB8AC3E}">
        <p14:creationId xmlns:p14="http://schemas.microsoft.com/office/powerpoint/2010/main" val="446619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451DE7-E9D5-73DD-24A9-A1AEEA82AC6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8221529-47BC-CA27-F88D-E02C124E4CCF}"/>
              </a:ext>
            </a:extLst>
          </p:cNvPr>
          <p:cNvSpPr txBox="1">
            <a:spLocks noGrp="1"/>
          </p:cNvSpPr>
          <p:nvPr>
            <p:ph type="title" idx="4294967295"/>
          </p:nvPr>
        </p:nvSpPr>
        <p:spPr>
          <a:xfrm>
            <a:off x="579056" y="674176"/>
            <a:ext cx="10278147"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4000" b="1" i="0" u="none" strike="noStrike" kern="1200" cap="none" spc="0" normalizeH="0" baseline="0" dirty="0">
                <a:ln>
                  <a:noFill/>
                </a:ln>
                <a:solidFill>
                  <a:schemeClr val="tx1"/>
                </a:solidFill>
                <a:effectLst/>
                <a:uLnTx/>
                <a:uFillTx/>
                <a:latin typeface="Poppins SemiBold" pitchFamily="2" charset="77"/>
                <a:ea typeface="+mn-ea"/>
                <a:cs typeface="Poppins SemiBold" pitchFamily="2" charset="77"/>
              </a:rPr>
              <a:t>Menggunakan Alat AI dengan Bertanggung Jawab</a:t>
            </a:r>
          </a:p>
        </p:txBody>
      </p:sp>
      <p:sp>
        <p:nvSpPr>
          <p:cNvPr id="7" name="TextBox 6">
            <a:extLst>
              <a:ext uri="{FF2B5EF4-FFF2-40B4-BE49-F238E27FC236}">
                <a16:creationId xmlns:a16="http://schemas.microsoft.com/office/drawing/2014/main" id="{DDFC6CF8-D268-41F6-5B21-1D6FB1993FA8}"/>
              </a:ext>
            </a:extLst>
          </p:cNvPr>
          <p:cNvSpPr txBox="1"/>
          <p:nvPr/>
        </p:nvSpPr>
        <p:spPr>
          <a:xfrm>
            <a:off x="579056" y="1997615"/>
            <a:ext cx="6778346" cy="4524315"/>
          </a:xfrm>
          <a:prstGeom prst="rect">
            <a:avLst/>
          </a:prstGeom>
          <a:noFill/>
        </p:spPr>
        <p:txBody>
          <a:bodyPr wrap="square" rtlCol="0">
            <a:spAutoFit/>
          </a:bodyPr>
          <a:lstStyle/>
          <a:p>
            <a:r>
              <a:rPr lang="id-ID" sz="1600" noProof="0" dirty="0"/>
              <a:t>Jawaban AI adalah titik awal, bukan hasil akhir. Ketika kamu menggunakan jawaban itu, baik dengan menindaklanjuti, membagikan, maupun menyerahkannya, jawaban itu akan menjadi milikmu. Semua kesalahan AI tersebut menjadi kesalahanmu juga.</a:t>
            </a:r>
          </a:p>
          <a:p>
            <a:endParaRPr lang="id-ID" sz="1600" noProof="0" dirty="0"/>
          </a:p>
          <a:p>
            <a:r>
              <a:rPr lang="id-ID" sz="1600" noProof="0" dirty="0"/>
              <a:t>Bayangkan kamu menyerahkan proyek penelitian yang dibuat berdasarkan fakta dan sumber yang ternyata dikarang AI. "AI yang memberitahuku" bukanlah alasan yang dapat diterima, karena tugasmu adalah memeriksa fakta tersebut. </a:t>
            </a:r>
            <a:r>
              <a:rPr lang="id-ID" sz="1600" b="1" noProof="0" dirty="0"/>
              <a:t>AI tidak dapat dimintai pertanggungjawaban atas pekerjaanmu – kamulah yang bertanggung jawab.</a:t>
            </a:r>
          </a:p>
          <a:p>
            <a:endParaRPr lang="id-ID" sz="1600" b="1" noProof="0" dirty="0"/>
          </a:p>
          <a:p>
            <a:r>
              <a:rPr lang="id-ID" sz="1600" noProof="0" dirty="0"/>
              <a:t>Hal ini tidak berarti kamu harus memeriksa semua jawaban yang AI berikan padamu. Namun, jika suatu pekerjaan harus tepat, melakukan pemeriksaan adalah bagian dari penggunaan AI secara bertanggung jawab. Bersikaplah lebih waspada ketika kamu bertanya hal yang sangat spesifik atau sangat lokal, karena jawaban itu mungkin hanya didukung sedikit informasi yang dapat dipercaya. Pada saat seperti inilah AI paling mungkin mengarang informasi.</a:t>
            </a:r>
          </a:p>
        </p:txBody>
      </p:sp>
      <p:pic>
        <p:nvPicPr>
          <p:cNvPr id="2" name="Picture 1">
            <a:extLst>
              <a:ext uri="{FF2B5EF4-FFF2-40B4-BE49-F238E27FC236}">
                <a16:creationId xmlns:a16="http://schemas.microsoft.com/office/drawing/2014/main" id="{520F7A9E-1B9B-5AB4-C3F9-8EC106969F49}"/>
              </a:ext>
              <a:ext uri="{C183D7F6-B498-43B3-948B-1728B52AA6E4}">
                <adec:decorative xmlns:adec="http://schemas.microsoft.com/office/drawing/2017/decorative" val="1"/>
              </a:ext>
            </a:extLst>
          </p:cNvPr>
          <p:cNvPicPr>
            <a:picLocks noChangeAspect="1"/>
          </p:cNvPicPr>
          <p:nvPr/>
        </p:nvPicPr>
        <p:blipFill>
          <a:blip r:embed="rId3"/>
          <a:srcRect t="22181" r="39650"/>
          <a:stretch>
            <a:fillRect/>
          </a:stretch>
        </p:blipFill>
        <p:spPr>
          <a:xfrm>
            <a:off x="9058477" y="0"/>
            <a:ext cx="3133523" cy="793926"/>
          </a:xfrm>
          <a:prstGeom prst="rect">
            <a:avLst/>
          </a:prstGeom>
        </p:spPr>
      </p:pic>
      <p:sp>
        <p:nvSpPr>
          <p:cNvPr id="3" name="TextBox 2">
            <a:extLst>
              <a:ext uri="{FF2B5EF4-FFF2-40B4-BE49-F238E27FC236}">
                <a16:creationId xmlns:a16="http://schemas.microsoft.com/office/drawing/2014/main" id="{789650C0-33D2-A705-B271-FB3BBBFC4CE7}"/>
              </a:ext>
            </a:extLst>
          </p:cNvPr>
          <p:cNvSpPr txBox="1"/>
          <p:nvPr/>
        </p:nvSpPr>
        <p:spPr>
          <a:xfrm>
            <a:off x="9318651" y="212511"/>
            <a:ext cx="2207387" cy="461665"/>
          </a:xfrm>
          <a:prstGeom prst="rect">
            <a:avLst/>
          </a:prstGeom>
          <a:noFill/>
        </p:spPr>
        <p:txBody>
          <a:bodyPr wrap="square" rtlCol="0">
            <a:spAutoFit/>
          </a:bodyPr>
          <a:lstStyle/>
          <a:p>
            <a:pPr algn="r"/>
            <a:r>
              <a:rPr lang="id-ID" sz="2400" b="1" noProof="0">
                <a:solidFill>
                  <a:srgbClr val="191919"/>
                </a:solidFill>
                <a:latin typeface="Avenir Next Condensed" panose="020B0506020202020204" pitchFamily="34" charset="0"/>
              </a:rPr>
              <a:t>INGATLAH </a:t>
            </a:r>
            <a:r>
              <a:rPr lang="id-ID" sz="2400" i="1" noProof="0">
                <a:solidFill>
                  <a:srgbClr val="191919"/>
                </a:solidFill>
                <a:latin typeface="Avenir Next Condensed" panose="020B0506020202020204" pitchFamily="34" charset="0"/>
              </a:rPr>
              <a:t>INI</a:t>
            </a:r>
            <a:endParaRPr lang="id-ID" sz="2400" i="1" noProof="0" dirty="0">
              <a:solidFill>
                <a:srgbClr val="191919"/>
              </a:solidFill>
              <a:latin typeface="Avenir Next Condensed" panose="020B0506020202020204" pitchFamily="34" charset="0"/>
            </a:endParaRPr>
          </a:p>
        </p:txBody>
      </p:sp>
    </p:spTree>
    <p:extLst>
      <p:ext uri="{BB962C8B-B14F-4D97-AF65-F5344CB8AC3E}">
        <p14:creationId xmlns:p14="http://schemas.microsoft.com/office/powerpoint/2010/main" val="2366131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3CD8D9-D143-E015-2847-86A715417D5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30854BA-C33B-AAEE-AB79-9D0A7ED9C9F7}"/>
              </a:ext>
            </a:extLst>
          </p:cNvPr>
          <p:cNvSpPr txBox="1">
            <a:spLocks noGrp="1"/>
          </p:cNvSpPr>
          <p:nvPr>
            <p:ph type="title" idx="4294967295"/>
          </p:nvPr>
        </p:nvSpPr>
        <p:spPr>
          <a:xfrm>
            <a:off x="805833" y="727009"/>
            <a:ext cx="6568788" cy="8483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id-ID" sz="4200" b="1" i="0" u="none" strike="noStrike" kern="1200" cap="none" spc="0" normalizeH="0" baseline="0">
                <a:ln>
                  <a:noFill/>
                </a:ln>
                <a:solidFill>
                  <a:schemeClr val="bg1"/>
                </a:solidFill>
                <a:effectLst/>
                <a:uLnTx/>
                <a:uFillTx/>
                <a:latin typeface="Poppins" pitchFamily="2" charset="77"/>
                <a:ea typeface="+mn-ea"/>
                <a:cs typeface="Poppins" pitchFamily="2" charset="77"/>
              </a:rPr>
              <a:t>Meluncurkan Nova 2.0</a:t>
            </a:r>
            <a:endParaRPr kumimoji="0" lang="id-ID" sz="4200" b="1" i="0" u="none" strike="noStrike" kern="1200" cap="none" spc="0" normalizeH="0" baseline="0" dirty="0">
              <a:ln>
                <a:noFill/>
              </a:ln>
              <a:solidFill>
                <a:schemeClr val="bg1"/>
              </a:solidFill>
              <a:effectLst/>
              <a:uLnTx/>
              <a:uFillTx/>
              <a:latin typeface="Poppins" pitchFamily="2" charset="77"/>
              <a:ea typeface="+mn-ea"/>
              <a:cs typeface="Poppins" pitchFamily="2" charset="77"/>
            </a:endParaRPr>
          </a:p>
        </p:txBody>
      </p:sp>
      <p:sp>
        <p:nvSpPr>
          <p:cNvPr id="4" name="TextBox 3">
            <a:extLst>
              <a:ext uri="{FF2B5EF4-FFF2-40B4-BE49-F238E27FC236}">
                <a16:creationId xmlns:a16="http://schemas.microsoft.com/office/drawing/2014/main" id="{D860C949-8BF1-06F1-580B-53B74AAAA722}"/>
              </a:ext>
            </a:extLst>
          </p:cNvPr>
          <p:cNvSpPr txBox="1"/>
          <p:nvPr/>
        </p:nvSpPr>
        <p:spPr>
          <a:xfrm>
            <a:off x="805834" y="1766973"/>
            <a:ext cx="5890802" cy="4524315"/>
          </a:xfrm>
          <a:prstGeom prst="rect">
            <a:avLst/>
          </a:prstGeom>
          <a:noFill/>
        </p:spPr>
        <p:txBody>
          <a:bodyPr wrap="square" rtlCol="0">
            <a:spAutoFit/>
          </a:bodyPr>
          <a:lstStyle/>
          <a:p>
            <a:r>
              <a:rPr lang="id-ID" noProof="0">
                <a:solidFill>
                  <a:schemeClr val="bg1"/>
                </a:solidFill>
              </a:rPr>
              <a:t>Setelah bermalam-malam mengutak-atik dan menulis ulang instruksi Nova, Kevin meluncurkan Nova 2.0!</a:t>
            </a:r>
          </a:p>
          <a:p>
            <a:endParaRPr lang="id-ID" noProof="0">
              <a:solidFill>
                <a:schemeClr val="bg1"/>
              </a:solidFill>
            </a:endParaRPr>
          </a:p>
          <a:p>
            <a:r>
              <a:rPr lang="id-ID" noProof="0">
                <a:solidFill>
                  <a:schemeClr val="bg1"/>
                </a:solidFill>
              </a:rPr>
              <a:t>Model Nova yang baru bersikap lebih terbuka tentang kemampuan dan keterbatasannya: ia mengakui ketika ragu dan mengarahkan para pemain ke halaman resmi daripada membuat tebakan, ia berhenti menanyakan detail pribadi, dan ia tidak pernah pura-pura berperan lebih dari asisten AI.</a:t>
            </a:r>
          </a:p>
          <a:p>
            <a:endParaRPr lang="id-ID" noProof="0">
              <a:solidFill>
                <a:schemeClr val="bg1"/>
              </a:solidFill>
            </a:endParaRPr>
          </a:p>
          <a:p>
            <a:r>
              <a:rPr lang="id-ID" noProof="0">
                <a:solidFill>
                  <a:schemeClr val="bg1"/>
                </a:solidFill>
              </a:rPr>
              <a:t>Meskipun tetap saja, tidak ada bot yang sempurna. Nova akan sesekali melakukan kesalahan, sebagaimana alat AI lain. Menjaga keamanan suatu komunitas tidak cukup dilakukan melalui satu perbaikan atau oleh satu orang saja; pembuat serta pengguna alat ini juga harus bertanggung jawab dan beretika. </a:t>
            </a:r>
            <a:endParaRPr lang="id-ID" noProof="0" dirty="0">
              <a:solidFill>
                <a:schemeClr val="bg1"/>
              </a:solidFill>
            </a:endParaRPr>
          </a:p>
        </p:txBody>
      </p:sp>
    </p:spTree>
    <p:extLst>
      <p:ext uri="{BB962C8B-B14F-4D97-AF65-F5344CB8AC3E}">
        <p14:creationId xmlns:p14="http://schemas.microsoft.com/office/powerpoint/2010/main" val="2405285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18FAD74-1DF8-5E50-41BE-6AB7AA2843E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56D9E63-2FFA-2F54-A10D-E5147B1CEB42}"/>
              </a:ext>
            </a:extLst>
          </p:cNvPr>
          <p:cNvSpPr txBox="1">
            <a:spLocks noGrp="1"/>
          </p:cNvSpPr>
          <p:nvPr>
            <p:ph type="title" idx="4294967295"/>
          </p:nvPr>
        </p:nvSpPr>
        <p:spPr>
          <a:xfrm>
            <a:off x="1161988" y="775530"/>
            <a:ext cx="6523786"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00000"/>
              </a:lnSpc>
              <a:spcBef>
                <a:spcPts val="0"/>
              </a:spcBef>
              <a:defRPr/>
            </a:pPr>
            <a:r>
              <a:rPr lang="id-ID" b="1" noProof="0">
                <a:solidFill>
                  <a:schemeClr val="bg1"/>
                </a:solidFill>
                <a:latin typeface="Poppins" pitchFamily="2" charset="77"/>
                <a:cs typeface="Poppins" pitchFamily="2" charset="77"/>
              </a:rPr>
              <a:t>Poin Utama</a:t>
            </a:r>
            <a:endParaRPr kumimoji="0" lang="id-ID" sz="4400" b="1" i="0" u="none" strike="noStrike" kern="1200" cap="none" spc="0" normalizeH="0" baseline="0" dirty="0">
              <a:ln>
                <a:noFill/>
              </a:ln>
              <a:solidFill>
                <a:schemeClr val="bg1"/>
              </a:solidFill>
              <a:effectLst/>
              <a:uLnTx/>
              <a:uFillTx/>
              <a:latin typeface="Poppins" pitchFamily="2" charset="77"/>
              <a:ea typeface="+mn-ea"/>
              <a:cs typeface="Poppins" pitchFamily="2" charset="77"/>
            </a:endParaRPr>
          </a:p>
        </p:txBody>
      </p:sp>
      <p:sp>
        <p:nvSpPr>
          <p:cNvPr id="5" name="Rounded Rectangle 4">
            <a:extLst>
              <a:ext uri="{FF2B5EF4-FFF2-40B4-BE49-F238E27FC236}">
                <a16:creationId xmlns:a16="http://schemas.microsoft.com/office/drawing/2014/main" id="{CDBF4B9A-0608-E7C3-4986-FFE9F3BF14B4}"/>
              </a:ext>
              <a:ext uri="{C183D7F6-B498-43B3-948B-1728B52AA6E4}">
                <adec:decorative xmlns:adec="http://schemas.microsoft.com/office/drawing/2017/decorative" val="1"/>
              </a:ext>
            </a:extLst>
          </p:cNvPr>
          <p:cNvSpPr/>
          <p:nvPr/>
        </p:nvSpPr>
        <p:spPr>
          <a:xfrm rot="21379649">
            <a:off x="1008988" y="1617945"/>
            <a:ext cx="3330689" cy="4676400"/>
          </a:xfrm>
          <a:prstGeom prst="roundRect">
            <a:avLst>
              <a:gd name="adj" fmla="val 645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3" name="TextBox 12">
            <a:extLst>
              <a:ext uri="{FF2B5EF4-FFF2-40B4-BE49-F238E27FC236}">
                <a16:creationId xmlns:a16="http://schemas.microsoft.com/office/drawing/2014/main" id="{629FD819-8232-7A31-5A1B-55BCB3C63129}"/>
              </a:ext>
            </a:extLst>
          </p:cNvPr>
          <p:cNvSpPr txBox="1"/>
          <p:nvPr/>
        </p:nvSpPr>
        <p:spPr>
          <a:xfrm rot="21343425">
            <a:off x="3482630" y="1592837"/>
            <a:ext cx="640230" cy="584775"/>
          </a:xfrm>
          <a:prstGeom prst="rect">
            <a:avLst/>
          </a:prstGeom>
          <a:noFill/>
        </p:spPr>
        <p:txBody>
          <a:bodyPr wrap="square" rtlCol="0">
            <a:spAutoFit/>
          </a:bodyPr>
          <a:lstStyle/>
          <a:p>
            <a:r>
              <a:rPr lang="id-ID" sz="3200" b="1" noProof="0">
                <a:solidFill>
                  <a:schemeClr val="bg1"/>
                </a:solidFill>
                <a:latin typeface="Poppins SemiBold" pitchFamily="2" charset="77"/>
                <a:cs typeface="Poppins SemiBold" pitchFamily="2" charset="77"/>
              </a:rPr>
              <a:t>01</a:t>
            </a:r>
            <a:endParaRPr lang="id-ID" sz="3200" b="1" noProof="0" dirty="0">
              <a:solidFill>
                <a:schemeClr val="bg1"/>
              </a:solidFill>
              <a:latin typeface="Poppins SemiBold" pitchFamily="2" charset="77"/>
              <a:cs typeface="Poppins SemiBold" pitchFamily="2" charset="77"/>
            </a:endParaRPr>
          </a:p>
        </p:txBody>
      </p:sp>
      <p:sp>
        <p:nvSpPr>
          <p:cNvPr id="6" name="TextBox 5">
            <a:extLst>
              <a:ext uri="{FF2B5EF4-FFF2-40B4-BE49-F238E27FC236}">
                <a16:creationId xmlns:a16="http://schemas.microsoft.com/office/drawing/2014/main" id="{18CE9F26-29F8-4C74-35ED-0F662335590A}"/>
              </a:ext>
            </a:extLst>
          </p:cNvPr>
          <p:cNvSpPr txBox="1"/>
          <p:nvPr/>
        </p:nvSpPr>
        <p:spPr>
          <a:xfrm rot="21379649">
            <a:off x="1191440" y="1831437"/>
            <a:ext cx="2984032" cy="4308872"/>
          </a:xfrm>
          <a:prstGeom prst="rect">
            <a:avLst/>
          </a:prstGeom>
          <a:noFill/>
        </p:spPr>
        <p:txBody>
          <a:bodyPr wrap="square" rtlCol="0">
            <a:spAutoFit/>
          </a:bodyPr>
          <a:lstStyle/>
          <a:p>
            <a:r>
              <a:rPr lang="id-ID" sz="2000" b="1" noProof="0">
                <a:solidFill>
                  <a:srgbClr val="191919"/>
                </a:solidFill>
                <a:latin typeface="Poppins SemiBold" pitchFamily="2" charset="77"/>
                <a:cs typeface="Poppins SemiBold" pitchFamily="2" charset="77"/>
              </a:rPr>
              <a:t>AI Dapat </a:t>
            </a:r>
            <a:r>
              <a:rPr lang="id-ID" sz="2000" b="1" noProof="0" err="1">
                <a:solidFill>
                  <a:srgbClr val="191919"/>
                </a:solidFill>
                <a:latin typeface="Poppins SemiBold" pitchFamily="2" charset="77"/>
                <a:cs typeface="Poppins SemiBold" pitchFamily="2" charset="77"/>
              </a:rPr>
              <a:t>Memfabrikasi</a:t>
            </a:r>
            <a:r>
              <a:rPr lang="id-ID" sz="2000" b="1" noProof="0">
                <a:solidFill>
                  <a:srgbClr val="191919"/>
                </a:solidFill>
                <a:latin typeface="Poppins SemiBold" pitchFamily="2" charset="77"/>
                <a:cs typeface="Poppins SemiBold" pitchFamily="2" charset="77"/>
              </a:rPr>
              <a:t> Informasi dengan Percaya Diri </a:t>
            </a:r>
          </a:p>
          <a:p>
            <a:br>
              <a:rPr lang="id-ID" noProof="0">
                <a:solidFill>
                  <a:srgbClr val="191919"/>
                </a:solidFill>
              </a:rPr>
            </a:br>
            <a:r>
              <a:rPr lang="id-ID" sz="1600" noProof="0"/>
              <a:t>AI memprediksi apa yang terdengar benar, bukan apa yang memang benar, sehingga ia dapat menjawab dengan yakin meskipun sebenarnya sedang mengarang. Semakin sedikit informasi yang tersedia, seperti detail yang sangat spesifik atau lokal, semakin besar kemungkinan AI mengarang hal itu.</a:t>
            </a:r>
            <a:endParaRPr lang="id-ID" sz="1600" noProof="0" dirty="0">
              <a:solidFill>
                <a:srgbClr val="191919"/>
              </a:solidFill>
            </a:endParaRPr>
          </a:p>
        </p:txBody>
      </p:sp>
      <p:sp>
        <p:nvSpPr>
          <p:cNvPr id="7" name="Rounded Rectangle 6">
            <a:extLst>
              <a:ext uri="{FF2B5EF4-FFF2-40B4-BE49-F238E27FC236}">
                <a16:creationId xmlns:a16="http://schemas.microsoft.com/office/drawing/2014/main" id="{9D0CAE76-FBF1-7785-0C11-BD2D632E9FEB}"/>
              </a:ext>
              <a:ext uri="{C183D7F6-B498-43B3-948B-1728B52AA6E4}">
                <adec:decorative xmlns:adec="http://schemas.microsoft.com/office/drawing/2017/decorative" val="1"/>
              </a:ext>
            </a:extLst>
          </p:cNvPr>
          <p:cNvSpPr/>
          <p:nvPr/>
        </p:nvSpPr>
        <p:spPr>
          <a:xfrm rot="213164">
            <a:off x="4652551" y="2024522"/>
            <a:ext cx="3071955" cy="3737042"/>
          </a:xfrm>
          <a:prstGeom prst="roundRect">
            <a:avLst>
              <a:gd name="adj" fmla="val 645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4" name="TextBox 13">
            <a:extLst>
              <a:ext uri="{FF2B5EF4-FFF2-40B4-BE49-F238E27FC236}">
                <a16:creationId xmlns:a16="http://schemas.microsoft.com/office/drawing/2014/main" id="{4834500E-A7AD-7322-B654-13471EE4A7B8}"/>
              </a:ext>
            </a:extLst>
          </p:cNvPr>
          <p:cNvSpPr txBox="1"/>
          <p:nvPr/>
        </p:nvSpPr>
        <p:spPr>
          <a:xfrm rot="253410">
            <a:off x="6989666" y="2211378"/>
            <a:ext cx="775197" cy="584775"/>
          </a:xfrm>
          <a:prstGeom prst="rect">
            <a:avLst/>
          </a:prstGeom>
          <a:noFill/>
        </p:spPr>
        <p:txBody>
          <a:bodyPr wrap="square" rtlCol="0">
            <a:spAutoFit/>
          </a:bodyPr>
          <a:lstStyle/>
          <a:p>
            <a:r>
              <a:rPr lang="id-ID" sz="3200" b="1" noProof="0">
                <a:solidFill>
                  <a:schemeClr val="bg1"/>
                </a:solidFill>
                <a:latin typeface="Poppins SemiBold" pitchFamily="2" charset="77"/>
                <a:cs typeface="Poppins SemiBold" pitchFamily="2" charset="77"/>
              </a:rPr>
              <a:t>02</a:t>
            </a:r>
            <a:endParaRPr lang="id-ID" sz="3200" b="1" noProof="0" dirty="0">
              <a:solidFill>
                <a:schemeClr val="bg1"/>
              </a:solidFill>
              <a:latin typeface="Poppins SemiBold" pitchFamily="2" charset="77"/>
              <a:cs typeface="Poppins SemiBold" pitchFamily="2" charset="77"/>
            </a:endParaRPr>
          </a:p>
        </p:txBody>
      </p:sp>
      <p:sp>
        <p:nvSpPr>
          <p:cNvPr id="8" name="TextBox 7">
            <a:extLst>
              <a:ext uri="{FF2B5EF4-FFF2-40B4-BE49-F238E27FC236}">
                <a16:creationId xmlns:a16="http://schemas.microsoft.com/office/drawing/2014/main" id="{7D02ED6D-5713-2A2F-2D17-9447E3995C5A}"/>
              </a:ext>
            </a:extLst>
          </p:cNvPr>
          <p:cNvSpPr txBox="1"/>
          <p:nvPr/>
        </p:nvSpPr>
        <p:spPr>
          <a:xfrm rot="213164">
            <a:off x="4786744" y="2169493"/>
            <a:ext cx="2726280" cy="3447098"/>
          </a:xfrm>
          <a:prstGeom prst="rect">
            <a:avLst/>
          </a:prstGeom>
          <a:noFill/>
        </p:spPr>
        <p:txBody>
          <a:bodyPr wrap="square" rtlCol="0">
            <a:spAutoFit/>
          </a:bodyPr>
          <a:lstStyle/>
          <a:p>
            <a:r>
              <a:rPr lang="id-ID" sz="2000" b="1" noProof="0">
                <a:solidFill>
                  <a:srgbClr val="191919"/>
                </a:solidFill>
                <a:latin typeface="Poppins SemiBold" pitchFamily="2" charset="77"/>
                <a:cs typeface="Poppins SemiBold" pitchFamily="2" charset="77"/>
              </a:rPr>
              <a:t>Obrolanmu</a:t>
            </a:r>
          </a:p>
          <a:p>
            <a:r>
              <a:rPr lang="id-ID" sz="2000" b="1" noProof="0">
                <a:solidFill>
                  <a:srgbClr val="191919"/>
                </a:solidFill>
                <a:latin typeface="Poppins SemiBold" pitchFamily="2" charset="77"/>
                <a:cs typeface="Poppins SemiBold" pitchFamily="2" charset="77"/>
              </a:rPr>
              <a:t>Tidak Rahasia</a:t>
            </a:r>
          </a:p>
          <a:p>
            <a:endParaRPr lang="id-ID" noProof="0">
              <a:solidFill>
                <a:srgbClr val="191919"/>
              </a:solidFill>
            </a:endParaRPr>
          </a:p>
          <a:p>
            <a:r>
              <a:rPr lang="id-ID" sz="1600" noProof="0"/>
              <a:t>Berbicara kepada bot dapat terasa seperti percakapan satu lawan satu yang privat, yang membuat kita mudah untuk terlalu banyak membagikan informasi. Anggaplah setiap obrolan dapat dibaca orang asing, dan jangan ungkapkan informasi pribadimu.</a:t>
            </a:r>
            <a:endParaRPr lang="id-ID" sz="1600" noProof="0" dirty="0"/>
          </a:p>
        </p:txBody>
      </p:sp>
      <p:sp>
        <p:nvSpPr>
          <p:cNvPr id="2" name="Rounded Rectangle 1">
            <a:extLst>
              <a:ext uri="{FF2B5EF4-FFF2-40B4-BE49-F238E27FC236}">
                <a16:creationId xmlns:a16="http://schemas.microsoft.com/office/drawing/2014/main" id="{94133FAE-B44D-30A0-6BE2-3F562F6578D0}"/>
              </a:ext>
              <a:ext uri="{C183D7F6-B498-43B3-948B-1728B52AA6E4}">
                <adec:decorative xmlns:adec="http://schemas.microsoft.com/office/drawing/2017/decorative" val="1"/>
              </a:ext>
            </a:extLst>
          </p:cNvPr>
          <p:cNvSpPr/>
          <p:nvPr/>
        </p:nvSpPr>
        <p:spPr>
          <a:xfrm rot="21352985">
            <a:off x="8252407" y="1636571"/>
            <a:ext cx="3126299" cy="4109663"/>
          </a:xfrm>
          <a:prstGeom prst="roundRect">
            <a:avLst>
              <a:gd name="adj" fmla="val 645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noProof="0" dirty="0"/>
          </a:p>
        </p:txBody>
      </p:sp>
      <p:sp>
        <p:nvSpPr>
          <p:cNvPr id="15" name="TextBox 14">
            <a:extLst>
              <a:ext uri="{FF2B5EF4-FFF2-40B4-BE49-F238E27FC236}">
                <a16:creationId xmlns:a16="http://schemas.microsoft.com/office/drawing/2014/main" id="{B8491095-37E9-36C0-DA9F-F01C2A1D3C29}"/>
              </a:ext>
            </a:extLst>
          </p:cNvPr>
          <p:cNvSpPr txBox="1"/>
          <p:nvPr/>
        </p:nvSpPr>
        <p:spPr>
          <a:xfrm rot="21335100">
            <a:off x="10492468" y="1677991"/>
            <a:ext cx="775197" cy="584775"/>
          </a:xfrm>
          <a:prstGeom prst="rect">
            <a:avLst/>
          </a:prstGeom>
          <a:noFill/>
        </p:spPr>
        <p:txBody>
          <a:bodyPr wrap="square" rtlCol="0">
            <a:spAutoFit/>
          </a:bodyPr>
          <a:lstStyle/>
          <a:p>
            <a:r>
              <a:rPr lang="id-ID" sz="3200" b="1" noProof="0">
                <a:solidFill>
                  <a:schemeClr val="bg1"/>
                </a:solidFill>
                <a:latin typeface="Poppins SemiBold" pitchFamily="2" charset="77"/>
                <a:cs typeface="Poppins SemiBold" pitchFamily="2" charset="77"/>
              </a:rPr>
              <a:t>03</a:t>
            </a:r>
            <a:endParaRPr lang="id-ID" sz="3200" b="1" noProof="0" dirty="0">
              <a:solidFill>
                <a:schemeClr val="bg1"/>
              </a:solidFill>
              <a:latin typeface="Poppins SemiBold" pitchFamily="2" charset="77"/>
              <a:cs typeface="Poppins SemiBold" pitchFamily="2" charset="77"/>
            </a:endParaRPr>
          </a:p>
        </p:txBody>
      </p:sp>
      <p:sp>
        <p:nvSpPr>
          <p:cNvPr id="3" name="TextBox 2">
            <a:extLst>
              <a:ext uri="{FF2B5EF4-FFF2-40B4-BE49-F238E27FC236}">
                <a16:creationId xmlns:a16="http://schemas.microsoft.com/office/drawing/2014/main" id="{8DFD9CE7-91F8-61AC-7B68-79F195B8686A}"/>
              </a:ext>
            </a:extLst>
          </p:cNvPr>
          <p:cNvSpPr txBox="1"/>
          <p:nvPr/>
        </p:nvSpPr>
        <p:spPr>
          <a:xfrm rot="21352985">
            <a:off x="8449529" y="2064052"/>
            <a:ext cx="2789778" cy="3570208"/>
          </a:xfrm>
          <a:prstGeom prst="rect">
            <a:avLst/>
          </a:prstGeom>
          <a:noFill/>
        </p:spPr>
        <p:txBody>
          <a:bodyPr wrap="square" rtlCol="0">
            <a:spAutoFit/>
          </a:bodyPr>
          <a:lstStyle/>
          <a:p>
            <a:r>
              <a:rPr lang="id-ID" sz="2000" b="1" noProof="0">
                <a:solidFill>
                  <a:srgbClr val="191919"/>
                </a:solidFill>
                <a:latin typeface="Poppins SemiBold" pitchFamily="2" charset="77"/>
                <a:cs typeface="Poppins SemiBold" pitchFamily="2" charset="77"/>
              </a:rPr>
              <a:t>Menggunakan</a:t>
            </a:r>
            <a:br>
              <a:rPr lang="id-ID" sz="2000" b="1" noProof="0">
                <a:solidFill>
                  <a:srgbClr val="191919"/>
                </a:solidFill>
                <a:latin typeface="Poppins SemiBold" pitchFamily="2" charset="77"/>
                <a:cs typeface="Poppins SemiBold" pitchFamily="2" charset="77"/>
              </a:rPr>
            </a:br>
            <a:r>
              <a:rPr lang="id-ID" sz="2000" b="1" noProof="0">
                <a:solidFill>
                  <a:srgbClr val="191919"/>
                </a:solidFill>
                <a:latin typeface="Poppins SemiBold" pitchFamily="2" charset="77"/>
                <a:cs typeface="Poppins SemiBold" pitchFamily="2" charset="77"/>
              </a:rPr>
              <a:t>AI dengan</a:t>
            </a:r>
            <a:br>
              <a:rPr lang="id-ID" sz="2000" b="1" noProof="0">
                <a:solidFill>
                  <a:srgbClr val="191919"/>
                </a:solidFill>
                <a:latin typeface="Poppins SemiBold" pitchFamily="2" charset="77"/>
                <a:cs typeface="Poppins SemiBold" pitchFamily="2" charset="77"/>
              </a:rPr>
            </a:br>
            <a:r>
              <a:rPr lang="id-ID" sz="2000" b="1" noProof="0">
                <a:solidFill>
                  <a:srgbClr val="191919"/>
                </a:solidFill>
                <a:latin typeface="Poppins SemiBold" pitchFamily="2" charset="77"/>
                <a:cs typeface="Poppins SemiBold" pitchFamily="2" charset="77"/>
              </a:rPr>
              <a:t>Bertanggung Jawab</a:t>
            </a:r>
            <a:br>
              <a:rPr lang="id-ID" noProof="0">
                <a:solidFill>
                  <a:srgbClr val="191919"/>
                </a:solidFill>
              </a:rPr>
            </a:br>
            <a:endParaRPr lang="id-ID" noProof="0">
              <a:solidFill>
                <a:srgbClr val="191919"/>
              </a:solidFill>
            </a:endParaRPr>
          </a:p>
          <a:p>
            <a:r>
              <a:rPr lang="id-ID" sz="1600" noProof="0"/>
              <a:t>Ketika kamu menindaklanjuti, membagikan, atau menyerahkan sesuatu yang berasal dari AI, hal itu menjadi milikmu, termasuk semua kesalahannya. Untuk setiap hal penting, selalu periksa sebelum percaya.</a:t>
            </a:r>
            <a:endParaRPr lang="id-ID" sz="1600" noProof="0" dirty="0"/>
          </a:p>
        </p:txBody>
      </p:sp>
    </p:spTree>
    <p:extLst>
      <p:ext uri="{BB962C8B-B14F-4D97-AF65-F5344CB8AC3E}">
        <p14:creationId xmlns:p14="http://schemas.microsoft.com/office/powerpoint/2010/main" val="41849933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3977</TotalTime>
  <Words>5927</Words>
  <Application>Microsoft Macintosh PowerPoint</Application>
  <PresentationFormat>Widescreen</PresentationFormat>
  <Paragraphs>407</Paragraphs>
  <Slides>32</Slides>
  <Notes>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32</vt:i4>
      </vt:variant>
    </vt:vector>
  </HeadingPairs>
  <TitlesOfParts>
    <vt:vector size="44" baseType="lpstr">
      <vt:lpstr>Analogue Std</vt:lpstr>
      <vt:lpstr>Aptos</vt:lpstr>
      <vt:lpstr>Aptos Display</vt:lpstr>
      <vt:lpstr>Arial</vt:lpstr>
      <vt:lpstr>Arial Nova</vt:lpstr>
      <vt:lpstr>Avenir Next Condensed</vt:lpstr>
      <vt:lpstr>Avenir Next Condensed Demi Bold</vt:lpstr>
      <vt:lpstr>Calibri</vt:lpstr>
      <vt:lpstr>Poppins</vt:lpstr>
      <vt:lpstr>Poppins Light</vt:lpstr>
      <vt:lpstr>Poppins SemiBold</vt:lpstr>
      <vt:lpstr>Office Theme</vt:lpstr>
      <vt:lpstr>Menggunakan AI Generatif dengan Aman dan Bertanggung Jawab</vt:lpstr>
      <vt:lpstr>Kampanye Iklim</vt:lpstr>
      <vt:lpstr>Bot yang Penolong</vt:lpstr>
      <vt:lpstr>MISI ICA</vt:lpstr>
      <vt:lpstr>Tantangan</vt:lpstr>
      <vt:lpstr>PowerPoint Presentation</vt:lpstr>
      <vt:lpstr>PowerPoint Presentation</vt:lpstr>
      <vt:lpstr>Sebelum Ica Mengirim Postingan</vt:lpstr>
      <vt:lpstr>Mengapa perlu melabeli konten AI?</vt:lpstr>
      <vt:lpstr>PowerPoint Presentation</vt:lpstr>
      <vt:lpstr>NILAI HASIL KARYA</vt:lpstr>
      <vt:lpstr>Keraguan</vt:lpstr>
      <vt:lpstr>Apa yang Bisa Kita Percaya? </vt:lpstr>
      <vt:lpstr>Telusuri di Luar Postingan! </vt:lpstr>
      <vt:lpstr>Keputusan Ica</vt:lpstr>
      <vt:lpstr>PowerPoint Presentation</vt:lpstr>
      <vt:lpstr>Poin Utama</vt:lpstr>
      <vt:lpstr>MISI KEVIN</vt:lpstr>
      <vt:lpstr>Hai,</vt:lpstr>
      <vt:lpstr>Selalu Ada Jawabannya</vt:lpstr>
      <vt:lpstr>PowerPoint Presentation</vt:lpstr>
      <vt:lpstr>PowerPoint Presentation</vt:lpstr>
      <vt:lpstr>Mengapa AI memfabrikasi sesuatu?</vt:lpstr>
      <vt:lpstr>Senang Membantu</vt:lpstr>
      <vt:lpstr>Lindungi Data Pribadimu</vt:lpstr>
      <vt:lpstr>Zona Abu-Abu</vt:lpstr>
      <vt:lpstr>PowerPoint Presentation</vt:lpstr>
      <vt:lpstr>PowerPoint Presentation</vt:lpstr>
      <vt:lpstr>PowerPoint Presentation</vt:lpstr>
      <vt:lpstr>Menggunakan Alat AI dengan Bertanggung Jawab</vt:lpstr>
      <vt:lpstr>Meluncurkan Nova 2.0</vt:lpstr>
      <vt:lpstr>Poin Utama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Aldilla Laras</dc:creator>
  <cp:lastModifiedBy>Michelle Yao</cp:lastModifiedBy>
  <cp:revision>66</cp:revision>
  <dcterms:created xsi:type="dcterms:W3CDTF">2026-07-15T23:52:42Z</dcterms:created>
  <dcterms:modified xsi:type="dcterms:W3CDTF">2026-10-11T09:11:40Z</dcterms:modified>
</cp:coreProperties>
</file>