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10287000" cx="18288000"/>
  <p:notesSz cx="6858000" cy="9144000"/>
  <p:embeddedFontLst>
    <p:embeddedFont>
      <p:font typeface="Poppins"/>
      <p:bold r:id="rId32"/>
      <p:boldItalic r:id="rId33"/>
    </p:embeddedFont>
    <p:embeddedFont>
      <p:font typeface="Poppins Light"/>
      <p:regular r:id="rId34"/>
      <p:bold r:id="rId35"/>
      <p:italic r:id="rId36"/>
      <p:boldItalic r:id="rId37"/>
    </p:embeddedFont>
    <p:embeddedFont>
      <p:font typeface="Poppins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italic.fntdata"/><Relationship Id="rId20" Type="http://schemas.openxmlformats.org/officeDocument/2006/relationships/slide" Target="slides/slide15.xml"/><Relationship Id="rId41" Type="http://schemas.openxmlformats.org/officeDocument/2006/relationships/font" Target="fonts/Poppins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-bold.fntdata"/><Relationship Id="rId13" Type="http://schemas.openxmlformats.org/officeDocument/2006/relationships/slide" Target="slides/slide8.xml"/><Relationship Id="rId35" Type="http://schemas.openxmlformats.org/officeDocument/2006/relationships/font" Target="fonts/PoppinsLight-bold.fntdata"/><Relationship Id="rId12" Type="http://schemas.openxmlformats.org/officeDocument/2006/relationships/slide" Target="slides/slide7.xml"/><Relationship Id="rId34" Type="http://schemas.openxmlformats.org/officeDocument/2006/relationships/font" Target="fonts/PoppinsLight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Light-italic.fntdata"/><Relationship Id="rId17" Type="http://schemas.openxmlformats.org/officeDocument/2006/relationships/slide" Target="slides/slide12.xml"/><Relationship Id="rId39" Type="http://schemas.openxmlformats.org/officeDocument/2006/relationships/font" Target="fonts/PoppinsMedium-bold.fntdata"/><Relationship Id="rId16" Type="http://schemas.openxmlformats.org/officeDocument/2006/relationships/slide" Target="slides/slide11.xml"/><Relationship Id="rId38" Type="http://schemas.openxmlformats.org/officeDocument/2006/relationships/font" Target="fonts/Poppins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9457342"/>
            <a:ext cx="18288000" cy="829658"/>
            <a:chOff x="0" y="-289321"/>
            <a:chExt cx="24384000" cy="1106210"/>
          </a:xfrm>
        </p:grpSpPr>
        <p:grpSp>
          <p:nvGrpSpPr>
            <p:cNvPr id="12" name="Google Shape;12;p1"/>
            <p:cNvGrpSpPr/>
            <p:nvPr/>
          </p:nvGrpSpPr>
          <p:grpSpPr>
            <a:xfrm>
              <a:off x="0" y="-289321"/>
              <a:ext cx="24384000" cy="1106210"/>
              <a:chOff x="0" y="-57150"/>
              <a:chExt cx="4816593" cy="218511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0" y="0"/>
                <a:ext cx="4816592" cy="161361"/>
              </a:xfrm>
              <a:custGeom>
                <a:rect b="b" l="l" r="r" t="t"/>
                <a:pathLst>
                  <a:path extrusionOk="0"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"/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15;p1"/>
            <p:cNvSpPr/>
            <p:nvPr/>
          </p:nvSpPr>
          <p:spPr>
            <a:xfrm>
              <a:off x="0" y="0"/>
              <a:ext cx="2257733" cy="816889"/>
            </a:xfrm>
            <a:custGeom>
              <a:rect b="b" l="l" r="r" t="t"/>
              <a:pathLst>
                <a:path extrusionOk="0"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CYBERLITE.ORG</a:t>
              </a:r>
              <a:endParaRPr/>
            </a:p>
          </p:txBody>
        </p:sp>
        <p:sp>
          <p:nvSpPr>
            <p:cNvPr id="17" name="Google Shape;17;p1"/>
            <p:cNvSpPr txBox="1"/>
            <p:nvPr/>
          </p:nvSpPr>
          <p:spPr>
            <a:xfrm>
              <a:off x="2430121" y="389395"/>
              <a:ext cx="56493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Ⓒ Cyberlite Books Pte. Ltd. All Rights Reserved.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1028700" y="3237620"/>
            <a:ext cx="10266001" cy="266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Seeing Isn’t 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Always Believing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028700" y="2078723"/>
            <a:ext cx="4255889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MEDIA LITERACY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28700" y="6672462"/>
            <a:ext cx="7865694" cy="1048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Spotting false and manipulated online content.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5443425" y="371775"/>
            <a:ext cx="24981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3.3</a:t>
            </a:r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1028700" y="574639"/>
            <a:ext cx="14414730" cy="952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3"/>
          <p:cNvSpPr/>
          <p:nvPr/>
        </p:nvSpPr>
        <p:spPr>
          <a:xfrm>
            <a:off x="9945175" y="1988869"/>
            <a:ext cx="8342825" cy="6309261"/>
          </a:xfrm>
          <a:custGeom>
            <a:rect b="b" l="l" r="r" t="t"/>
            <a:pathLst>
              <a:path extrusionOk="0" h="6309261" w="8342825">
                <a:moveTo>
                  <a:pt x="0" y="0"/>
                </a:moveTo>
                <a:lnTo>
                  <a:pt x="8342825" y="0"/>
                </a:lnTo>
                <a:lnTo>
                  <a:pt x="8342825" y="6309262"/>
                </a:lnTo>
                <a:lnTo>
                  <a:pt x="0" y="6309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97" name="Google Shape;197;p2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2"/>
          <p:cNvSpPr/>
          <p:nvPr/>
        </p:nvSpPr>
        <p:spPr>
          <a:xfrm>
            <a:off x="5379852" y="2028769"/>
            <a:ext cx="7845465" cy="4707279"/>
          </a:xfrm>
          <a:custGeom>
            <a:rect b="b" l="l" r="r" t="t"/>
            <a:pathLst>
              <a:path extrusionOk="0" h="4707279" w="7845465">
                <a:moveTo>
                  <a:pt x="0" y="0"/>
                </a:moveTo>
                <a:lnTo>
                  <a:pt x="7845465" y="0"/>
                </a:lnTo>
                <a:lnTo>
                  <a:pt x="7845465" y="4707279"/>
                </a:lnTo>
                <a:lnTo>
                  <a:pt x="0" y="4707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Understanding False Context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1866759" y="6915062"/>
            <a:ext cx="145545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Another type of manipulation involves taking a photo or video out of context to tell a false story. This means the original photo or video has been used in a story that is unrelated to its original setting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3"/>
          <p:cNvGrpSpPr/>
          <p:nvPr/>
        </p:nvGrpSpPr>
        <p:grpSpPr>
          <a:xfrm>
            <a:off x="375030" y="104643"/>
            <a:ext cx="17538056" cy="9229915"/>
            <a:chOff x="0" y="-57150"/>
            <a:chExt cx="4619046" cy="2430908"/>
          </a:xfrm>
        </p:grpSpPr>
        <p:sp>
          <p:nvSpPr>
            <p:cNvPr id="207" name="Google Shape;207;p23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3"/>
          <p:cNvGrpSpPr/>
          <p:nvPr/>
        </p:nvGrpSpPr>
        <p:grpSpPr>
          <a:xfrm>
            <a:off x="1866759" y="1650724"/>
            <a:ext cx="6771819" cy="6137738"/>
            <a:chOff x="0" y="-272425"/>
            <a:chExt cx="9029092" cy="8183651"/>
          </a:xfrm>
        </p:grpSpPr>
        <p:grpSp>
          <p:nvGrpSpPr>
            <p:cNvPr id="210" name="Google Shape;210;p23"/>
            <p:cNvGrpSpPr/>
            <p:nvPr/>
          </p:nvGrpSpPr>
          <p:grpSpPr>
            <a:xfrm>
              <a:off x="0" y="-272425"/>
              <a:ext cx="9029092" cy="8183651"/>
              <a:chOff x="0" y="-57150"/>
              <a:chExt cx="1894147" cy="1716788"/>
            </a:xfrm>
          </p:grpSpPr>
          <p:sp>
            <p:nvSpPr>
              <p:cNvPr id="211" name="Google Shape;211;p23"/>
              <p:cNvSpPr/>
              <p:nvPr/>
            </p:nvSpPr>
            <p:spPr>
              <a:xfrm>
                <a:off x="0" y="0"/>
                <a:ext cx="1894147" cy="1659638"/>
              </a:xfrm>
              <a:custGeom>
                <a:rect b="b" l="l" r="r" t="t"/>
                <a:pathLst>
                  <a:path extrusionOk="0" h="1659638" w="1894147">
                    <a:moveTo>
                      <a:pt x="57163" y="0"/>
                    </a:moveTo>
                    <a:lnTo>
                      <a:pt x="1836984" y="0"/>
                    </a:lnTo>
                    <a:cubicBezTo>
                      <a:pt x="1852144" y="0"/>
                      <a:pt x="1866684" y="6022"/>
                      <a:pt x="1877404" y="16743"/>
                    </a:cubicBezTo>
                    <a:cubicBezTo>
                      <a:pt x="1888124" y="27463"/>
                      <a:pt x="1894147" y="42002"/>
                      <a:pt x="1894147" y="57163"/>
                    </a:cubicBezTo>
                    <a:lnTo>
                      <a:pt x="1894147" y="1602475"/>
                    </a:lnTo>
                    <a:cubicBezTo>
                      <a:pt x="1894147" y="1617635"/>
                      <a:pt x="1888124" y="1632175"/>
                      <a:pt x="1877404" y="1642895"/>
                    </a:cubicBezTo>
                    <a:cubicBezTo>
                      <a:pt x="1866684" y="1653615"/>
                      <a:pt x="1852144" y="1659638"/>
                      <a:pt x="1836984" y="1659638"/>
                    </a:cubicBezTo>
                    <a:lnTo>
                      <a:pt x="57163" y="1659638"/>
                    </a:lnTo>
                    <a:cubicBezTo>
                      <a:pt x="42002" y="1659638"/>
                      <a:pt x="27463" y="1653615"/>
                      <a:pt x="16743" y="1642895"/>
                    </a:cubicBezTo>
                    <a:cubicBezTo>
                      <a:pt x="6022" y="1632175"/>
                      <a:pt x="0" y="1617635"/>
                      <a:pt x="0" y="1602475"/>
                    </a:cubicBezTo>
                    <a:lnTo>
                      <a:pt x="0" y="57163"/>
                    </a:lnTo>
                    <a:cubicBezTo>
                      <a:pt x="0" y="42002"/>
                      <a:pt x="6022" y="27463"/>
                      <a:pt x="16743" y="16743"/>
                    </a:cubicBezTo>
                    <a:cubicBezTo>
                      <a:pt x="27463" y="6022"/>
                      <a:pt x="42002" y="0"/>
                      <a:pt x="57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3"/>
              <p:cNvSpPr txBox="1"/>
              <p:nvPr/>
            </p:nvSpPr>
            <p:spPr>
              <a:xfrm>
                <a:off x="0" y="-57150"/>
                <a:ext cx="1894147" cy="1716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825" lIns="47825" spcFirstLastPara="1" rIns="47825" wrap="square" tIns="478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" name="Google Shape;213;p23"/>
            <p:cNvSpPr/>
            <p:nvPr/>
          </p:nvSpPr>
          <p:spPr>
            <a:xfrm>
              <a:off x="561657" y="2276103"/>
              <a:ext cx="7905778" cy="5189238"/>
            </a:xfrm>
            <a:custGeom>
              <a:rect b="b" l="l" r="r" t="t"/>
              <a:pathLst>
                <a:path extrusionOk="0" h="5189238" w="7905778">
                  <a:moveTo>
                    <a:pt x="0" y="0"/>
                  </a:moveTo>
                  <a:lnTo>
                    <a:pt x="7905778" y="0"/>
                  </a:lnTo>
                  <a:lnTo>
                    <a:pt x="7905778" y="5189238"/>
                  </a:lnTo>
                  <a:lnTo>
                    <a:pt x="0" y="51892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4730" l="0" r="-13031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22580" y="328889"/>
              <a:ext cx="1448900" cy="1448900"/>
            </a:xfrm>
            <a:custGeom>
              <a:rect b="b" l="l" r="r" t="t"/>
              <a:pathLst>
                <a:path extrusionOk="0" h="1448900" w="1448900">
                  <a:moveTo>
                    <a:pt x="0" y="0"/>
                  </a:moveTo>
                  <a:lnTo>
                    <a:pt x="1448900" y="0"/>
                  </a:lnTo>
                  <a:lnTo>
                    <a:pt x="1448900" y="1448900"/>
                  </a:lnTo>
                  <a:lnTo>
                    <a:pt x="0" y="1448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3"/>
            <p:cNvSpPr txBox="1"/>
            <p:nvPr/>
          </p:nvSpPr>
          <p:spPr>
            <a:xfrm>
              <a:off x="2099158" y="365861"/>
              <a:ext cx="6368400" cy="15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“This is the first time I’ve seen giraffes in the wild on safari. They’re beautiful!”</a:t>
              </a:r>
              <a:endParaRPr/>
            </a:p>
          </p:txBody>
        </p:sp>
      </p:grpSp>
      <p:sp>
        <p:nvSpPr>
          <p:cNvPr id="216" name="Google Shape;216;p2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Out of Context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1273158" y="8154800"/>
            <a:ext cx="151482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photo has been taken out of context and is now used in a fake news story. Can you think of why this might be harmful? </a:t>
            </a:r>
            <a:endParaRPr/>
          </a:p>
        </p:txBody>
      </p:sp>
      <p:grpSp>
        <p:nvGrpSpPr>
          <p:cNvPr id="218" name="Google Shape;218;p23"/>
          <p:cNvGrpSpPr/>
          <p:nvPr/>
        </p:nvGrpSpPr>
        <p:grpSpPr>
          <a:xfrm>
            <a:off x="10046707" y="1661235"/>
            <a:ext cx="5495451" cy="6127227"/>
            <a:chOff x="0" y="-300219"/>
            <a:chExt cx="7327268" cy="8169635"/>
          </a:xfrm>
        </p:grpSpPr>
        <p:grpSp>
          <p:nvGrpSpPr>
            <p:cNvPr id="219" name="Google Shape;219;p23"/>
            <p:cNvGrpSpPr/>
            <p:nvPr/>
          </p:nvGrpSpPr>
          <p:grpSpPr>
            <a:xfrm>
              <a:off x="0" y="-300219"/>
              <a:ext cx="7327268" cy="8169635"/>
              <a:chOff x="0" y="-57150"/>
              <a:chExt cx="1394824" cy="1555178"/>
            </a:xfrm>
          </p:grpSpPr>
          <p:sp>
            <p:nvSpPr>
              <p:cNvPr id="220" name="Google Shape;220;p23"/>
              <p:cNvSpPr/>
              <p:nvPr/>
            </p:nvSpPr>
            <p:spPr>
              <a:xfrm>
                <a:off x="0" y="0"/>
                <a:ext cx="1394824" cy="1498028"/>
              </a:xfrm>
              <a:custGeom>
                <a:rect b="b" l="l" r="r" t="t"/>
                <a:pathLst>
                  <a:path extrusionOk="0" h="1498028" w="1394824">
                    <a:moveTo>
                      <a:pt x="0" y="0"/>
                    </a:moveTo>
                    <a:lnTo>
                      <a:pt x="1394824" y="0"/>
                    </a:lnTo>
                    <a:lnTo>
                      <a:pt x="1394824" y="1498028"/>
                    </a:lnTo>
                    <a:lnTo>
                      <a:pt x="0" y="1498028"/>
                    </a:lnTo>
                    <a:close/>
                  </a:path>
                </a:pathLst>
              </a:custGeom>
              <a:solidFill>
                <a:srgbClr val="FFFFFF"/>
              </a:solidFill>
              <a:ln cap="sq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3"/>
              <p:cNvSpPr txBox="1"/>
              <p:nvPr/>
            </p:nvSpPr>
            <p:spPr>
              <a:xfrm>
                <a:off x="0" y="-57150"/>
                <a:ext cx="1394824" cy="1555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23"/>
            <p:cNvSpPr/>
            <p:nvPr/>
          </p:nvSpPr>
          <p:spPr>
            <a:xfrm>
              <a:off x="376419" y="2610148"/>
              <a:ext cx="6574429" cy="4899074"/>
            </a:xfrm>
            <a:custGeom>
              <a:rect b="b" l="l" r="r" t="t"/>
              <a:pathLst>
                <a:path extrusionOk="0" h="4899074" w="6574429">
                  <a:moveTo>
                    <a:pt x="0" y="0"/>
                  </a:moveTo>
                  <a:lnTo>
                    <a:pt x="6574429" y="0"/>
                  </a:lnTo>
                  <a:lnTo>
                    <a:pt x="6574429" y="4899074"/>
                  </a:lnTo>
                  <a:lnTo>
                    <a:pt x="0" y="48990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74439" l="0" r="-172516" t="-6920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376419" y="174058"/>
              <a:ext cx="25029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9">
                  <a:solidFill>
                    <a:srgbClr val="CC302F"/>
                  </a:solidFill>
                  <a:latin typeface="Poppins"/>
                  <a:ea typeface="Poppins"/>
                  <a:cs typeface="Poppins"/>
                  <a:sym typeface="Poppins"/>
                </a:rPr>
                <a:t>BREAKING NEWS</a:t>
              </a:r>
              <a:endParaRPr/>
            </a:p>
          </p:txBody>
        </p:sp>
        <p:sp>
          <p:nvSpPr>
            <p:cNvPr id="224" name="Google Shape;224;p23"/>
            <p:cNvSpPr txBox="1"/>
            <p:nvPr/>
          </p:nvSpPr>
          <p:spPr>
            <a:xfrm>
              <a:off x="376419" y="874367"/>
              <a:ext cx="6574500" cy="16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only giraffe left in the world has been spotted in Africa!</a:t>
              </a:r>
              <a:endParaRPr/>
            </a:p>
          </p:txBody>
        </p:sp>
      </p:grpSp>
      <p:sp>
        <p:nvSpPr>
          <p:cNvPr id="225" name="Google Shape;225;p23"/>
          <p:cNvSpPr txBox="1"/>
          <p:nvPr/>
        </p:nvSpPr>
        <p:spPr>
          <a:xfrm>
            <a:off x="3992190" y="7689491"/>
            <a:ext cx="25209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Original Post</a:t>
            </a:r>
            <a:endParaRPr/>
          </a:p>
        </p:txBody>
      </p:sp>
      <p:sp>
        <p:nvSpPr>
          <p:cNvPr id="226" name="Google Shape;226;p23"/>
          <p:cNvSpPr txBox="1"/>
          <p:nvPr/>
        </p:nvSpPr>
        <p:spPr>
          <a:xfrm>
            <a:off x="10643291" y="7689500"/>
            <a:ext cx="43023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False Context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32" name="Google Shape;232;p2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4"/>
          <p:cNvGrpSpPr/>
          <p:nvPr/>
        </p:nvGrpSpPr>
        <p:grpSpPr>
          <a:xfrm>
            <a:off x="1527463" y="2154488"/>
            <a:ext cx="4183767" cy="4768529"/>
            <a:chOff x="0" y="-57150"/>
            <a:chExt cx="1101897" cy="1255909"/>
          </a:xfrm>
        </p:grpSpPr>
        <p:sp>
          <p:nvSpPr>
            <p:cNvPr id="235" name="Google Shape;235;p24"/>
            <p:cNvSpPr/>
            <p:nvPr/>
          </p:nvSpPr>
          <p:spPr>
            <a:xfrm>
              <a:off x="0" y="0"/>
              <a:ext cx="1101897" cy="1198759"/>
            </a:xfrm>
            <a:custGeom>
              <a:rect b="b" l="l" r="r" t="t"/>
              <a:pathLst>
                <a:path extrusionOk="0"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E45B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4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4"/>
          <p:cNvGrpSpPr/>
          <p:nvPr/>
        </p:nvGrpSpPr>
        <p:grpSpPr>
          <a:xfrm>
            <a:off x="7051404" y="2154488"/>
            <a:ext cx="4183767" cy="4768529"/>
            <a:chOff x="0" y="-57150"/>
            <a:chExt cx="1101897" cy="1255909"/>
          </a:xfrm>
        </p:grpSpPr>
        <p:sp>
          <p:nvSpPr>
            <p:cNvPr id="238" name="Google Shape;238;p24"/>
            <p:cNvSpPr/>
            <p:nvPr/>
          </p:nvSpPr>
          <p:spPr>
            <a:xfrm>
              <a:off x="0" y="0"/>
              <a:ext cx="1101897" cy="1198759"/>
            </a:xfrm>
            <a:custGeom>
              <a:rect b="b" l="l" r="r" t="t"/>
              <a:pathLst>
                <a:path extrusionOk="0"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F8D4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4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4"/>
          <p:cNvGrpSpPr/>
          <p:nvPr/>
        </p:nvGrpSpPr>
        <p:grpSpPr>
          <a:xfrm>
            <a:off x="12578196" y="2154488"/>
            <a:ext cx="4183767" cy="4768529"/>
            <a:chOff x="0" y="-57150"/>
            <a:chExt cx="1101897" cy="1255909"/>
          </a:xfrm>
        </p:grpSpPr>
        <p:sp>
          <p:nvSpPr>
            <p:cNvPr id="241" name="Google Shape;241;p24"/>
            <p:cNvSpPr/>
            <p:nvPr/>
          </p:nvSpPr>
          <p:spPr>
            <a:xfrm>
              <a:off x="0" y="0"/>
              <a:ext cx="1101897" cy="1198759"/>
            </a:xfrm>
            <a:custGeom>
              <a:rect b="b" l="l" r="r" t="t"/>
              <a:pathLst>
                <a:path extrusionOk="0"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4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24"/>
          <p:cNvSpPr/>
          <p:nvPr/>
        </p:nvSpPr>
        <p:spPr>
          <a:xfrm>
            <a:off x="7183953" y="2948842"/>
            <a:ext cx="3920093" cy="3396813"/>
          </a:xfrm>
          <a:custGeom>
            <a:rect b="b" l="l" r="r" t="t"/>
            <a:pathLst>
              <a:path extrusionOk="0" h="3396813" w="3920093">
                <a:moveTo>
                  <a:pt x="0" y="0"/>
                </a:moveTo>
                <a:lnTo>
                  <a:pt x="3920094" y="0"/>
                </a:lnTo>
                <a:lnTo>
                  <a:pt x="3920094" y="3396812"/>
                </a:lnTo>
                <a:lnTo>
                  <a:pt x="0" y="3396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026" r="-150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1635044" y="2749207"/>
            <a:ext cx="3968604" cy="3796082"/>
          </a:xfrm>
          <a:custGeom>
            <a:rect b="b" l="l" r="r" t="t"/>
            <a:pathLst>
              <a:path extrusionOk="0" h="3796082" w="3968604">
                <a:moveTo>
                  <a:pt x="0" y="0"/>
                </a:moveTo>
                <a:lnTo>
                  <a:pt x="3968604" y="0"/>
                </a:lnTo>
                <a:lnTo>
                  <a:pt x="3968604" y="3796082"/>
                </a:lnTo>
                <a:lnTo>
                  <a:pt x="0" y="3796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6771" r="-167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12682971" y="2749207"/>
            <a:ext cx="3974217" cy="3855597"/>
          </a:xfrm>
          <a:custGeom>
            <a:rect b="b" l="l" r="r" t="t"/>
            <a:pathLst>
              <a:path extrusionOk="0" h="3855597" w="3974217">
                <a:moveTo>
                  <a:pt x="0" y="0"/>
                </a:moveTo>
                <a:lnTo>
                  <a:pt x="3974217" y="0"/>
                </a:lnTo>
                <a:lnTo>
                  <a:pt x="3974217" y="3855596"/>
                </a:lnTo>
                <a:lnTo>
                  <a:pt x="0" y="3855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2791" r="-1279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out for these clues!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1526037" y="7098911"/>
            <a:ext cx="4183767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for signs of manipulation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7052117" y="7098911"/>
            <a:ext cx="4183767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Fact-check for the original source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12578196" y="7098911"/>
            <a:ext cx="4183767" cy="426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critical thinking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5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255" name="Google Shape;255;p25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25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Headline Heroes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capture attention with your headlines?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65" name="Google Shape;265;p2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26"/>
          <p:cNvSpPr txBox="1"/>
          <p:nvPr/>
        </p:nvSpPr>
        <p:spPr>
          <a:xfrm>
            <a:off x="1028700" y="885825"/>
            <a:ext cx="881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You’ll Need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1028700" y="2175408"/>
            <a:ext cx="159030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Paper or notebook</a:t>
            </a:r>
            <a:endParaRPr/>
          </a:p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Pencil or pen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1144787" y="4257878"/>
            <a:ext cx="881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Instructions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1144787" y="5547461"/>
            <a:ext cx="156708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following images have been taken out of context. Your task is to write down an attention-grabbing headline to go with each image to make your readers want to click on your link.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76" name="Google Shape;276;p2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27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932" t="-121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280" name="Google Shape;280;p27"/>
          <p:cNvSpPr txBox="1"/>
          <p:nvPr/>
        </p:nvSpPr>
        <p:spPr>
          <a:xfrm>
            <a:off x="8308963" y="728341"/>
            <a:ext cx="1670075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86" name="Google Shape;286;p2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28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932" t="-121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 your headlines! </a:t>
            </a:r>
            <a:endParaRPr/>
          </a:p>
        </p:txBody>
      </p:sp>
      <p:sp>
        <p:nvSpPr>
          <p:cNvPr id="290" name="Google Shape;290;p28"/>
          <p:cNvSpPr txBox="1"/>
          <p:nvPr/>
        </p:nvSpPr>
        <p:spPr>
          <a:xfrm>
            <a:off x="8308963" y="728341"/>
            <a:ext cx="1670075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1</a:t>
            </a:r>
            <a:endParaRPr/>
          </a:p>
        </p:txBody>
      </p:sp>
      <p:grpSp>
        <p:nvGrpSpPr>
          <p:cNvPr id="291" name="Google Shape;291;p28"/>
          <p:cNvGrpSpPr/>
          <p:nvPr/>
        </p:nvGrpSpPr>
        <p:grpSpPr>
          <a:xfrm>
            <a:off x="703123" y="2278713"/>
            <a:ext cx="7760705" cy="1077089"/>
            <a:chOff x="0" y="-289322"/>
            <a:chExt cx="10347606" cy="1436119"/>
          </a:xfrm>
        </p:grpSpPr>
        <p:grpSp>
          <p:nvGrpSpPr>
            <p:cNvPr id="292" name="Google Shape;292;p28"/>
            <p:cNvGrpSpPr/>
            <p:nvPr/>
          </p:nvGrpSpPr>
          <p:grpSpPr>
            <a:xfrm>
              <a:off x="0" y="-289322"/>
              <a:ext cx="10347606" cy="1436119"/>
              <a:chOff x="0" y="-57150"/>
              <a:chExt cx="2043972" cy="283678"/>
            </a:xfrm>
          </p:grpSpPr>
          <p:sp>
            <p:nvSpPr>
              <p:cNvPr id="293" name="Google Shape;293;p28"/>
              <p:cNvSpPr/>
              <p:nvPr/>
            </p:nvSpPr>
            <p:spPr>
              <a:xfrm>
                <a:off x="0" y="0"/>
                <a:ext cx="2043972" cy="226528"/>
              </a:xfrm>
              <a:custGeom>
                <a:rect b="b" l="l" r="r" t="t"/>
                <a:pathLst>
                  <a:path extrusionOk="0" h="226528" w="2043972">
                    <a:moveTo>
                      <a:pt x="0" y="0"/>
                    </a:moveTo>
                    <a:lnTo>
                      <a:pt x="2043972" y="0"/>
                    </a:lnTo>
                    <a:lnTo>
                      <a:pt x="2043972" y="226528"/>
                    </a:lnTo>
                    <a:lnTo>
                      <a:pt x="0" y="226528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28"/>
              <p:cNvSpPr txBox="1"/>
              <p:nvPr/>
            </p:nvSpPr>
            <p:spPr>
              <a:xfrm>
                <a:off x="0" y="-57150"/>
                <a:ext cx="2043972" cy="283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p28"/>
            <p:cNvSpPr txBox="1"/>
            <p:nvPr/>
          </p:nvSpPr>
          <p:spPr>
            <a:xfrm>
              <a:off x="446873" y="256957"/>
              <a:ext cx="9453860" cy="566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“Kids run away from giant bird at the park” </a:t>
              </a:r>
              <a:endParaRPr/>
            </a:p>
          </p:txBody>
        </p:sp>
      </p:grpSp>
      <p:grpSp>
        <p:nvGrpSpPr>
          <p:cNvPr id="296" name="Google Shape;296;p28"/>
          <p:cNvGrpSpPr/>
          <p:nvPr/>
        </p:nvGrpSpPr>
        <p:grpSpPr>
          <a:xfrm>
            <a:off x="9979037" y="7967385"/>
            <a:ext cx="7370524" cy="1077089"/>
            <a:chOff x="0" y="-289322"/>
            <a:chExt cx="9827365" cy="1436119"/>
          </a:xfrm>
        </p:grpSpPr>
        <p:grpSp>
          <p:nvGrpSpPr>
            <p:cNvPr id="297" name="Google Shape;297;p28"/>
            <p:cNvGrpSpPr/>
            <p:nvPr/>
          </p:nvGrpSpPr>
          <p:grpSpPr>
            <a:xfrm>
              <a:off x="0" y="-289322"/>
              <a:ext cx="9827365" cy="1436119"/>
              <a:chOff x="0" y="-57150"/>
              <a:chExt cx="1941208" cy="283678"/>
            </a:xfrm>
          </p:grpSpPr>
          <p:sp>
            <p:nvSpPr>
              <p:cNvPr id="298" name="Google Shape;298;p28"/>
              <p:cNvSpPr/>
              <p:nvPr/>
            </p:nvSpPr>
            <p:spPr>
              <a:xfrm>
                <a:off x="0" y="0"/>
                <a:ext cx="1941208" cy="226528"/>
              </a:xfrm>
              <a:custGeom>
                <a:rect b="b" l="l" r="r" t="t"/>
                <a:pathLst>
                  <a:path extrusionOk="0" h="226528" w="1941208">
                    <a:moveTo>
                      <a:pt x="0" y="0"/>
                    </a:moveTo>
                    <a:lnTo>
                      <a:pt x="1941208" y="0"/>
                    </a:lnTo>
                    <a:lnTo>
                      <a:pt x="1941208" y="226528"/>
                    </a:lnTo>
                    <a:lnTo>
                      <a:pt x="0" y="226528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8"/>
              <p:cNvSpPr txBox="1"/>
              <p:nvPr/>
            </p:nvSpPr>
            <p:spPr>
              <a:xfrm>
                <a:off x="0" y="-57150"/>
                <a:ext cx="1941208" cy="283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8"/>
            <p:cNvSpPr txBox="1"/>
            <p:nvPr/>
          </p:nvSpPr>
          <p:spPr>
            <a:xfrm>
              <a:off x="424406" y="256957"/>
              <a:ext cx="8978553" cy="566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“Girls compete to hug Taylor Swift first”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06" name="Google Shape;306;p2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29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48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310" name="Google Shape;310;p29"/>
          <p:cNvSpPr txBox="1"/>
          <p:nvPr/>
        </p:nvSpPr>
        <p:spPr>
          <a:xfrm>
            <a:off x="8264947" y="728341"/>
            <a:ext cx="1758107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0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16" name="Google Shape;316;p30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30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48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320" name="Google Shape;320;p30"/>
          <p:cNvSpPr txBox="1"/>
          <p:nvPr/>
        </p:nvSpPr>
        <p:spPr>
          <a:xfrm>
            <a:off x="8264947" y="728341"/>
            <a:ext cx="1758107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2</a:t>
            </a:r>
            <a:endParaRPr/>
          </a:p>
        </p:txBody>
      </p:sp>
      <p:grpSp>
        <p:nvGrpSpPr>
          <p:cNvPr id="321" name="Google Shape;321;p30"/>
          <p:cNvGrpSpPr/>
          <p:nvPr/>
        </p:nvGrpSpPr>
        <p:grpSpPr>
          <a:xfrm>
            <a:off x="558600" y="6631784"/>
            <a:ext cx="6906149" cy="1077089"/>
            <a:chOff x="0" y="-289322"/>
            <a:chExt cx="9208199" cy="1436119"/>
          </a:xfrm>
        </p:grpSpPr>
        <p:grpSp>
          <p:nvGrpSpPr>
            <p:cNvPr id="322" name="Google Shape;322;p30"/>
            <p:cNvGrpSpPr/>
            <p:nvPr/>
          </p:nvGrpSpPr>
          <p:grpSpPr>
            <a:xfrm>
              <a:off x="0" y="-289322"/>
              <a:ext cx="9208199" cy="1436119"/>
              <a:chOff x="0" y="-57150"/>
              <a:chExt cx="1818904" cy="283678"/>
            </a:xfrm>
          </p:grpSpPr>
          <p:sp>
            <p:nvSpPr>
              <p:cNvPr id="323" name="Google Shape;323;p30"/>
              <p:cNvSpPr/>
              <p:nvPr/>
            </p:nvSpPr>
            <p:spPr>
              <a:xfrm>
                <a:off x="0" y="0"/>
                <a:ext cx="1818904" cy="226528"/>
              </a:xfrm>
              <a:custGeom>
                <a:rect b="b" l="l" r="r" t="t"/>
                <a:pathLst>
                  <a:path extrusionOk="0" h="226528" w="1818904">
                    <a:moveTo>
                      <a:pt x="0" y="0"/>
                    </a:moveTo>
                    <a:lnTo>
                      <a:pt x="1818904" y="0"/>
                    </a:lnTo>
                    <a:lnTo>
                      <a:pt x="1818904" y="226528"/>
                    </a:lnTo>
                    <a:lnTo>
                      <a:pt x="0" y="226528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0"/>
              <p:cNvSpPr txBox="1"/>
              <p:nvPr/>
            </p:nvSpPr>
            <p:spPr>
              <a:xfrm>
                <a:off x="0" y="-57150"/>
                <a:ext cx="1818904" cy="283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5" name="Google Shape;325;p30"/>
            <p:cNvSpPr txBox="1"/>
            <p:nvPr/>
          </p:nvSpPr>
          <p:spPr>
            <a:xfrm>
              <a:off x="446873" y="256957"/>
              <a:ext cx="8761326" cy="566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“Famous singer gets booed off stage!”</a:t>
              </a:r>
              <a:endParaRPr/>
            </a:p>
          </p:txBody>
        </p:sp>
      </p:grpSp>
      <p:grpSp>
        <p:nvGrpSpPr>
          <p:cNvPr id="326" name="Google Shape;326;p30"/>
          <p:cNvGrpSpPr/>
          <p:nvPr/>
        </p:nvGrpSpPr>
        <p:grpSpPr>
          <a:xfrm>
            <a:off x="11234988" y="2603218"/>
            <a:ext cx="5866334" cy="1667199"/>
            <a:chOff x="0" y="-318337"/>
            <a:chExt cx="7821779" cy="2222931"/>
          </a:xfrm>
        </p:grpSpPr>
        <p:grpSp>
          <p:nvGrpSpPr>
            <p:cNvPr id="327" name="Google Shape;327;p30"/>
            <p:cNvGrpSpPr/>
            <p:nvPr/>
          </p:nvGrpSpPr>
          <p:grpSpPr>
            <a:xfrm>
              <a:off x="0" y="-318337"/>
              <a:ext cx="7821779" cy="2222931"/>
              <a:chOff x="0" y="-57150"/>
              <a:chExt cx="1404217" cy="399075"/>
            </a:xfrm>
          </p:grpSpPr>
          <p:sp>
            <p:nvSpPr>
              <p:cNvPr id="328" name="Google Shape;328;p30"/>
              <p:cNvSpPr/>
              <p:nvPr/>
            </p:nvSpPr>
            <p:spPr>
              <a:xfrm>
                <a:off x="0" y="0"/>
                <a:ext cx="1404217" cy="341925"/>
              </a:xfrm>
              <a:custGeom>
                <a:rect b="b" l="l" r="r" t="t"/>
                <a:pathLst>
                  <a:path extrusionOk="0" h="341925" w="1404217">
                    <a:moveTo>
                      <a:pt x="0" y="0"/>
                    </a:moveTo>
                    <a:lnTo>
                      <a:pt x="1404217" y="0"/>
                    </a:lnTo>
                    <a:lnTo>
                      <a:pt x="1404217" y="341925"/>
                    </a:lnTo>
                    <a:lnTo>
                      <a:pt x="0" y="341925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0"/>
              <p:cNvSpPr txBox="1"/>
              <p:nvPr/>
            </p:nvSpPr>
            <p:spPr>
              <a:xfrm>
                <a:off x="0" y="-57150"/>
                <a:ext cx="1404217" cy="399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0" name="Google Shape;330;p30"/>
            <p:cNvSpPr txBox="1"/>
            <p:nvPr/>
          </p:nvSpPr>
          <p:spPr>
            <a:xfrm>
              <a:off x="316793" y="270363"/>
              <a:ext cx="7188193" cy="1278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5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“Singer wins talent show despite not having a voice!”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1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36" name="Google Shape;336;p31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31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24" l="0" r="0" t="-25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340" name="Google Shape;340;p31"/>
          <p:cNvSpPr txBox="1"/>
          <p:nvPr/>
        </p:nvSpPr>
        <p:spPr>
          <a:xfrm>
            <a:off x="8262900" y="728341"/>
            <a:ext cx="1762199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9564361" y="1359826"/>
            <a:ext cx="6907902" cy="1960901"/>
            <a:chOff x="0" y="-66675"/>
            <a:chExt cx="1819365" cy="516452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Identifying manipulated photos and videos online</a:t>
              </a: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9564361" y="3427358"/>
            <a:ext cx="6907902" cy="1960901"/>
            <a:chOff x="0" y="-66675"/>
            <a:chExt cx="1819365" cy="516452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Learn the impact of presenting information in false context</a:t>
              </a:r>
              <a:endParaRPr/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9564361" y="5497054"/>
            <a:ext cx="6907902" cy="1960901"/>
            <a:chOff x="0" y="-66675"/>
            <a:chExt cx="1819365" cy="516452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Develop critical thinking skills to spot </a:t>
              </a:r>
              <a:r>
                <a:rPr lang="en-US" sz="2499">
                  <a:latin typeface="Poppins"/>
                  <a:ea typeface="Poppins"/>
                  <a:cs typeface="Poppins"/>
                  <a:sym typeface="Poppins"/>
                </a:rPr>
                <a:t>manipulated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content</a:t>
              </a:r>
              <a:endParaRPr/>
            </a:p>
          </p:txBody>
        </p:sp>
      </p:grpSp>
      <p:sp>
        <p:nvSpPr>
          <p:cNvPr id="113" name="Google Shape;113;p14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we learning today?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46" name="Google Shape;346;p3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32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24" l="0" r="0" t="-25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350" name="Google Shape;350;p32"/>
          <p:cNvSpPr txBox="1"/>
          <p:nvPr/>
        </p:nvSpPr>
        <p:spPr>
          <a:xfrm>
            <a:off x="8262900" y="728341"/>
            <a:ext cx="1762199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3</a:t>
            </a:r>
            <a:endParaRPr/>
          </a:p>
        </p:txBody>
      </p:sp>
      <p:grpSp>
        <p:nvGrpSpPr>
          <p:cNvPr id="351" name="Google Shape;351;p32"/>
          <p:cNvGrpSpPr/>
          <p:nvPr/>
        </p:nvGrpSpPr>
        <p:grpSpPr>
          <a:xfrm>
            <a:off x="820230" y="5815583"/>
            <a:ext cx="5768415" cy="1472822"/>
            <a:chOff x="0" y="-289322"/>
            <a:chExt cx="7691220" cy="1963764"/>
          </a:xfrm>
        </p:grpSpPr>
        <p:grpSp>
          <p:nvGrpSpPr>
            <p:cNvPr id="352" name="Google Shape;352;p32"/>
            <p:cNvGrpSpPr/>
            <p:nvPr/>
          </p:nvGrpSpPr>
          <p:grpSpPr>
            <a:xfrm>
              <a:off x="0" y="-289322"/>
              <a:ext cx="7691220" cy="1963764"/>
              <a:chOff x="0" y="-57150"/>
              <a:chExt cx="1519253" cy="387904"/>
            </a:xfrm>
          </p:grpSpPr>
          <p:sp>
            <p:nvSpPr>
              <p:cNvPr id="353" name="Google Shape;353;p32"/>
              <p:cNvSpPr/>
              <p:nvPr/>
            </p:nvSpPr>
            <p:spPr>
              <a:xfrm>
                <a:off x="0" y="0"/>
                <a:ext cx="1519253" cy="330754"/>
              </a:xfrm>
              <a:custGeom>
                <a:rect b="b" l="l" r="r" t="t"/>
                <a:pathLst>
                  <a:path extrusionOk="0" h="330754" w="1519253">
                    <a:moveTo>
                      <a:pt x="0" y="0"/>
                    </a:moveTo>
                    <a:lnTo>
                      <a:pt x="1519253" y="0"/>
                    </a:lnTo>
                    <a:lnTo>
                      <a:pt x="1519253" y="330754"/>
                    </a:lnTo>
                    <a:lnTo>
                      <a:pt x="0" y="330754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2"/>
              <p:cNvSpPr txBox="1"/>
              <p:nvPr/>
            </p:nvSpPr>
            <p:spPr>
              <a:xfrm>
                <a:off x="0" y="-57150"/>
                <a:ext cx="1519253" cy="387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55;p32"/>
            <p:cNvSpPr txBox="1"/>
            <p:nvPr/>
          </p:nvSpPr>
          <p:spPr>
            <a:xfrm>
              <a:off x="277960" y="228679"/>
              <a:ext cx="6914569" cy="1150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“Shocking: Woman marries the first robot husband!”</a:t>
              </a: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11332907" y="7522185"/>
            <a:ext cx="5768415" cy="1472822"/>
            <a:chOff x="0" y="-289322"/>
            <a:chExt cx="7691220" cy="1963764"/>
          </a:xfrm>
        </p:grpSpPr>
        <p:grpSp>
          <p:nvGrpSpPr>
            <p:cNvPr id="357" name="Google Shape;357;p32"/>
            <p:cNvGrpSpPr/>
            <p:nvPr/>
          </p:nvGrpSpPr>
          <p:grpSpPr>
            <a:xfrm>
              <a:off x="0" y="-289322"/>
              <a:ext cx="7691220" cy="1963764"/>
              <a:chOff x="0" y="-57150"/>
              <a:chExt cx="1519253" cy="387904"/>
            </a:xfrm>
          </p:grpSpPr>
          <p:sp>
            <p:nvSpPr>
              <p:cNvPr id="358" name="Google Shape;358;p32"/>
              <p:cNvSpPr/>
              <p:nvPr/>
            </p:nvSpPr>
            <p:spPr>
              <a:xfrm>
                <a:off x="0" y="0"/>
                <a:ext cx="1519253" cy="330754"/>
              </a:xfrm>
              <a:custGeom>
                <a:rect b="b" l="l" r="r" t="t"/>
                <a:pathLst>
                  <a:path extrusionOk="0" h="330754" w="1519253">
                    <a:moveTo>
                      <a:pt x="0" y="0"/>
                    </a:moveTo>
                    <a:lnTo>
                      <a:pt x="1519253" y="0"/>
                    </a:lnTo>
                    <a:lnTo>
                      <a:pt x="1519253" y="330754"/>
                    </a:lnTo>
                    <a:lnTo>
                      <a:pt x="0" y="330754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2"/>
              <p:cNvSpPr txBox="1"/>
              <p:nvPr/>
            </p:nvSpPr>
            <p:spPr>
              <a:xfrm>
                <a:off x="0" y="-57150"/>
                <a:ext cx="1519253" cy="387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0" name="Google Shape;360;p32"/>
            <p:cNvSpPr txBox="1"/>
            <p:nvPr/>
          </p:nvSpPr>
          <p:spPr>
            <a:xfrm>
              <a:off x="277960" y="228679"/>
              <a:ext cx="6914569" cy="1150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“Man wins the best halloween costume as a robot!” 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3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66" name="Google Shape;366;p33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3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33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24" l="0" r="0" t="-25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3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8258510" y="728341"/>
            <a:ext cx="1770980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76" name="Google Shape;376;p3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34"/>
          <p:cNvSpPr/>
          <p:nvPr/>
        </p:nvSpPr>
        <p:spPr>
          <a:xfrm>
            <a:off x="4011675" y="2248554"/>
            <a:ext cx="10264650" cy="6522177"/>
          </a:xfrm>
          <a:custGeom>
            <a:rect b="b" l="l" r="r" t="t"/>
            <a:pathLst>
              <a:path extrusionOk="0" h="6522177" w="10264650">
                <a:moveTo>
                  <a:pt x="0" y="0"/>
                </a:moveTo>
                <a:lnTo>
                  <a:pt x="10264650" y="0"/>
                </a:lnTo>
                <a:lnTo>
                  <a:pt x="10264650" y="6522177"/>
                </a:lnTo>
                <a:lnTo>
                  <a:pt x="0" y="6522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24" l="0" r="0" t="-25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1186678" y="1386858"/>
            <a:ext cx="15914645" cy="56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think of an attention grabbing headline for this photo?</a:t>
            </a:r>
            <a:endParaRPr/>
          </a:p>
        </p:txBody>
      </p:sp>
      <p:sp>
        <p:nvSpPr>
          <p:cNvPr id="380" name="Google Shape;380;p34"/>
          <p:cNvSpPr txBox="1"/>
          <p:nvPr/>
        </p:nvSpPr>
        <p:spPr>
          <a:xfrm>
            <a:off x="8258510" y="728341"/>
            <a:ext cx="1770980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4</a:t>
            </a:r>
            <a:endParaRPr/>
          </a:p>
        </p:txBody>
      </p:sp>
      <p:grpSp>
        <p:nvGrpSpPr>
          <p:cNvPr id="381" name="Google Shape;381;p34"/>
          <p:cNvGrpSpPr/>
          <p:nvPr/>
        </p:nvGrpSpPr>
        <p:grpSpPr>
          <a:xfrm>
            <a:off x="820230" y="2476580"/>
            <a:ext cx="5768415" cy="1472822"/>
            <a:chOff x="0" y="-289322"/>
            <a:chExt cx="7691220" cy="1963764"/>
          </a:xfrm>
        </p:grpSpPr>
        <p:grpSp>
          <p:nvGrpSpPr>
            <p:cNvPr id="382" name="Google Shape;382;p34"/>
            <p:cNvGrpSpPr/>
            <p:nvPr/>
          </p:nvGrpSpPr>
          <p:grpSpPr>
            <a:xfrm>
              <a:off x="0" y="-289322"/>
              <a:ext cx="7691220" cy="1963764"/>
              <a:chOff x="0" y="-57150"/>
              <a:chExt cx="1519253" cy="387904"/>
            </a:xfrm>
          </p:grpSpPr>
          <p:sp>
            <p:nvSpPr>
              <p:cNvPr id="383" name="Google Shape;383;p34"/>
              <p:cNvSpPr/>
              <p:nvPr/>
            </p:nvSpPr>
            <p:spPr>
              <a:xfrm>
                <a:off x="0" y="0"/>
                <a:ext cx="1519253" cy="330754"/>
              </a:xfrm>
              <a:custGeom>
                <a:rect b="b" l="l" r="r" t="t"/>
                <a:pathLst>
                  <a:path extrusionOk="0" h="330754" w="1519253">
                    <a:moveTo>
                      <a:pt x="0" y="0"/>
                    </a:moveTo>
                    <a:lnTo>
                      <a:pt x="1519253" y="0"/>
                    </a:lnTo>
                    <a:lnTo>
                      <a:pt x="1519253" y="330754"/>
                    </a:lnTo>
                    <a:lnTo>
                      <a:pt x="0" y="330754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4"/>
              <p:cNvSpPr txBox="1"/>
              <p:nvPr/>
            </p:nvSpPr>
            <p:spPr>
              <a:xfrm>
                <a:off x="0" y="-57150"/>
                <a:ext cx="1519253" cy="387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5" name="Google Shape;385;p34"/>
            <p:cNvSpPr txBox="1"/>
            <p:nvPr/>
          </p:nvSpPr>
          <p:spPr>
            <a:xfrm>
              <a:off x="277960" y="228679"/>
              <a:ext cx="6914569" cy="1150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“Students discover alien goo in science class!“</a:t>
              </a:r>
              <a:endParaRPr/>
            </a:p>
          </p:txBody>
        </p:sp>
      </p:grpSp>
      <p:grpSp>
        <p:nvGrpSpPr>
          <p:cNvPr id="386" name="Google Shape;386;p34"/>
          <p:cNvGrpSpPr/>
          <p:nvPr/>
        </p:nvGrpSpPr>
        <p:grpSpPr>
          <a:xfrm>
            <a:off x="11921955" y="6953318"/>
            <a:ext cx="5768415" cy="1472822"/>
            <a:chOff x="0" y="-289322"/>
            <a:chExt cx="7691220" cy="1963764"/>
          </a:xfrm>
        </p:grpSpPr>
        <p:grpSp>
          <p:nvGrpSpPr>
            <p:cNvPr id="387" name="Google Shape;387;p34"/>
            <p:cNvGrpSpPr/>
            <p:nvPr/>
          </p:nvGrpSpPr>
          <p:grpSpPr>
            <a:xfrm>
              <a:off x="0" y="-289322"/>
              <a:ext cx="7691220" cy="1963764"/>
              <a:chOff x="0" y="-57150"/>
              <a:chExt cx="1519253" cy="387904"/>
            </a:xfrm>
          </p:grpSpPr>
          <p:sp>
            <p:nvSpPr>
              <p:cNvPr id="388" name="Google Shape;388;p34"/>
              <p:cNvSpPr/>
              <p:nvPr/>
            </p:nvSpPr>
            <p:spPr>
              <a:xfrm>
                <a:off x="0" y="0"/>
                <a:ext cx="1519253" cy="330754"/>
              </a:xfrm>
              <a:custGeom>
                <a:rect b="b" l="l" r="r" t="t"/>
                <a:pathLst>
                  <a:path extrusionOk="0" h="330754" w="1519253">
                    <a:moveTo>
                      <a:pt x="0" y="0"/>
                    </a:moveTo>
                    <a:lnTo>
                      <a:pt x="1519253" y="0"/>
                    </a:lnTo>
                    <a:lnTo>
                      <a:pt x="1519253" y="330754"/>
                    </a:lnTo>
                    <a:lnTo>
                      <a:pt x="0" y="330754"/>
                    </a:lnTo>
                    <a:close/>
                  </a:path>
                </a:pathLst>
              </a:custGeom>
              <a:solidFill>
                <a:srgbClr val="F8F3E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4"/>
              <p:cNvSpPr txBox="1"/>
              <p:nvPr/>
            </p:nvSpPr>
            <p:spPr>
              <a:xfrm>
                <a:off x="0" y="-57150"/>
                <a:ext cx="1519253" cy="387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34"/>
            <p:cNvSpPr txBox="1"/>
            <p:nvPr/>
          </p:nvSpPr>
          <p:spPr>
            <a:xfrm>
              <a:off x="277960" y="228679"/>
              <a:ext cx="6914569" cy="1150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“Young boy worried after seeing his snot is blue”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35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96" name="Google Shape;396;p35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5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35"/>
          <p:cNvSpPr/>
          <p:nvPr/>
        </p:nvSpPr>
        <p:spPr>
          <a:xfrm>
            <a:off x="10064670" y="1825559"/>
            <a:ext cx="7490669" cy="6005019"/>
          </a:xfrm>
          <a:custGeom>
            <a:rect b="b" l="l" r="r" t="t"/>
            <a:pathLst>
              <a:path extrusionOk="0" h="6005019" w="7490669">
                <a:moveTo>
                  <a:pt x="0" y="0"/>
                </a:moveTo>
                <a:lnTo>
                  <a:pt x="7490669" y="0"/>
                </a:lnTo>
                <a:lnTo>
                  <a:pt x="7490669" y="6005019"/>
                </a:lnTo>
                <a:lnTo>
                  <a:pt x="0" y="600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5"/>
          <p:cNvSpPr txBox="1"/>
          <p:nvPr/>
        </p:nvSpPr>
        <p:spPr>
          <a:xfrm>
            <a:off x="1372092" y="1985092"/>
            <a:ext cx="77718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Seeing isn’t always believing! </a:t>
            </a:r>
            <a:endParaRPr/>
          </a:p>
        </p:txBody>
      </p:sp>
      <p:sp>
        <p:nvSpPr>
          <p:cNvPr id="400" name="Google Shape;400;p35"/>
          <p:cNvSpPr txBox="1"/>
          <p:nvPr/>
        </p:nvSpPr>
        <p:spPr>
          <a:xfrm>
            <a:off x="1372092" y="4787509"/>
            <a:ext cx="8173200" cy="26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easy for photos or videos to be manipulated and taken out of context. Even if you read something online that has a compelling image, </a:t>
            </a: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always think twice and verify.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6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406" name="Google Shape;406;p36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6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36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have you learned today?</a:t>
            </a:r>
            <a:endParaRPr/>
          </a:p>
        </p:txBody>
      </p:sp>
      <p:sp>
        <p:nvSpPr>
          <p:cNvPr id="409" name="Google Shape;409;p36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WRAP UP</a:t>
            </a:r>
            <a:endParaRPr/>
          </a:p>
        </p:txBody>
      </p:sp>
      <p:sp>
        <p:nvSpPr>
          <p:cNvPr id="410" name="Google Shape;410;p36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Let’s reflect on today’s lesson.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3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416" name="Google Shape;416;p3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37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 This! </a:t>
            </a:r>
            <a:endParaRPr/>
          </a:p>
        </p:txBody>
      </p:sp>
      <p:sp>
        <p:nvSpPr>
          <p:cNvPr id="419" name="Google Shape;419;p37"/>
          <p:cNvSpPr txBox="1"/>
          <p:nvPr/>
        </p:nvSpPr>
        <p:spPr>
          <a:xfrm>
            <a:off x="1028700" y="2175408"/>
            <a:ext cx="16230600" cy="32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Manipulated content and false context can be deceptive and misleading. </a:t>
            </a:r>
            <a:endParaRPr/>
          </a:p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easy for photos or videos to be taken out of context. Don’t always believe what you see.</a:t>
            </a:r>
            <a:endParaRPr/>
          </a:p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out for clues of manipulated or “photoshopped” images or videos.</a:t>
            </a:r>
            <a:endParaRPr/>
          </a:p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critical thinking skills to check if the information you see online is accurate.</a:t>
            </a:r>
            <a:endParaRPr/>
          </a:p>
          <a:p>
            <a:pPr indent="-334640" lvl="1" marL="66928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Think twice and verify anything you read online.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Well Done!</a:t>
            </a:r>
            <a:endParaRPr/>
          </a:p>
        </p:txBody>
      </p:sp>
      <p:sp>
        <p:nvSpPr>
          <p:cNvPr id="425" name="Google Shape;425;p38"/>
          <p:cNvSpPr txBox="1"/>
          <p:nvPr/>
        </p:nvSpPr>
        <p:spPr>
          <a:xfrm>
            <a:off x="15443426" y="367025"/>
            <a:ext cx="23076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3.3</a:t>
            </a:r>
            <a:endParaRPr sz="206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26" name="Google Shape;426;p38"/>
          <p:cNvCxnSpPr/>
          <p:nvPr/>
        </p:nvCxnSpPr>
        <p:spPr>
          <a:xfrm>
            <a:off x="1028700" y="574639"/>
            <a:ext cx="14414736" cy="476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D85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1866759" y="4023260"/>
            <a:ext cx="145545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 you think it means when something has been “photoshopped”? 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WARM UP QUESTION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28" name="Google Shape;128;p1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642120" y="1469965"/>
            <a:ext cx="89289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Manipulated Content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7642120" y="2648369"/>
            <a:ext cx="89289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Information, photos, or videos that have been altered or distorted to mislead or deceive the audience.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38" name="Google Shape;138;p1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7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642120" y="1469965"/>
            <a:ext cx="89289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False Context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7642120" y="2648369"/>
            <a:ext cx="89289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Providing misleading information about the context of a situation or event to give a false impression.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8"/>
          <p:cNvSpPr/>
          <p:nvPr/>
        </p:nvSpPr>
        <p:spPr>
          <a:xfrm>
            <a:off x="1866759" y="2108191"/>
            <a:ext cx="6219719" cy="6857370"/>
          </a:xfrm>
          <a:custGeom>
            <a:rect b="b" l="l" r="r" t="t"/>
            <a:pathLst>
              <a:path extrusionOk="0" h="6857370" w="6219719">
                <a:moveTo>
                  <a:pt x="0" y="0"/>
                </a:moveTo>
                <a:lnTo>
                  <a:pt x="6219719" y="0"/>
                </a:lnTo>
                <a:lnTo>
                  <a:pt x="6219719" y="6857370"/>
                </a:lnTo>
                <a:lnTo>
                  <a:pt x="0" y="6857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sq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8685659" y="2189013"/>
            <a:ext cx="8086626" cy="6695726"/>
          </a:xfrm>
          <a:custGeom>
            <a:rect b="b" l="l" r="r" t="t"/>
            <a:pathLst>
              <a:path extrusionOk="0" h="6695726" w="8086626">
                <a:moveTo>
                  <a:pt x="0" y="0"/>
                </a:moveTo>
                <a:lnTo>
                  <a:pt x="8086626" y="0"/>
                </a:lnTo>
                <a:lnTo>
                  <a:pt x="8086626" y="6695726"/>
                </a:lnTo>
                <a:lnTo>
                  <a:pt x="0" y="6695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0000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 there anything strange about this image?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866759" y="8908411"/>
            <a:ext cx="3020248" cy="309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4">
                <a:solidFill>
                  <a:srgbClr val="A6A6A6"/>
                </a:solidFill>
                <a:latin typeface="Poppins"/>
                <a:ea typeface="Poppins"/>
                <a:cs typeface="Poppins"/>
                <a:sym typeface="Poppins"/>
              </a:rPr>
              <a:t>Source: Snopes.com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59" name="Google Shape;159;p1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9"/>
          <p:cNvSpPr/>
          <p:nvPr/>
        </p:nvSpPr>
        <p:spPr>
          <a:xfrm>
            <a:off x="2659698" y="2020862"/>
            <a:ext cx="12968604" cy="5369002"/>
          </a:xfrm>
          <a:custGeom>
            <a:rect b="b" l="l" r="r" t="t"/>
            <a:pathLst>
              <a:path extrusionOk="0" h="5369002" w="12968604">
                <a:moveTo>
                  <a:pt x="0" y="0"/>
                </a:moveTo>
                <a:lnTo>
                  <a:pt x="12968604" y="0"/>
                </a:lnTo>
                <a:lnTo>
                  <a:pt x="12968604" y="5369002"/>
                </a:lnTo>
                <a:lnTo>
                  <a:pt x="0" y="536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is an example of manipulated content! 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1503687" y="7854053"/>
            <a:ext cx="152805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Manipulated content simply means images or videos that have been edited to trick the audience. You might know this as a “photoshopped image”. 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2659698" y="7332714"/>
            <a:ext cx="3020248" cy="309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4">
                <a:solidFill>
                  <a:srgbClr val="A6A6A6"/>
                </a:solidFill>
                <a:latin typeface="Poppins"/>
                <a:ea typeface="Poppins"/>
                <a:cs typeface="Poppins"/>
                <a:sym typeface="Poppins"/>
              </a:rPr>
              <a:t>Source: Snopes.com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0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70" name="Google Shape;170;p20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20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do people manipulate content?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10182801" y="2494848"/>
            <a:ext cx="7277100" cy="61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create sensational or shocking effects, to spread misinformation, or for entertainment.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Sometimes it's done to push a certain agenda or viewpoint.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👈 This photo shows a man holding a giant cat. Turns out the photo was manipulated and the cat is regular sized!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1028700" y="2188792"/>
            <a:ext cx="8697967" cy="6339573"/>
            <a:chOff x="0" y="0"/>
            <a:chExt cx="11597290" cy="8452765"/>
          </a:xfrm>
        </p:grpSpPr>
        <p:sp>
          <p:nvSpPr>
            <p:cNvPr id="175" name="Google Shape;175;p20"/>
            <p:cNvSpPr/>
            <p:nvPr/>
          </p:nvSpPr>
          <p:spPr>
            <a:xfrm>
              <a:off x="0" y="0"/>
              <a:ext cx="11597290" cy="7879222"/>
            </a:xfrm>
            <a:custGeom>
              <a:rect b="b" l="l" r="r" t="t"/>
              <a:pathLst>
                <a:path extrusionOk="0" h="7879222" w="11597290">
                  <a:moveTo>
                    <a:pt x="0" y="0"/>
                  </a:moveTo>
                  <a:lnTo>
                    <a:pt x="11597290" y="0"/>
                  </a:lnTo>
                  <a:lnTo>
                    <a:pt x="11597290" y="7879222"/>
                  </a:lnTo>
                  <a:lnTo>
                    <a:pt x="0" y="78792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1036375" y="8015462"/>
              <a:ext cx="3260030" cy="437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Manipulated image</a:t>
              </a:r>
              <a:endParaRPr/>
            </a:p>
          </p:txBody>
        </p:sp>
        <p:sp>
          <p:nvSpPr>
            <p:cNvPr id="177" name="Google Shape;177;p20"/>
            <p:cNvSpPr txBox="1"/>
            <p:nvPr/>
          </p:nvSpPr>
          <p:spPr>
            <a:xfrm>
              <a:off x="7302557" y="8015462"/>
              <a:ext cx="2467769" cy="437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Original image</a:t>
              </a:r>
              <a:endParaRPr/>
            </a:p>
          </p:txBody>
        </p:sp>
      </p:grpSp>
      <p:sp>
        <p:nvSpPr>
          <p:cNvPr id="178" name="Google Shape;178;p20"/>
          <p:cNvSpPr txBox="1"/>
          <p:nvPr/>
        </p:nvSpPr>
        <p:spPr>
          <a:xfrm>
            <a:off x="1028700" y="8948416"/>
            <a:ext cx="3020248" cy="309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4">
                <a:solidFill>
                  <a:srgbClr val="A6A6A6"/>
                </a:solidFill>
                <a:latin typeface="Poppins"/>
                <a:ea typeface="Poppins"/>
                <a:cs typeface="Poppins"/>
                <a:sym typeface="Poppins"/>
              </a:rPr>
              <a:t>Source: Quora.com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84" name="Google Shape;184;p21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1"/>
          <p:cNvSpPr txBox="1"/>
          <p:nvPr/>
        </p:nvSpPr>
        <p:spPr>
          <a:xfrm>
            <a:off x="1028700" y="872041"/>
            <a:ext cx="16230600" cy="759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would happen if people believed this photo was real? 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10622368" y="2915920"/>
            <a:ext cx="66369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People might start to panic and feel scared or anxious!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Manipulated content can be harmful because it can misleads people into believing something that is not true. It can contribute to the spread of misinformation. </a:t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1028700" y="2396516"/>
            <a:ext cx="8486132" cy="5696311"/>
          </a:xfrm>
          <a:custGeom>
            <a:rect b="b" l="l" r="r" t="t"/>
            <a:pathLst>
              <a:path extrusionOk="0" h="5696311" w="8486132">
                <a:moveTo>
                  <a:pt x="0" y="0"/>
                </a:moveTo>
                <a:lnTo>
                  <a:pt x="8486132" y="0"/>
                </a:lnTo>
                <a:lnTo>
                  <a:pt x="8486132" y="5696312"/>
                </a:lnTo>
                <a:lnTo>
                  <a:pt x="0" y="5696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076" l="0" r="0" t="-60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805981" y="8186101"/>
            <a:ext cx="2445023" cy="34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Manipulated image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6505617" y="8186101"/>
            <a:ext cx="1850827" cy="34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Original image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028700" y="8948416"/>
            <a:ext cx="3020248" cy="309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4">
                <a:solidFill>
                  <a:srgbClr val="A6A6A6"/>
                </a:solidFill>
                <a:latin typeface="Poppins"/>
                <a:ea typeface="Poppins"/>
                <a:cs typeface="Poppins"/>
                <a:sym typeface="Poppins"/>
              </a:rPr>
              <a:t>Source: BoredPanda.com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