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10287000" cx="18288000"/>
  <p:notesSz cx="6858000" cy="9144000"/>
  <p:embeddedFontLst>
    <p:embeddedFont>
      <p:font typeface="Poppins"/>
      <p:bold r:id="rId21"/>
      <p:boldItalic r:id="rId22"/>
    </p:embeddedFont>
    <p:embeddedFont>
      <p:font typeface="Poppins Light"/>
      <p:regular r:id="rId23"/>
      <p:bold r:id="rId24"/>
      <p:italic r:id="rId25"/>
      <p:boldItalic r:id="rId26"/>
    </p:embeddedFont>
    <p:embeddedFont>
      <p:font typeface="Poppins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Poppins-boldItalic.fntdata"/><Relationship Id="rId21" Type="http://schemas.openxmlformats.org/officeDocument/2006/relationships/font" Target="fonts/Poppins-bold.fntdata"/><Relationship Id="rId24" Type="http://schemas.openxmlformats.org/officeDocument/2006/relationships/font" Target="fonts/PoppinsLight-bold.fntdata"/><Relationship Id="rId23" Type="http://schemas.openxmlformats.org/officeDocument/2006/relationships/font" Target="fonts/Poppins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oppinsLight-boldItalic.fntdata"/><Relationship Id="rId25" Type="http://schemas.openxmlformats.org/officeDocument/2006/relationships/font" Target="fonts/PoppinsLight-italic.fntdata"/><Relationship Id="rId28" Type="http://schemas.openxmlformats.org/officeDocument/2006/relationships/font" Target="fonts/PoppinsMedium-bold.fntdata"/><Relationship Id="rId27" Type="http://schemas.openxmlformats.org/officeDocument/2006/relationships/font" Target="fonts/Poppins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oppinsMedium-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PoppinsMedium-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28559ef551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328559ef551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28559ef551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328559ef551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1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15"/>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03" name="Google Shape;103;p1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6" name="Shape 106"/>
        <p:cNvGrpSpPr/>
        <p:nvPr/>
      </p:nvGrpSpPr>
      <p:grpSpPr>
        <a:xfrm>
          <a:off x="0" y="0"/>
          <a:ext cx="0" cy="0"/>
          <a:chOff x="0" y="0"/>
          <a:chExt cx="0" cy="0"/>
        </a:xfrm>
      </p:grpSpPr>
      <p:sp>
        <p:nvSpPr>
          <p:cNvPr id="107" name="Google Shape;107;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9" name="Google Shape;109;p1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2" name="Shape 112"/>
        <p:cNvGrpSpPr/>
        <p:nvPr/>
      </p:nvGrpSpPr>
      <p:grpSpPr>
        <a:xfrm>
          <a:off x="0" y="0"/>
          <a:ext cx="0" cy="0"/>
          <a:chOff x="0" y="0"/>
          <a:chExt cx="0" cy="0"/>
        </a:xfrm>
      </p:grpSpPr>
      <p:sp>
        <p:nvSpPr>
          <p:cNvPr id="113" name="Google Shape;113;p17"/>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7"/>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15" name="Google Shape;115;p1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8" name="Shape 118"/>
        <p:cNvGrpSpPr/>
        <p:nvPr/>
      </p:nvGrpSpPr>
      <p:grpSpPr>
        <a:xfrm>
          <a:off x="0" y="0"/>
          <a:ext cx="0" cy="0"/>
          <a:chOff x="0" y="0"/>
          <a:chExt cx="0" cy="0"/>
        </a:xfrm>
      </p:grpSpPr>
      <p:sp>
        <p:nvSpPr>
          <p:cNvPr id="119" name="Google Shape;11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18"/>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1" name="Google Shape;121;p18"/>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2" name="Google Shape;122;p1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5" name="Shape 125"/>
        <p:cNvGrpSpPr/>
        <p:nvPr/>
      </p:nvGrpSpPr>
      <p:grpSpPr>
        <a:xfrm>
          <a:off x="0" y="0"/>
          <a:ext cx="0" cy="0"/>
          <a:chOff x="0" y="0"/>
          <a:chExt cx="0" cy="0"/>
        </a:xfrm>
      </p:grpSpPr>
      <p:sp>
        <p:nvSpPr>
          <p:cNvPr id="126" name="Google Shape;12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19"/>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8" name="Google Shape;128;p19"/>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9" name="Google Shape;129;p19"/>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0" name="Google Shape;130;p19"/>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31" name="Google Shape;131;p1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4" name="Shape 134"/>
        <p:cNvGrpSpPr/>
        <p:nvPr/>
      </p:nvGrpSpPr>
      <p:grpSpPr>
        <a:xfrm>
          <a:off x="0" y="0"/>
          <a:ext cx="0" cy="0"/>
          <a:chOff x="0" y="0"/>
          <a:chExt cx="0" cy="0"/>
        </a:xfrm>
      </p:grpSpPr>
      <p:sp>
        <p:nvSpPr>
          <p:cNvPr id="135" name="Google Shape;135;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9" name="Shape 139"/>
        <p:cNvGrpSpPr/>
        <p:nvPr/>
      </p:nvGrpSpPr>
      <p:grpSpPr>
        <a:xfrm>
          <a:off x="0" y="0"/>
          <a:ext cx="0" cy="0"/>
          <a:chOff x="0" y="0"/>
          <a:chExt cx="0" cy="0"/>
        </a:xfrm>
      </p:grpSpPr>
      <p:sp>
        <p:nvSpPr>
          <p:cNvPr id="140" name="Google Shape;140;p21"/>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21"/>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42" name="Google Shape;142;p21"/>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3" name="Google Shape;143;p2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3" name="Google Shape;23;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6" name="Shape 146"/>
        <p:cNvGrpSpPr/>
        <p:nvPr/>
      </p:nvGrpSpPr>
      <p:grpSpPr>
        <a:xfrm>
          <a:off x="0" y="0"/>
          <a:ext cx="0" cy="0"/>
          <a:chOff x="0" y="0"/>
          <a:chExt cx="0" cy="0"/>
        </a:xfrm>
      </p:grpSpPr>
      <p:sp>
        <p:nvSpPr>
          <p:cNvPr id="147" name="Google Shape;147;p22"/>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22"/>
          <p:cNvSpPr/>
          <p:nvPr>
            <p:ph idx="2" type="pic"/>
          </p:nvPr>
        </p:nvSpPr>
        <p:spPr>
          <a:xfrm>
            <a:off x="1792288" y="612775"/>
            <a:ext cx="5486400" cy="4114800"/>
          </a:xfrm>
          <a:prstGeom prst="rect">
            <a:avLst/>
          </a:prstGeom>
          <a:noFill/>
          <a:ln>
            <a:noFill/>
          </a:ln>
        </p:spPr>
      </p:sp>
      <p:sp>
        <p:nvSpPr>
          <p:cNvPr id="149" name="Google Shape;149;p22"/>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50" name="Google Shape;150;p2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 name="Shape 153"/>
        <p:cNvGrpSpPr/>
        <p:nvPr/>
      </p:nvGrpSpPr>
      <p:grpSpPr>
        <a:xfrm>
          <a:off x="0" y="0"/>
          <a:ext cx="0" cy="0"/>
          <a:chOff x="0" y="0"/>
          <a:chExt cx="0" cy="0"/>
        </a:xfrm>
      </p:grpSpPr>
      <p:sp>
        <p:nvSpPr>
          <p:cNvPr id="154" name="Google Shape;15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3"/>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2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24"/>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24"/>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2" name="Google Shape;162;p2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2" name="Google Shape;62;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3" name="Google Shape;6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ph idx="2" type="pic"/>
          </p:nvPr>
        </p:nvSpPr>
        <p:spPr>
          <a:xfrm>
            <a:off x="1792288" y="612775"/>
            <a:ext cx="5486400" cy="4114800"/>
          </a:xfrm>
          <a:prstGeom prst="rect">
            <a:avLst/>
          </a:prstGeom>
          <a:noFill/>
          <a:ln>
            <a:noFill/>
          </a:ln>
        </p:spPr>
      </p:sp>
      <p:sp>
        <p:nvSpPr>
          <p:cNvPr id="69" name="Google Shape;69;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0" name="Google Shape;7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9674333"/>
            <a:ext cx="18287998" cy="612668"/>
            <a:chOff x="0" y="0"/>
            <a:chExt cx="24383997" cy="816890"/>
          </a:xfrm>
        </p:grpSpPr>
        <p:sp>
          <p:nvSpPr>
            <p:cNvPr id="12" name="Google Shape;12;p1"/>
            <p:cNvSpPr/>
            <p:nvPr/>
          </p:nvSpPr>
          <p:spPr>
            <a:xfrm>
              <a:off x="0" y="0"/>
              <a:ext cx="24383997" cy="816890"/>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3" name="Google Shape;13;p1"/>
            <p:cNvSpPr/>
            <p:nvPr/>
          </p:nvSpPr>
          <p:spPr>
            <a:xfrm>
              <a:off x="0" y="0"/>
              <a:ext cx="2257733" cy="816889"/>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2430121" y="115710"/>
              <a:ext cx="1743600" cy="2463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000000"/>
                  </a:solidFill>
                  <a:latin typeface="Poppins"/>
                  <a:ea typeface="Poppins"/>
                  <a:cs typeface="Poppins"/>
                  <a:sym typeface="Poppins"/>
                </a:rPr>
                <a:t>CYBERLITE.ORG</a:t>
              </a:r>
              <a:endParaRPr/>
            </a:p>
          </p:txBody>
        </p:sp>
        <p:sp>
          <p:nvSpPr>
            <p:cNvPr id="15" name="Google Shape;15;p1"/>
            <p:cNvSpPr txBox="1"/>
            <p:nvPr/>
          </p:nvSpPr>
          <p:spPr>
            <a:xfrm>
              <a:off x="2430121" y="389395"/>
              <a:ext cx="5649300" cy="2049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000000"/>
                  </a:solidFill>
                  <a:latin typeface="Poppins"/>
                  <a:ea typeface="Poppins"/>
                  <a:cs typeface="Poppins"/>
                  <a:sym typeface="Poppins"/>
                </a:rPr>
                <a:t>Ⓒ Cyberlite Books Pte. Ltd. All Rights Reserved.</a:t>
              </a:r>
              <a:endParaRPr/>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8" name="Google Shape;88;p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Calibri"/>
                <a:ea typeface="Calibri"/>
                <a:cs typeface="Calibri"/>
                <a:sym typeface="Calibri"/>
              </a:defRPr>
            </a:lvl1pPr>
            <a:lvl2pPr indent="0" lvl="1" marL="0" marR="0" algn="r">
              <a:spcBef>
                <a:spcPts val="0"/>
              </a:spcBef>
              <a:buNone/>
              <a:defRPr b="0" i="0" sz="1200" u="none" cap="none" strike="noStrike">
                <a:solidFill>
                  <a:srgbClr val="888888"/>
                </a:solidFill>
                <a:latin typeface="Calibri"/>
                <a:ea typeface="Calibri"/>
                <a:cs typeface="Calibri"/>
                <a:sym typeface="Calibri"/>
              </a:defRPr>
            </a:lvl2pPr>
            <a:lvl3pPr indent="0" lvl="2" marL="0" marR="0" algn="r">
              <a:spcBef>
                <a:spcPts val="0"/>
              </a:spcBef>
              <a:buNone/>
              <a:defRPr b="0" i="0" sz="1200" u="none" cap="none" strike="noStrike">
                <a:solidFill>
                  <a:srgbClr val="888888"/>
                </a:solidFill>
                <a:latin typeface="Calibri"/>
                <a:ea typeface="Calibri"/>
                <a:cs typeface="Calibri"/>
                <a:sym typeface="Calibri"/>
              </a:defRPr>
            </a:lvl3pPr>
            <a:lvl4pPr indent="0" lvl="3" marL="0" marR="0" algn="r">
              <a:spcBef>
                <a:spcPts val="0"/>
              </a:spcBef>
              <a:buNone/>
              <a:defRPr b="0" i="0" sz="1200" u="none" cap="none" strike="noStrike">
                <a:solidFill>
                  <a:srgbClr val="888888"/>
                </a:solidFill>
                <a:latin typeface="Calibri"/>
                <a:ea typeface="Calibri"/>
                <a:cs typeface="Calibri"/>
                <a:sym typeface="Calibri"/>
              </a:defRPr>
            </a:lvl4pPr>
            <a:lvl5pPr indent="0" lvl="4" marL="0" marR="0" algn="r">
              <a:spcBef>
                <a:spcPts val="0"/>
              </a:spcBef>
              <a:buNone/>
              <a:defRPr b="0" i="0" sz="1200" u="none" cap="none" strike="noStrike">
                <a:solidFill>
                  <a:srgbClr val="888888"/>
                </a:solidFill>
                <a:latin typeface="Calibri"/>
                <a:ea typeface="Calibri"/>
                <a:cs typeface="Calibri"/>
                <a:sym typeface="Calibri"/>
              </a:defRPr>
            </a:lvl5pPr>
            <a:lvl6pPr indent="0" lvl="5" marL="0" marR="0" algn="r">
              <a:spcBef>
                <a:spcPts val="0"/>
              </a:spcBef>
              <a:buNone/>
              <a:defRPr b="0" i="0" sz="1200" u="none" cap="none" strike="noStrike">
                <a:solidFill>
                  <a:srgbClr val="888888"/>
                </a:solidFill>
                <a:latin typeface="Calibri"/>
                <a:ea typeface="Calibri"/>
                <a:cs typeface="Calibri"/>
                <a:sym typeface="Calibri"/>
              </a:defRPr>
            </a:lvl6pPr>
            <a:lvl7pPr indent="0" lvl="6" marL="0" marR="0" algn="r">
              <a:spcBef>
                <a:spcPts val="0"/>
              </a:spcBef>
              <a:buNone/>
              <a:defRPr b="0" i="0" sz="1200" u="none" cap="none" strike="noStrike">
                <a:solidFill>
                  <a:srgbClr val="888888"/>
                </a:solidFill>
                <a:latin typeface="Calibri"/>
                <a:ea typeface="Calibri"/>
                <a:cs typeface="Calibri"/>
                <a:sym typeface="Calibri"/>
              </a:defRPr>
            </a:lvl7pPr>
            <a:lvl8pPr indent="0" lvl="7" marL="0" marR="0" algn="r">
              <a:spcBef>
                <a:spcPts val="0"/>
              </a:spcBef>
              <a:buNone/>
              <a:defRPr b="0" i="0" sz="1200" u="none" cap="none" strike="noStrike">
                <a:solidFill>
                  <a:srgbClr val="888888"/>
                </a:solidFill>
                <a:latin typeface="Calibri"/>
                <a:ea typeface="Calibri"/>
                <a:cs typeface="Calibri"/>
                <a:sym typeface="Calibri"/>
              </a:defRPr>
            </a:lvl8pPr>
            <a:lvl9pPr indent="0" lvl="8" marL="0" marR="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91" name="Google Shape;91;p13"/>
          <p:cNvGrpSpPr/>
          <p:nvPr/>
        </p:nvGrpSpPr>
        <p:grpSpPr>
          <a:xfrm>
            <a:off x="0" y="9674333"/>
            <a:ext cx="18287998" cy="612668"/>
            <a:chOff x="0" y="0"/>
            <a:chExt cx="24383997" cy="816890"/>
          </a:xfrm>
        </p:grpSpPr>
        <p:sp>
          <p:nvSpPr>
            <p:cNvPr id="92" name="Google Shape;92;p13"/>
            <p:cNvSpPr/>
            <p:nvPr/>
          </p:nvSpPr>
          <p:spPr>
            <a:xfrm>
              <a:off x="0" y="0"/>
              <a:ext cx="24383997" cy="816890"/>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93" name="Google Shape;93;p13"/>
            <p:cNvSpPr/>
            <p:nvPr/>
          </p:nvSpPr>
          <p:spPr>
            <a:xfrm>
              <a:off x="0" y="0"/>
              <a:ext cx="2257733" cy="816889"/>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94" name="Google Shape;94;p13"/>
            <p:cNvSpPr txBox="1"/>
            <p:nvPr/>
          </p:nvSpPr>
          <p:spPr>
            <a:xfrm>
              <a:off x="2430121" y="115710"/>
              <a:ext cx="1743600" cy="2463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000000"/>
                  </a:solidFill>
                  <a:latin typeface="Poppins"/>
                  <a:ea typeface="Poppins"/>
                  <a:cs typeface="Poppins"/>
                  <a:sym typeface="Poppins"/>
                </a:rPr>
                <a:t>CYBERLITE.ORG</a:t>
              </a:r>
              <a:endParaRPr/>
            </a:p>
          </p:txBody>
        </p:sp>
        <p:sp>
          <p:nvSpPr>
            <p:cNvPr id="95" name="Google Shape;95;p13"/>
            <p:cNvSpPr txBox="1"/>
            <p:nvPr/>
          </p:nvSpPr>
          <p:spPr>
            <a:xfrm>
              <a:off x="2430121" y="389395"/>
              <a:ext cx="5649300" cy="2049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000000"/>
                  </a:solidFill>
                  <a:latin typeface="Poppins"/>
                  <a:ea typeface="Poppins"/>
                  <a:cs typeface="Poppins"/>
                  <a:sym typeface="Poppins"/>
                </a:rPr>
                <a:t>Ⓒ Cyberlite Books Pte. Ltd. All Rights Reserved.</a:t>
              </a:r>
              <a:endParaRPr/>
            </a:p>
          </p:txBody>
        </p:sp>
      </p:gr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168" name="Shape 168"/>
        <p:cNvGrpSpPr/>
        <p:nvPr/>
      </p:nvGrpSpPr>
      <p:grpSpPr>
        <a:xfrm>
          <a:off x="0" y="0"/>
          <a:ext cx="0" cy="0"/>
          <a:chOff x="0" y="0"/>
          <a:chExt cx="0" cy="0"/>
        </a:xfrm>
      </p:grpSpPr>
      <p:sp>
        <p:nvSpPr>
          <p:cNvPr id="169" name="Google Shape;169;p25"/>
          <p:cNvSpPr txBox="1"/>
          <p:nvPr/>
        </p:nvSpPr>
        <p:spPr>
          <a:xfrm>
            <a:off x="15443430" y="371775"/>
            <a:ext cx="1964700" cy="317100"/>
          </a:xfrm>
          <a:prstGeom prst="rect">
            <a:avLst/>
          </a:prstGeom>
          <a:noFill/>
          <a:ln>
            <a:noFill/>
          </a:ln>
        </p:spPr>
        <p:txBody>
          <a:bodyPr anchorCtr="0" anchor="t" bIns="0" lIns="0" spcFirstLastPara="1" rIns="0" wrap="square" tIns="0">
            <a:spAutoFit/>
          </a:bodyPr>
          <a:lstStyle/>
          <a:p>
            <a:pPr indent="0" lvl="0" marL="0" rtl="0" algn="r">
              <a:lnSpc>
                <a:spcPct val="140000"/>
              </a:lnSpc>
              <a:spcBef>
                <a:spcPts val="0"/>
              </a:spcBef>
              <a:spcAft>
                <a:spcPts val="0"/>
              </a:spcAft>
              <a:buNone/>
            </a:pPr>
            <a:r>
              <a:rPr lang="en-US" sz="2060">
                <a:solidFill>
                  <a:schemeClr val="lt1"/>
                </a:solidFill>
                <a:latin typeface="Poppins Light"/>
                <a:ea typeface="Poppins Light"/>
                <a:cs typeface="Poppins Light"/>
                <a:sym typeface="Poppins Light"/>
              </a:rPr>
              <a:t>LESSON 3.10</a:t>
            </a:r>
            <a:endParaRPr sz="2060">
              <a:solidFill>
                <a:srgbClr val="FFFFFF"/>
              </a:solidFill>
              <a:latin typeface="Poppins Light"/>
              <a:ea typeface="Poppins Light"/>
              <a:cs typeface="Poppins Light"/>
              <a:sym typeface="Poppins Light"/>
            </a:endParaRPr>
          </a:p>
        </p:txBody>
      </p:sp>
      <p:cxnSp>
        <p:nvCxnSpPr>
          <p:cNvPr id="170" name="Google Shape;170;p25"/>
          <p:cNvCxnSpPr/>
          <p:nvPr/>
        </p:nvCxnSpPr>
        <p:spPr>
          <a:xfrm>
            <a:off x="1028700" y="574639"/>
            <a:ext cx="14414730" cy="9525"/>
          </a:xfrm>
          <a:prstGeom prst="straightConnector1">
            <a:avLst/>
          </a:prstGeom>
          <a:noFill/>
          <a:ln cap="flat" cmpd="sng" w="19050">
            <a:solidFill>
              <a:srgbClr val="FFFFFF"/>
            </a:solidFill>
            <a:prstDash val="solid"/>
            <a:round/>
            <a:headEnd len="sm" w="sm" type="none"/>
            <a:tailEnd len="sm" w="sm" type="none"/>
          </a:ln>
        </p:spPr>
      </p:cxnSp>
      <p:sp>
        <p:nvSpPr>
          <p:cNvPr id="171" name="Google Shape;171;p25"/>
          <p:cNvSpPr/>
          <p:nvPr/>
        </p:nvSpPr>
        <p:spPr>
          <a:xfrm>
            <a:off x="10185269" y="2379082"/>
            <a:ext cx="7640281" cy="5319545"/>
          </a:xfrm>
          <a:custGeom>
            <a:rect b="b" l="l" r="r" t="t"/>
            <a:pathLst>
              <a:path extrusionOk="0" h="5319545" w="7640281">
                <a:moveTo>
                  <a:pt x="0" y="0"/>
                </a:moveTo>
                <a:lnTo>
                  <a:pt x="7640281" y="0"/>
                </a:lnTo>
                <a:lnTo>
                  <a:pt x="7640281" y="5319545"/>
                </a:lnTo>
                <a:lnTo>
                  <a:pt x="0" y="5319545"/>
                </a:lnTo>
                <a:lnTo>
                  <a:pt x="0" y="0"/>
                </a:lnTo>
                <a:close/>
              </a:path>
            </a:pathLst>
          </a:custGeom>
          <a:blipFill rotWithShape="1">
            <a:blip r:embed="rId3">
              <a:alphaModFix/>
            </a:blip>
            <a:stretch>
              <a:fillRect b="0" l="0" r="0" t="0"/>
            </a:stretch>
          </a:blipFill>
          <a:ln>
            <a:noFill/>
          </a:ln>
        </p:spPr>
      </p:sp>
      <p:sp>
        <p:nvSpPr>
          <p:cNvPr id="172" name="Google Shape;172;p25"/>
          <p:cNvSpPr txBox="1"/>
          <p:nvPr/>
        </p:nvSpPr>
        <p:spPr>
          <a:xfrm>
            <a:off x="1028694" y="3237620"/>
            <a:ext cx="8957515" cy="2667113"/>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7494" u="none" cap="none" strike="noStrike">
                <a:solidFill>
                  <a:srgbClr val="FFFFFF"/>
                </a:solidFill>
                <a:latin typeface="Poppins"/>
                <a:ea typeface="Poppins"/>
                <a:cs typeface="Poppins"/>
                <a:sym typeface="Poppins"/>
              </a:rPr>
              <a:t>Refining and Iterating Prompts</a:t>
            </a:r>
            <a:endParaRPr/>
          </a:p>
        </p:txBody>
      </p:sp>
      <p:sp>
        <p:nvSpPr>
          <p:cNvPr id="173" name="Google Shape;173;p25"/>
          <p:cNvSpPr txBox="1"/>
          <p:nvPr/>
        </p:nvSpPr>
        <p:spPr>
          <a:xfrm>
            <a:off x="1028700" y="2078723"/>
            <a:ext cx="2560886" cy="524517"/>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74" u="none" cap="none" strike="noStrike">
                <a:solidFill>
                  <a:srgbClr val="FFFFFF"/>
                </a:solidFill>
                <a:latin typeface="Poppins Light"/>
                <a:ea typeface="Poppins Light"/>
                <a:cs typeface="Poppins Light"/>
                <a:sym typeface="Poppins Light"/>
              </a:rPr>
              <a:t>GENERATIVE AI</a:t>
            </a:r>
            <a:endParaRPr/>
          </a:p>
        </p:txBody>
      </p:sp>
      <p:sp>
        <p:nvSpPr>
          <p:cNvPr id="174" name="Google Shape;174;p25"/>
          <p:cNvSpPr txBox="1"/>
          <p:nvPr/>
        </p:nvSpPr>
        <p:spPr>
          <a:xfrm>
            <a:off x="1028700" y="6672462"/>
            <a:ext cx="7865694" cy="524517"/>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74" u="none" cap="none" strike="noStrike">
                <a:solidFill>
                  <a:srgbClr val="FFFFFF"/>
                </a:solidFill>
                <a:latin typeface="Poppins Medium"/>
                <a:ea typeface="Poppins Medium"/>
                <a:cs typeface="Poppins Medium"/>
                <a:sym typeface="Poppins Medium"/>
              </a:rPr>
              <a:t>Prompt Engineering Lab Series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EAD4"/>
        </a:solidFill>
      </p:bgPr>
    </p:bg>
    <p:spTree>
      <p:nvGrpSpPr>
        <p:cNvPr id="304" name="Shape 304"/>
        <p:cNvGrpSpPr/>
        <p:nvPr/>
      </p:nvGrpSpPr>
      <p:grpSpPr>
        <a:xfrm>
          <a:off x="0" y="0"/>
          <a:ext cx="0" cy="0"/>
          <a:chOff x="0" y="0"/>
          <a:chExt cx="0" cy="0"/>
        </a:xfrm>
      </p:grpSpPr>
      <p:grpSp>
        <p:nvGrpSpPr>
          <p:cNvPr id="305" name="Google Shape;305;p34"/>
          <p:cNvGrpSpPr/>
          <p:nvPr/>
        </p:nvGrpSpPr>
        <p:grpSpPr>
          <a:xfrm>
            <a:off x="375030" y="104645"/>
            <a:ext cx="17537940" cy="9229855"/>
            <a:chOff x="0" y="-57150"/>
            <a:chExt cx="4619046" cy="2430908"/>
          </a:xfrm>
        </p:grpSpPr>
        <p:sp>
          <p:nvSpPr>
            <p:cNvPr id="306" name="Google Shape;306;p34"/>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4"/>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8" name="Google Shape;308;p34"/>
          <p:cNvSpPr/>
          <p:nvPr/>
        </p:nvSpPr>
        <p:spPr>
          <a:xfrm>
            <a:off x="1949432" y="3432144"/>
            <a:ext cx="14389135" cy="2451340"/>
          </a:xfrm>
          <a:custGeom>
            <a:rect b="b" l="l" r="r" t="t"/>
            <a:pathLst>
              <a:path extrusionOk="0" h="645620" w="3789731">
                <a:moveTo>
                  <a:pt x="16141" y="0"/>
                </a:moveTo>
                <a:lnTo>
                  <a:pt x="3773590" y="0"/>
                </a:lnTo>
                <a:cubicBezTo>
                  <a:pt x="3777871" y="0"/>
                  <a:pt x="3781977" y="1701"/>
                  <a:pt x="3785003" y="4728"/>
                </a:cubicBezTo>
                <a:cubicBezTo>
                  <a:pt x="3788030" y="7755"/>
                  <a:pt x="3789731" y="11860"/>
                  <a:pt x="3789731" y="16141"/>
                </a:cubicBezTo>
                <a:lnTo>
                  <a:pt x="3789731" y="629479"/>
                </a:lnTo>
                <a:cubicBezTo>
                  <a:pt x="3789731" y="638394"/>
                  <a:pt x="3782504" y="645620"/>
                  <a:pt x="3773590" y="645620"/>
                </a:cubicBezTo>
                <a:lnTo>
                  <a:pt x="16141" y="645620"/>
                </a:lnTo>
                <a:cubicBezTo>
                  <a:pt x="7227" y="645620"/>
                  <a:pt x="0" y="638394"/>
                  <a:pt x="0" y="629479"/>
                </a:cubicBezTo>
                <a:lnTo>
                  <a:pt x="0" y="16141"/>
                </a:lnTo>
                <a:cubicBezTo>
                  <a:pt x="0" y="7227"/>
                  <a:pt x="7227" y="0"/>
                  <a:pt x="16141" y="0"/>
                </a:cubicBezTo>
                <a:close/>
              </a:path>
            </a:pathLst>
          </a:custGeom>
          <a:solidFill>
            <a:srgbClr val="F8D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4"/>
          <p:cNvSpPr txBox="1"/>
          <p:nvPr/>
        </p:nvSpPr>
        <p:spPr>
          <a:xfrm>
            <a:off x="1028700" y="885825"/>
            <a:ext cx="8812509"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Storytelling Adventure</a:t>
            </a:r>
            <a:endParaRPr/>
          </a:p>
        </p:txBody>
      </p:sp>
      <p:sp>
        <p:nvSpPr>
          <p:cNvPr id="310" name="Google Shape;310;p34"/>
          <p:cNvSpPr txBox="1"/>
          <p:nvPr/>
        </p:nvSpPr>
        <p:spPr>
          <a:xfrm>
            <a:off x="1028700" y="2099232"/>
            <a:ext cx="16230600" cy="1025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3. Come up with a refined prompt so that the output contains these extra details in the story:</a:t>
            </a:r>
            <a:endParaRPr/>
          </a:p>
        </p:txBody>
      </p:sp>
      <p:sp>
        <p:nvSpPr>
          <p:cNvPr id="311" name="Google Shape;311;p34"/>
          <p:cNvSpPr txBox="1"/>
          <p:nvPr/>
        </p:nvSpPr>
        <p:spPr>
          <a:xfrm>
            <a:off x="2131647" y="3762280"/>
            <a:ext cx="14024700" cy="1574100"/>
          </a:xfrm>
          <a:prstGeom prst="rect">
            <a:avLst/>
          </a:prstGeom>
          <a:noFill/>
          <a:ln>
            <a:noFill/>
          </a:ln>
        </p:spPr>
        <p:txBody>
          <a:bodyPr anchorCtr="0" anchor="t" bIns="0" lIns="0" spcFirstLastPara="1" rIns="0" wrap="square" tIns="0">
            <a:spAutoFit/>
          </a:bodyPr>
          <a:lstStyle/>
          <a:p>
            <a:pPr indent="-334640" lvl="1" marL="669283"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Introduce a second character, Priya’s best friend Jay, in the story.</a:t>
            </a:r>
            <a:endParaRPr/>
          </a:p>
          <a:p>
            <a:pPr indent="-334640" lvl="1" marL="669283"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A story suitable for 13 to 15 year olds.</a:t>
            </a:r>
            <a:endParaRPr/>
          </a:p>
          <a:p>
            <a:pPr indent="-334640" lvl="1" marL="669283"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The story should take place on a planet named “Levitas”. </a:t>
            </a:r>
            <a:endParaRPr/>
          </a:p>
        </p:txBody>
      </p:sp>
      <p:sp>
        <p:nvSpPr>
          <p:cNvPr id="312" name="Google Shape;312;p34"/>
          <p:cNvSpPr txBox="1"/>
          <p:nvPr/>
        </p:nvSpPr>
        <p:spPr>
          <a:xfrm>
            <a:off x="1028700" y="6312109"/>
            <a:ext cx="16230600" cy="157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4. Enter your refined prompt into the </a:t>
            </a:r>
            <a:r>
              <a:rPr lang="en-US" sz="3099">
                <a:latin typeface="Poppins"/>
                <a:ea typeface="Poppins"/>
                <a:cs typeface="Poppins"/>
                <a:sym typeface="Poppins"/>
              </a:rPr>
              <a:t>LLM</a:t>
            </a:r>
            <a:r>
              <a:rPr b="0" i="0" lang="en-US" sz="3099" u="none" cap="none" strike="noStrike">
                <a:solidFill>
                  <a:srgbClr val="000000"/>
                </a:solidFill>
                <a:latin typeface="Poppins"/>
                <a:ea typeface="Poppins"/>
                <a:cs typeface="Poppins"/>
                <a:sym typeface="Poppins"/>
              </a:rPr>
              <a:t> and generate your new story. </a:t>
            </a:r>
            <a:endParaRPr/>
          </a:p>
          <a:p>
            <a:pPr indent="0" lvl="0" marL="0" marR="0" rtl="0" algn="l">
              <a:lnSpc>
                <a:spcPct val="115000"/>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5. Compare and contrast the two stories.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316" name="Shape 316"/>
        <p:cNvGrpSpPr/>
        <p:nvPr/>
      </p:nvGrpSpPr>
      <p:grpSpPr>
        <a:xfrm>
          <a:off x="0" y="0"/>
          <a:ext cx="0" cy="0"/>
          <a:chOff x="0" y="0"/>
          <a:chExt cx="0" cy="0"/>
        </a:xfrm>
      </p:grpSpPr>
      <p:grpSp>
        <p:nvGrpSpPr>
          <p:cNvPr id="317" name="Google Shape;317;p35"/>
          <p:cNvGrpSpPr/>
          <p:nvPr/>
        </p:nvGrpSpPr>
        <p:grpSpPr>
          <a:xfrm>
            <a:off x="0" y="331161"/>
            <a:ext cx="18288000" cy="9352697"/>
            <a:chOff x="0" y="0"/>
            <a:chExt cx="688644" cy="352181"/>
          </a:xfrm>
        </p:grpSpPr>
        <p:sp>
          <p:nvSpPr>
            <p:cNvPr id="318" name="Google Shape;318;p35"/>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5"/>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0" name="Google Shape;320;p35"/>
          <p:cNvSpPr txBox="1"/>
          <p:nvPr/>
        </p:nvSpPr>
        <p:spPr>
          <a:xfrm>
            <a:off x="1866759" y="4019554"/>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Independent Exploration Task</a:t>
            </a:r>
            <a:endParaRPr/>
          </a:p>
        </p:txBody>
      </p:sp>
      <p:sp>
        <p:nvSpPr>
          <p:cNvPr id="321" name="Google Shape;321;p35"/>
          <p:cNvSpPr txBox="1"/>
          <p:nvPr/>
        </p:nvSpPr>
        <p:spPr>
          <a:xfrm>
            <a:off x="6518896" y="2603039"/>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74" u="none" cap="none" strike="noStrike">
                <a:solidFill>
                  <a:srgbClr val="000000"/>
                </a:solidFill>
                <a:latin typeface="Poppins Light"/>
                <a:ea typeface="Poppins Light"/>
                <a:cs typeface="Poppins Light"/>
                <a:sym typeface="Poppins Light"/>
              </a:rPr>
              <a:t>TRY IT YOURSELF</a:t>
            </a:r>
            <a:endParaRPr/>
          </a:p>
        </p:txBody>
      </p:sp>
      <p:sp>
        <p:nvSpPr>
          <p:cNvPr id="322" name="Google Shape;322;p35"/>
          <p:cNvSpPr txBox="1"/>
          <p:nvPr/>
        </p:nvSpPr>
        <p:spPr>
          <a:xfrm>
            <a:off x="1866759" y="7013579"/>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Apply the skills you’ve learned in this task.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326" name="Shape 326"/>
        <p:cNvGrpSpPr/>
        <p:nvPr/>
      </p:nvGrpSpPr>
      <p:grpSpPr>
        <a:xfrm>
          <a:off x="0" y="0"/>
          <a:ext cx="0" cy="0"/>
          <a:chOff x="0" y="0"/>
          <a:chExt cx="0" cy="0"/>
        </a:xfrm>
      </p:grpSpPr>
      <p:grpSp>
        <p:nvGrpSpPr>
          <p:cNvPr id="327" name="Google Shape;327;p36"/>
          <p:cNvGrpSpPr/>
          <p:nvPr/>
        </p:nvGrpSpPr>
        <p:grpSpPr>
          <a:xfrm>
            <a:off x="375030" y="104645"/>
            <a:ext cx="17537940" cy="9229855"/>
            <a:chOff x="0" y="-57150"/>
            <a:chExt cx="4619046" cy="2430908"/>
          </a:xfrm>
        </p:grpSpPr>
        <p:sp>
          <p:nvSpPr>
            <p:cNvPr id="328" name="Google Shape;328;p36"/>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6"/>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0" name="Google Shape;330;p36"/>
          <p:cNvSpPr txBox="1"/>
          <p:nvPr/>
        </p:nvSpPr>
        <p:spPr>
          <a:xfrm>
            <a:off x="1028700" y="885825"/>
            <a:ext cx="8812509"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Your Task</a:t>
            </a:r>
            <a:endParaRPr/>
          </a:p>
        </p:txBody>
      </p:sp>
      <p:sp>
        <p:nvSpPr>
          <p:cNvPr id="331" name="Google Shape;331;p36"/>
          <p:cNvSpPr txBox="1"/>
          <p:nvPr/>
        </p:nvSpPr>
        <p:spPr>
          <a:xfrm>
            <a:off x="1028700" y="2175408"/>
            <a:ext cx="15896400" cy="2122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Using a generative AI tool, come up with a prompt to generate a story inspired by the premise below. Then add your own creative ideas to the story, ensuring your final story is a unique blend of AI input and personal creativity (don’t just copy and paste the outputs!). </a:t>
            </a:r>
            <a:endParaRPr/>
          </a:p>
        </p:txBody>
      </p:sp>
      <p:grpSp>
        <p:nvGrpSpPr>
          <p:cNvPr id="332" name="Google Shape;332;p36"/>
          <p:cNvGrpSpPr/>
          <p:nvPr/>
        </p:nvGrpSpPr>
        <p:grpSpPr>
          <a:xfrm>
            <a:off x="861612" y="4926509"/>
            <a:ext cx="16230600" cy="3184629"/>
            <a:chOff x="0" y="-57150"/>
            <a:chExt cx="4274726" cy="838750"/>
          </a:xfrm>
        </p:grpSpPr>
        <p:sp>
          <p:nvSpPr>
            <p:cNvPr id="333" name="Google Shape;333;p36"/>
            <p:cNvSpPr/>
            <p:nvPr/>
          </p:nvSpPr>
          <p:spPr>
            <a:xfrm>
              <a:off x="0" y="0"/>
              <a:ext cx="4274726" cy="781600"/>
            </a:xfrm>
            <a:custGeom>
              <a:rect b="b" l="l" r="r" t="t"/>
              <a:pathLst>
                <a:path extrusionOk="0" h="781600" w="4274726">
                  <a:moveTo>
                    <a:pt x="14310" y="0"/>
                  </a:moveTo>
                  <a:lnTo>
                    <a:pt x="4260416" y="0"/>
                  </a:lnTo>
                  <a:cubicBezTo>
                    <a:pt x="4264211" y="0"/>
                    <a:pt x="4267851" y="1508"/>
                    <a:pt x="4270535" y="4191"/>
                  </a:cubicBezTo>
                  <a:cubicBezTo>
                    <a:pt x="4273218" y="6875"/>
                    <a:pt x="4274726" y="10515"/>
                    <a:pt x="4274726" y="14310"/>
                  </a:cubicBezTo>
                  <a:lnTo>
                    <a:pt x="4274726" y="767290"/>
                  </a:lnTo>
                  <a:cubicBezTo>
                    <a:pt x="4274726" y="771085"/>
                    <a:pt x="4273218" y="774725"/>
                    <a:pt x="4270535" y="777409"/>
                  </a:cubicBezTo>
                  <a:cubicBezTo>
                    <a:pt x="4267851" y="780093"/>
                    <a:pt x="4264211" y="781600"/>
                    <a:pt x="4260416" y="781600"/>
                  </a:cubicBezTo>
                  <a:lnTo>
                    <a:pt x="14310" y="781600"/>
                  </a:lnTo>
                  <a:cubicBezTo>
                    <a:pt x="10515" y="781600"/>
                    <a:pt x="6875" y="780093"/>
                    <a:pt x="4191" y="777409"/>
                  </a:cubicBezTo>
                  <a:cubicBezTo>
                    <a:pt x="1508" y="774725"/>
                    <a:pt x="0" y="771085"/>
                    <a:pt x="0" y="767290"/>
                  </a:cubicBezTo>
                  <a:lnTo>
                    <a:pt x="0" y="14310"/>
                  </a:lnTo>
                  <a:cubicBezTo>
                    <a:pt x="0" y="10515"/>
                    <a:pt x="1508" y="6875"/>
                    <a:pt x="4191" y="4191"/>
                  </a:cubicBezTo>
                  <a:cubicBezTo>
                    <a:pt x="6875" y="1508"/>
                    <a:pt x="10515" y="0"/>
                    <a:pt x="14310" y="0"/>
                  </a:cubicBezTo>
                  <a:close/>
                </a:path>
              </a:pathLst>
            </a:custGeom>
            <a:solidFill>
              <a:srgbClr val="A8C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6"/>
            <p:cNvSpPr txBox="1"/>
            <p:nvPr/>
          </p:nvSpPr>
          <p:spPr>
            <a:xfrm>
              <a:off x="0" y="-57150"/>
              <a:ext cx="4274726" cy="8387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5" name="Google Shape;335;p36"/>
          <p:cNvSpPr txBox="1"/>
          <p:nvPr/>
        </p:nvSpPr>
        <p:spPr>
          <a:xfrm>
            <a:off x="1222305" y="5428439"/>
            <a:ext cx="15509100" cy="2122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3099" u="none" cap="none" strike="noStrike">
                <a:solidFill>
                  <a:srgbClr val="000000"/>
                </a:solidFill>
                <a:latin typeface="Poppins"/>
                <a:ea typeface="Poppins"/>
                <a:cs typeface="Poppins"/>
                <a:sym typeface="Poppins"/>
              </a:rPr>
              <a:t>The Invisible City</a:t>
            </a:r>
            <a:endParaRPr/>
          </a:p>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Deep in the jungle, there is a city that only appears at sunset and vanishes at sunrise. The story explores the adventures of a character who accidentally finds this city and the secrets it holds.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339" name="Shape 339"/>
        <p:cNvGrpSpPr/>
        <p:nvPr/>
      </p:nvGrpSpPr>
      <p:grpSpPr>
        <a:xfrm>
          <a:off x="0" y="0"/>
          <a:ext cx="0" cy="0"/>
          <a:chOff x="0" y="0"/>
          <a:chExt cx="0" cy="0"/>
        </a:xfrm>
      </p:grpSpPr>
      <p:grpSp>
        <p:nvGrpSpPr>
          <p:cNvPr id="340" name="Google Shape;340;p37"/>
          <p:cNvGrpSpPr/>
          <p:nvPr/>
        </p:nvGrpSpPr>
        <p:grpSpPr>
          <a:xfrm>
            <a:off x="375030" y="104645"/>
            <a:ext cx="17537940" cy="9229855"/>
            <a:chOff x="0" y="-57150"/>
            <a:chExt cx="4619046" cy="2430908"/>
          </a:xfrm>
        </p:grpSpPr>
        <p:sp>
          <p:nvSpPr>
            <p:cNvPr id="341" name="Google Shape;341;p37"/>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7"/>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3" name="Google Shape;343;p37"/>
          <p:cNvSpPr txBox="1"/>
          <p:nvPr/>
        </p:nvSpPr>
        <p:spPr>
          <a:xfrm>
            <a:off x="1866759" y="3290570"/>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Group Sharing!</a:t>
            </a:r>
            <a:endParaRPr/>
          </a:p>
        </p:txBody>
      </p:sp>
      <p:sp>
        <p:nvSpPr>
          <p:cNvPr id="344" name="Google Shape;344;p37"/>
          <p:cNvSpPr txBox="1"/>
          <p:nvPr/>
        </p:nvSpPr>
        <p:spPr>
          <a:xfrm>
            <a:off x="1866759" y="6284595"/>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What did you come up with?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348" name="Shape 348"/>
        <p:cNvGrpSpPr/>
        <p:nvPr/>
      </p:nvGrpSpPr>
      <p:grpSpPr>
        <a:xfrm>
          <a:off x="0" y="0"/>
          <a:ext cx="0" cy="0"/>
          <a:chOff x="0" y="0"/>
          <a:chExt cx="0" cy="0"/>
        </a:xfrm>
      </p:grpSpPr>
      <p:sp>
        <p:nvSpPr>
          <p:cNvPr id="349" name="Google Shape;349;p38"/>
          <p:cNvSpPr txBox="1"/>
          <p:nvPr/>
        </p:nvSpPr>
        <p:spPr>
          <a:xfrm>
            <a:off x="5211153" y="3800362"/>
            <a:ext cx="7865694" cy="1343138"/>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7494" u="none" cap="none" strike="noStrike">
                <a:solidFill>
                  <a:srgbClr val="FFFFFF"/>
                </a:solidFill>
                <a:latin typeface="Poppins"/>
                <a:ea typeface="Poppins"/>
                <a:cs typeface="Poppins"/>
                <a:sym typeface="Poppins"/>
              </a:rPr>
              <a:t>Well Done!</a:t>
            </a:r>
            <a:endParaRPr/>
          </a:p>
        </p:txBody>
      </p:sp>
      <p:sp>
        <p:nvSpPr>
          <p:cNvPr id="350" name="Google Shape;350;p38"/>
          <p:cNvSpPr txBox="1"/>
          <p:nvPr/>
        </p:nvSpPr>
        <p:spPr>
          <a:xfrm>
            <a:off x="15443436" y="367013"/>
            <a:ext cx="1964700" cy="317100"/>
          </a:xfrm>
          <a:prstGeom prst="rect">
            <a:avLst/>
          </a:prstGeom>
          <a:noFill/>
          <a:ln>
            <a:noFill/>
          </a:ln>
        </p:spPr>
        <p:txBody>
          <a:bodyPr anchorCtr="0" anchor="t" bIns="0" lIns="0" spcFirstLastPara="1" rIns="0" wrap="square" tIns="0">
            <a:spAutoFit/>
          </a:bodyPr>
          <a:lstStyle/>
          <a:p>
            <a:pPr indent="0" lvl="0" marL="0" rtl="0" algn="r">
              <a:lnSpc>
                <a:spcPct val="140000"/>
              </a:lnSpc>
              <a:spcBef>
                <a:spcPts val="0"/>
              </a:spcBef>
              <a:spcAft>
                <a:spcPts val="0"/>
              </a:spcAft>
              <a:buClr>
                <a:schemeClr val="dk1"/>
              </a:buClr>
              <a:buFont typeface="Arial"/>
              <a:buNone/>
            </a:pPr>
            <a:r>
              <a:rPr lang="en-US" sz="2060">
                <a:solidFill>
                  <a:schemeClr val="lt1"/>
                </a:solidFill>
                <a:latin typeface="Poppins Light"/>
                <a:ea typeface="Poppins Light"/>
                <a:cs typeface="Poppins Light"/>
                <a:sym typeface="Poppins Light"/>
              </a:rPr>
              <a:t>LESSON 3.10</a:t>
            </a:r>
            <a:endParaRPr/>
          </a:p>
        </p:txBody>
      </p:sp>
      <p:cxnSp>
        <p:nvCxnSpPr>
          <p:cNvPr id="351" name="Google Shape;351;p38"/>
          <p:cNvCxnSpPr/>
          <p:nvPr/>
        </p:nvCxnSpPr>
        <p:spPr>
          <a:xfrm>
            <a:off x="1028700" y="574639"/>
            <a:ext cx="14414736" cy="4763"/>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302F"/>
        </a:solidFill>
      </p:bgPr>
    </p:bg>
    <p:spTree>
      <p:nvGrpSpPr>
        <p:cNvPr id="178" name="Shape 178"/>
        <p:cNvGrpSpPr/>
        <p:nvPr/>
      </p:nvGrpSpPr>
      <p:grpSpPr>
        <a:xfrm>
          <a:off x="0" y="0"/>
          <a:ext cx="0" cy="0"/>
          <a:chOff x="0" y="0"/>
          <a:chExt cx="0" cy="0"/>
        </a:xfrm>
      </p:grpSpPr>
      <p:grpSp>
        <p:nvGrpSpPr>
          <p:cNvPr id="179" name="Google Shape;179;p26"/>
          <p:cNvGrpSpPr/>
          <p:nvPr/>
        </p:nvGrpSpPr>
        <p:grpSpPr>
          <a:xfrm>
            <a:off x="375030" y="104643"/>
            <a:ext cx="17538261" cy="9229915"/>
            <a:chOff x="0" y="-57150"/>
            <a:chExt cx="4619100" cy="2430908"/>
          </a:xfrm>
        </p:grpSpPr>
        <p:sp>
          <p:nvSpPr>
            <p:cNvPr id="180" name="Google Shape;180;p26"/>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26"/>
            <p:cNvSpPr txBox="1"/>
            <p:nvPr/>
          </p:nvSpPr>
          <p:spPr>
            <a:xfrm>
              <a:off x="0" y="-57150"/>
              <a:ext cx="4619100" cy="24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2" name="Google Shape;182;p26"/>
          <p:cNvSpPr txBox="1"/>
          <p:nvPr/>
        </p:nvSpPr>
        <p:spPr>
          <a:xfrm>
            <a:off x="3050936" y="885825"/>
            <a:ext cx="12186000" cy="73890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Using AI Tools Safely and Responsibly</a:t>
            </a:r>
            <a:endParaRPr/>
          </a:p>
        </p:txBody>
      </p:sp>
      <p:sp>
        <p:nvSpPr>
          <p:cNvPr id="183" name="Google Shape;183;p26"/>
          <p:cNvSpPr txBox="1"/>
          <p:nvPr/>
        </p:nvSpPr>
        <p:spPr>
          <a:xfrm>
            <a:off x="3050936" y="2203983"/>
            <a:ext cx="12186000" cy="960300"/>
          </a:xfrm>
          <a:prstGeom prst="rect">
            <a:avLst/>
          </a:prstGeom>
          <a:noFill/>
          <a:ln>
            <a:noFill/>
          </a:ln>
        </p:spPr>
        <p:txBody>
          <a:bodyPr anchorCtr="0" anchor="t" bIns="0" lIns="0" spcFirstLastPara="1" rIns="0" wrap="square" tIns="0">
            <a:spAutoFit/>
          </a:bodyPr>
          <a:lstStyle/>
          <a:p>
            <a:pPr indent="0" lvl="0" marL="0" marR="0" rtl="0" algn="ctr">
              <a:lnSpc>
                <a:spcPct val="140015"/>
              </a:lnSpc>
              <a:spcBef>
                <a:spcPts val="0"/>
              </a:spcBef>
              <a:spcAft>
                <a:spcPts val="0"/>
              </a:spcAft>
              <a:buNone/>
            </a:pPr>
            <a:r>
              <a:rPr lang="en-US" sz="2599">
                <a:solidFill>
                  <a:srgbClr val="000000"/>
                </a:solidFill>
                <a:latin typeface="Poppins"/>
                <a:ea typeface="Poppins"/>
                <a:cs typeface="Poppins"/>
                <a:sym typeface="Poppins"/>
              </a:rPr>
              <a:t>Before we get started with the lesson, we must first remember these rules of using generative AI tools safely and responsibly. </a:t>
            </a:r>
            <a:endParaRPr/>
          </a:p>
        </p:txBody>
      </p:sp>
      <p:sp>
        <p:nvSpPr>
          <p:cNvPr id="184" name="Google Shape;184;p26"/>
          <p:cNvSpPr txBox="1"/>
          <p:nvPr/>
        </p:nvSpPr>
        <p:spPr>
          <a:xfrm>
            <a:off x="1517975" y="3848026"/>
            <a:ext cx="15252000" cy="403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lang="en-US" sz="2899">
                <a:solidFill>
                  <a:srgbClr val="000000"/>
                </a:solidFill>
                <a:latin typeface="Poppins"/>
                <a:ea typeface="Poppins"/>
                <a:cs typeface="Poppins"/>
                <a:sym typeface="Poppins"/>
              </a:rPr>
              <a:t>1. Never share your personal and sensitive information when interacting with AI. </a:t>
            </a:r>
            <a:endParaRPr/>
          </a:p>
          <a:p>
            <a:pPr indent="0" lvl="0" marL="0" marR="0" rtl="0" algn="l">
              <a:lnSpc>
                <a:spcPct val="115000"/>
              </a:lnSpc>
              <a:spcBef>
                <a:spcPts val="0"/>
              </a:spcBef>
              <a:spcAft>
                <a:spcPts val="0"/>
              </a:spcAft>
              <a:buNone/>
            </a:pPr>
            <a:r>
              <a:t/>
            </a:r>
            <a:endParaRPr b="1" sz="2899">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lang="en-US" sz="2899">
                <a:solidFill>
                  <a:srgbClr val="000000"/>
                </a:solidFill>
                <a:latin typeface="Poppins"/>
                <a:ea typeface="Poppins"/>
                <a:cs typeface="Poppins"/>
                <a:sym typeface="Poppins"/>
              </a:rPr>
              <a:t>2. Be aware of AI's limitations and potential biases in its responses.</a:t>
            </a:r>
            <a:endParaRPr/>
          </a:p>
          <a:p>
            <a:pPr indent="0" lvl="0" marL="0" marR="0" rtl="0" algn="l">
              <a:lnSpc>
                <a:spcPct val="115000"/>
              </a:lnSpc>
              <a:spcBef>
                <a:spcPts val="0"/>
              </a:spcBef>
              <a:spcAft>
                <a:spcPts val="0"/>
              </a:spcAft>
              <a:buNone/>
            </a:pPr>
            <a:r>
              <a:t/>
            </a:r>
            <a:endParaRPr b="1" sz="2899">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lang="en-US" sz="2899">
                <a:solidFill>
                  <a:srgbClr val="000000"/>
                </a:solidFill>
                <a:latin typeface="Poppins"/>
                <a:ea typeface="Poppins"/>
                <a:cs typeface="Poppins"/>
                <a:sym typeface="Poppins"/>
              </a:rPr>
              <a:t>3. AI has a tendency to fabricate information at times. Always remember to fact-check any AI-generated information before using it. </a:t>
            </a:r>
            <a:endParaRPr/>
          </a:p>
          <a:p>
            <a:pPr indent="0" lvl="0" marL="0" marR="0" rtl="0" algn="l">
              <a:lnSpc>
                <a:spcPct val="115000"/>
              </a:lnSpc>
              <a:spcBef>
                <a:spcPts val="0"/>
              </a:spcBef>
              <a:spcAft>
                <a:spcPts val="0"/>
              </a:spcAft>
              <a:buNone/>
            </a:pPr>
            <a:r>
              <a:t/>
            </a:r>
            <a:endParaRPr b="1" sz="2899">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lang="en-US" sz="2899">
                <a:solidFill>
                  <a:srgbClr val="000000"/>
                </a:solidFill>
                <a:latin typeface="Poppins"/>
                <a:ea typeface="Poppins"/>
                <a:cs typeface="Poppins"/>
                <a:sym typeface="Poppins"/>
              </a:rPr>
              <a:t>4.Use AI ethically: respect privacy, avoid harmful content, and think critically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302F"/>
        </a:solidFill>
      </p:bgPr>
    </p:bg>
    <p:spTree>
      <p:nvGrpSpPr>
        <p:cNvPr id="188" name="Shape 188"/>
        <p:cNvGrpSpPr/>
        <p:nvPr/>
      </p:nvGrpSpPr>
      <p:grpSpPr>
        <a:xfrm>
          <a:off x="0" y="0"/>
          <a:ext cx="0" cy="0"/>
          <a:chOff x="0" y="0"/>
          <a:chExt cx="0" cy="0"/>
        </a:xfrm>
      </p:grpSpPr>
      <p:grpSp>
        <p:nvGrpSpPr>
          <p:cNvPr id="189" name="Google Shape;189;p27"/>
          <p:cNvGrpSpPr/>
          <p:nvPr/>
        </p:nvGrpSpPr>
        <p:grpSpPr>
          <a:xfrm>
            <a:off x="375030" y="104643"/>
            <a:ext cx="17538261" cy="9229915"/>
            <a:chOff x="0" y="-57150"/>
            <a:chExt cx="4619100" cy="2430908"/>
          </a:xfrm>
        </p:grpSpPr>
        <p:sp>
          <p:nvSpPr>
            <p:cNvPr id="190" name="Google Shape;190;p27"/>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27"/>
            <p:cNvSpPr txBox="1"/>
            <p:nvPr/>
          </p:nvSpPr>
          <p:spPr>
            <a:xfrm>
              <a:off x="0" y="-57150"/>
              <a:ext cx="4619100" cy="24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2" name="Google Shape;192;p27"/>
          <p:cNvSpPr txBox="1"/>
          <p:nvPr/>
        </p:nvSpPr>
        <p:spPr>
          <a:xfrm>
            <a:off x="1028700" y="885825"/>
            <a:ext cx="8812500" cy="7389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lang="en-US" sz="4800">
                <a:solidFill>
                  <a:srgbClr val="000000"/>
                </a:solidFill>
                <a:latin typeface="Poppins"/>
                <a:ea typeface="Poppins"/>
                <a:cs typeface="Poppins"/>
                <a:sym typeface="Poppins"/>
              </a:rPr>
              <a:t>What You’ll Need</a:t>
            </a:r>
            <a:endParaRPr/>
          </a:p>
        </p:txBody>
      </p:sp>
      <p:sp>
        <p:nvSpPr>
          <p:cNvPr id="193" name="Google Shape;193;p27"/>
          <p:cNvSpPr txBox="1"/>
          <p:nvPr/>
        </p:nvSpPr>
        <p:spPr>
          <a:xfrm>
            <a:off x="1028700" y="2232203"/>
            <a:ext cx="15849600" cy="1788000"/>
          </a:xfrm>
          <a:prstGeom prst="rect">
            <a:avLst/>
          </a:prstGeom>
          <a:noFill/>
          <a:ln>
            <a:noFill/>
          </a:ln>
        </p:spPr>
        <p:txBody>
          <a:bodyPr anchorCtr="0" anchor="t" bIns="0" lIns="0" spcFirstLastPara="1" rIns="0" wrap="square" tIns="0">
            <a:spAutoFit/>
          </a:bodyPr>
          <a:lstStyle/>
          <a:p>
            <a:pPr indent="-334639" lvl="1" marL="669282"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Computer with internet access</a:t>
            </a:r>
            <a:endParaRPr/>
          </a:p>
          <a:p>
            <a:pPr indent="-334639" lvl="1" marL="669282"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Access to </a:t>
            </a:r>
            <a:r>
              <a:rPr lang="en-US" sz="3099">
                <a:latin typeface="Poppins"/>
                <a:ea typeface="Poppins"/>
                <a:cs typeface="Poppins"/>
                <a:sym typeface="Poppins"/>
              </a:rPr>
              <a:t>a generative AI tool such as ChatGPT, Microsoft Copilot, or Gemini.</a:t>
            </a:r>
            <a:endParaRPr/>
          </a:p>
          <a:p>
            <a:pPr indent="0" lvl="0" marL="0" marR="0" rtl="0" algn="l">
              <a:lnSpc>
                <a:spcPct val="94837"/>
              </a:lnSpc>
              <a:spcBef>
                <a:spcPts val="0"/>
              </a:spcBef>
              <a:spcAft>
                <a:spcPts val="0"/>
              </a:spcAft>
              <a:buNone/>
            </a:pPr>
            <a:r>
              <a:t/>
            </a:r>
            <a:endParaRPr sz="3099">
              <a:solidFill>
                <a:srgbClr val="000000"/>
              </a:solidFill>
              <a:latin typeface="Poppins"/>
              <a:ea typeface="Poppins"/>
              <a:cs typeface="Poppins"/>
              <a:sym typeface="Poppins"/>
            </a:endParaRPr>
          </a:p>
        </p:txBody>
      </p:sp>
      <p:sp>
        <p:nvSpPr>
          <p:cNvPr id="194" name="Google Shape;194;p27"/>
          <p:cNvSpPr txBox="1"/>
          <p:nvPr/>
        </p:nvSpPr>
        <p:spPr>
          <a:xfrm>
            <a:off x="865925" y="7031200"/>
            <a:ext cx="16400400" cy="1766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1700">
                <a:solidFill>
                  <a:srgbClr val="000000"/>
                </a:solidFill>
                <a:latin typeface="Poppins"/>
                <a:ea typeface="Poppins"/>
                <a:cs typeface="Poppins"/>
                <a:sym typeface="Poppins"/>
              </a:rPr>
              <a:t>Disclaimer: </a:t>
            </a:r>
            <a:endParaRPr/>
          </a:p>
          <a:p>
            <a:pPr indent="-183515" lvl="1" marL="367031" marR="0" rtl="0" algn="l">
              <a:lnSpc>
                <a:spcPct val="115000"/>
              </a:lnSpc>
              <a:spcBef>
                <a:spcPts val="0"/>
              </a:spcBef>
              <a:spcAft>
                <a:spcPts val="0"/>
              </a:spcAft>
              <a:buClr>
                <a:srgbClr val="000000"/>
              </a:buClr>
              <a:buSzPts val="1700"/>
              <a:buFont typeface="Arial"/>
              <a:buChar char="•"/>
            </a:pPr>
            <a:r>
              <a:rPr b="0" i="0" lang="en-US" sz="1700" u="none" cap="none" strike="noStrike">
                <a:solidFill>
                  <a:srgbClr val="000000"/>
                </a:solidFill>
                <a:latin typeface="Poppins"/>
                <a:ea typeface="Poppins"/>
                <a:cs typeface="Poppins"/>
                <a:sym typeface="Poppins"/>
              </a:rPr>
              <a:t>Before using these tools, remember to check with your school and the app or site’s terms of use. Many AI tools require students to be at least 13 years old, and may require parental consent for those under 18 years old.</a:t>
            </a:r>
            <a:endParaRPr/>
          </a:p>
          <a:p>
            <a:pPr indent="-183515" lvl="1" marL="367031" marR="0" rtl="0" algn="l">
              <a:lnSpc>
                <a:spcPct val="115000"/>
              </a:lnSpc>
              <a:spcBef>
                <a:spcPts val="0"/>
              </a:spcBef>
              <a:spcAft>
                <a:spcPts val="0"/>
              </a:spcAft>
              <a:buClr>
                <a:srgbClr val="000000"/>
              </a:buClr>
              <a:buSzPts val="1700"/>
              <a:buFont typeface="Arial"/>
              <a:buChar char="•"/>
            </a:pPr>
            <a:r>
              <a:rPr b="0" i="0" lang="en-US" sz="1700" u="none" cap="none" strike="noStrike">
                <a:solidFill>
                  <a:srgbClr val="000000"/>
                </a:solidFill>
                <a:latin typeface="Poppins"/>
                <a:ea typeface="Poppins"/>
                <a:cs typeface="Poppins"/>
                <a:sym typeface="Poppins"/>
              </a:rPr>
              <a:t>The outcomes of exercises in this toolkit may differ from provided examples, as they depend on your specific inputs and the AI tools employed.</a:t>
            </a:r>
            <a:endParaRPr/>
          </a:p>
          <a:p>
            <a:pPr indent="-183515" lvl="1" marL="367031" marR="0" rtl="0" algn="l">
              <a:lnSpc>
                <a:spcPct val="115000"/>
              </a:lnSpc>
              <a:spcBef>
                <a:spcPts val="0"/>
              </a:spcBef>
              <a:spcAft>
                <a:spcPts val="0"/>
              </a:spcAft>
              <a:buClr>
                <a:srgbClr val="000000"/>
              </a:buClr>
              <a:buSzPts val="1700"/>
              <a:buFont typeface="Arial"/>
              <a:buChar char="•"/>
            </a:pPr>
            <a:r>
              <a:rPr b="0" i="0" lang="en-US" sz="1700" u="none" cap="none" strike="noStrike">
                <a:solidFill>
                  <a:srgbClr val="000000"/>
                </a:solidFill>
                <a:latin typeface="Poppins"/>
                <a:ea typeface="Poppins"/>
                <a:cs typeface="Poppins"/>
                <a:sym typeface="Poppins"/>
              </a:rPr>
              <a:t>Generative AI tools may at times produce inaccurate or fabricated information. Please verify and fact-check outputs using discretion and critical thinking.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198" name="Shape 198"/>
        <p:cNvGrpSpPr/>
        <p:nvPr/>
      </p:nvGrpSpPr>
      <p:grpSpPr>
        <a:xfrm>
          <a:off x="0" y="0"/>
          <a:ext cx="0" cy="0"/>
          <a:chOff x="0" y="0"/>
          <a:chExt cx="0" cy="0"/>
        </a:xfrm>
      </p:grpSpPr>
      <p:grpSp>
        <p:nvGrpSpPr>
          <p:cNvPr id="199" name="Google Shape;199;p28"/>
          <p:cNvGrpSpPr/>
          <p:nvPr/>
        </p:nvGrpSpPr>
        <p:grpSpPr>
          <a:xfrm>
            <a:off x="0" y="331161"/>
            <a:ext cx="18288000" cy="9352697"/>
            <a:chOff x="0" y="0"/>
            <a:chExt cx="688644" cy="352181"/>
          </a:xfrm>
        </p:grpSpPr>
        <p:sp>
          <p:nvSpPr>
            <p:cNvPr id="200" name="Google Shape;200;p28"/>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8"/>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2" name="Google Shape;202;p28"/>
          <p:cNvSpPr txBox="1"/>
          <p:nvPr/>
        </p:nvSpPr>
        <p:spPr>
          <a:xfrm>
            <a:off x="1866759" y="4439185"/>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Refining and Iterating Prompts</a:t>
            </a:r>
            <a:endParaRPr/>
          </a:p>
        </p:txBody>
      </p:sp>
      <p:sp>
        <p:nvSpPr>
          <p:cNvPr id="203" name="Google Shape;203;p28"/>
          <p:cNvSpPr txBox="1"/>
          <p:nvPr/>
        </p:nvSpPr>
        <p:spPr>
          <a:xfrm>
            <a:off x="4924062" y="2603039"/>
            <a:ext cx="8439875"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74" u="none" cap="none" strike="noStrike">
                <a:solidFill>
                  <a:srgbClr val="000000"/>
                </a:solidFill>
                <a:latin typeface="Poppins Light"/>
                <a:ea typeface="Poppins Light"/>
                <a:cs typeface="Poppins Light"/>
                <a:sym typeface="Poppins Light"/>
              </a:rPr>
              <a:t>WHAT ARE WE LEARNING TODAY?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207" name="Shape 207"/>
        <p:cNvGrpSpPr/>
        <p:nvPr/>
      </p:nvGrpSpPr>
      <p:grpSpPr>
        <a:xfrm>
          <a:off x="0" y="0"/>
          <a:ext cx="0" cy="0"/>
          <a:chOff x="0" y="0"/>
          <a:chExt cx="0" cy="0"/>
        </a:xfrm>
      </p:grpSpPr>
      <p:grpSp>
        <p:nvGrpSpPr>
          <p:cNvPr id="208" name="Google Shape;208;p29"/>
          <p:cNvGrpSpPr/>
          <p:nvPr/>
        </p:nvGrpSpPr>
        <p:grpSpPr>
          <a:xfrm>
            <a:off x="375030" y="104645"/>
            <a:ext cx="17537940" cy="9229855"/>
            <a:chOff x="0" y="-57150"/>
            <a:chExt cx="4619046" cy="2430908"/>
          </a:xfrm>
        </p:grpSpPr>
        <p:sp>
          <p:nvSpPr>
            <p:cNvPr id="209" name="Google Shape;209;p29"/>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9"/>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1" name="Google Shape;211;p29"/>
          <p:cNvGrpSpPr/>
          <p:nvPr/>
        </p:nvGrpSpPr>
        <p:grpSpPr>
          <a:xfrm>
            <a:off x="3840270" y="4423581"/>
            <a:ext cx="8765339" cy="1979621"/>
            <a:chOff x="0" y="-66077"/>
            <a:chExt cx="11687119" cy="2639495"/>
          </a:xfrm>
        </p:grpSpPr>
        <p:grpSp>
          <p:nvGrpSpPr>
            <p:cNvPr id="212" name="Google Shape;212;p29"/>
            <p:cNvGrpSpPr/>
            <p:nvPr/>
          </p:nvGrpSpPr>
          <p:grpSpPr>
            <a:xfrm>
              <a:off x="0" y="-31563"/>
              <a:ext cx="11687119" cy="2604981"/>
              <a:chOff x="0" y="-57150"/>
              <a:chExt cx="2425764" cy="540686"/>
            </a:xfrm>
          </p:grpSpPr>
          <p:sp>
            <p:nvSpPr>
              <p:cNvPr id="213" name="Google Shape;213;p29"/>
              <p:cNvSpPr/>
              <p:nvPr/>
            </p:nvSpPr>
            <p:spPr>
              <a:xfrm>
                <a:off x="0" y="0"/>
                <a:ext cx="2425764" cy="483536"/>
              </a:xfrm>
              <a:custGeom>
                <a:rect b="b" l="l" r="r" t="t"/>
                <a:pathLst>
                  <a:path extrusionOk="0" h="483536" w="2425764">
                    <a:moveTo>
                      <a:pt x="35330" y="0"/>
                    </a:moveTo>
                    <a:lnTo>
                      <a:pt x="2390434" y="0"/>
                    </a:lnTo>
                    <a:cubicBezTo>
                      <a:pt x="2409946" y="0"/>
                      <a:pt x="2425764" y="15818"/>
                      <a:pt x="2425764" y="35330"/>
                    </a:cubicBezTo>
                    <a:lnTo>
                      <a:pt x="2425764" y="448207"/>
                    </a:lnTo>
                    <a:cubicBezTo>
                      <a:pt x="2425764" y="457577"/>
                      <a:pt x="2422041" y="466563"/>
                      <a:pt x="2415416" y="473189"/>
                    </a:cubicBezTo>
                    <a:cubicBezTo>
                      <a:pt x="2408790" y="479814"/>
                      <a:pt x="2399804" y="483536"/>
                      <a:pt x="2390434" y="483536"/>
                    </a:cubicBezTo>
                    <a:lnTo>
                      <a:pt x="35330" y="483536"/>
                    </a:lnTo>
                    <a:cubicBezTo>
                      <a:pt x="25960" y="483536"/>
                      <a:pt x="16973" y="479814"/>
                      <a:pt x="10348" y="473189"/>
                    </a:cubicBezTo>
                    <a:cubicBezTo>
                      <a:pt x="3722" y="466563"/>
                      <a:pt x="0" y="457577"/>
                      <a:pt x="0" y="448207"/>
                    </a:cubicBezTo>
                    <a:lnTo>
                      <a:pt x="0" y="35330"/>
                    </a:lnTo>
                    <a:cubicBezTo>
                      <a:pt x="0" y="25960"/>
                      <a:pt x="3722" y="16973"/>
                      <a:pt x="10348" y="10348"/>
                    </a:cubicBezTo>
                    <a:cubicBezTo>
                      <a:pt x="16973" y="3722"/>
                      <a:pt x="25960" y="0"/>
                      <a:pt x="35330" y="0"/>
                    </a:cubicBezTo>
                    <a:close/>
                  </a:path>
                </a:pathLst>
              </a:custGeom>
              <a:solidFill>
                <a:srgbClr val="FFFFFF"/>
              </a:solidFill>
              <a:ln cap="rnd" cmpd="sng" w="38100">
                <a:solidFill>
                  <a:srgbClr val="245D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9"/>
              <p:cNvSpPr txBox="1"/>
              <p:nvPr/>
            </p:nvSpPr>
            <p:spPr>
              <a:xfrm>
                <a:off x="0" y="-57150"/>
                <a:ext cx="2425764" cy="540686"/>
              </a:xfrm>
              <a:prstGeom prst="rect">
                <a:avLst/>
              </a:prstGeom>
              <a:noFill/>
              <a:ln>
                <a:noFill/>
              </a:ln>
            </p:spPr>
            <p:txBody>
              <a:bodyPr anchorCtr="0" anchor="ctr" bIns="48325" lIns="48325" spcFirstLastPara="1" rIns="48325" wrap="square" tIns="483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29"/>
            <p:cNvGrpSpPr/>
            <p:nvPr/>
          </p:nvGrpSpPr>
          <p:grpSpPr>
            <a:xfrm>
              <a:off x="648597" y="-66077"/>
              <a:ext cx="4462263" cy="999832"/>
              <a:chOff x="0" y="-57150"/>
              <a:chExt cx="3859435" cy="864760"/>
            </a:xfrm>
          </p:grpSpPr>
          <p:sp>
            <p:nvSpPr>
              <p:cNvPr id="216" name="Google Shape;216;p29"/>
              <p:cNvSpPr/>
              <p:nvPr/>
            </p:nvSpPr>
            <p:spPr>
              <a:xfrm>
                <a:off x="0" y="0"/>
                <a:ext cx="3859435" cy="807610"/>
              </a:xfrm>
              <a:custGeom>
                <a:rect b="b" l="l" r="r" t="t"/>
                <a:pathLst>
                  <a:path extrusionOk="0" h="807610" w="3859435">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cap="sq" cmpd="sng" w="38100">
                <a:solidFill>
                  <a:srgbClr val="F8D85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9"/>
              <p:cNvSpPr txBox="1"/>
              <p:nvPr/>
            </p:nvSpPr>
            <p:spPr>
              <a:xfrm>
                <a:off x="0" y="-57150"/>
                <a:ext cx="3859435" cy="864760"/>
              </a:xfrm>
              <a:prstGeom prst="rect">
                <a:avLst/>
              </a:prstGeom>
              <a:noFill/>
              <a:ln>
                <a:noFill/>
              </a:ln>
            </p:spPr>
            <p:txBody>
              <a:bodyPr anchorCtr="0" anchor="ctr" bIns="48325" lIns="48325" spcFirstLastPara="1" rIns="48325" wrap="square" tIns="48325">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8" name="Google Shape;218;p29"/>
            <p:cNvGrpSpPr/>
            <p:nvPr/>
          </p:nvGrpSpPr>
          <p:grpSpPr>
            <a:xfrm>
              <a:off x="10428697" y="950574"/>
              <a:ext cx="897896" cy="1081089"/>
              <a:chOff x="0" y="-57150"/>
              <a:chExt cx="269218" cy="324145"/>
            </a:xfrm>
          </p:grpSpPr>
          <p:sp>
            <p:nvSpPr>
              <p:cNvPr id="219" name="Google Shape;219;p29"/>
              <p:cNvSpPr/>
              <p:nvPr/>
            </p:nvSpPr>
            <p:spPr>
              <a:xfrm>
                <a:off x="0" y="0"/>
                <a:ext cx="269218" cy="266995"/>
              </a:xfrm>
              <a:custGeom>
                <a:rect b="b" l="l" r="r" t="t"/>
                <a:pathLst>
                  <a:path extrusionOk="0" h="266995" w="269218">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9"/>
              <p:cNvSpPr txBox="1"/>
              <p:nvPr/>
            </p:nvSpPr>
            <p:spPr>
              <a:xfrm>
                <a:off x="0" y="-57150"/>
                <a:ext cx="269218" cy="324145"/>
              </a:xfrm>
              <a:prstGeom prst="rect">
                <a:avLst/>
              </a:prstGeom>
              <a:noFill/>
              <a:ln>
                <a:noFill/>
              </a:ln>
            </p:spPr>
            <p:txBody>
              <a:bodyPr anchorCtr="0" anchor="ctr" bIns="48325" lIns="48325" spcFirstLastPara="1" rIns="48325" wrap="square" tIns="483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1" name="Google Shape;221;p29"/>
            <p:cNvSpPr/>
            <p:nvPr/>
          </p:nvSpPr>
          <p:spPr>
            <a:xfrm>
              <a:off x="10587156" y="1289246"/>
              <a:ext cx="580979" cy="594352"/>
            </a:xfrm>
            <a:custGeom>
              <a:rect b="b" l="l" r="r" t="t"/>
              <a:pathLst>
                <a:path extrusionOk="0" h="594352" w="580979">
                  <a:moveTo>
                    <a:pt x="0" y="0"/>
                  </a:moveTo>
                  <a:lnTo>
                    <a:pt x="580979" y="0"/>
                  </a:lnTo>
                  <a:lnTo>
                    <a:pt x="580979" y="594352"/>
                  </a:lnTo>
                  <a:lnTo>
                    <a:pt x="0" y="594352"/>
                  </a:lnTo>
                  <a:lnTo>
                    <a:pt x="0" y="0"/>
                  </a:lnTo>
                  <a:close/>
                </a:path>
              </a:pathLst>
            </a:custGeom>
            <a:blipFill rotWithShape="1">
              <a:blip r:embed="rId3">
                <a:alphaModFix/>
              </a:blip>
              <a:stretch>
                <a:fillRect b="0" l="0" r="0" t="0"/>
              </a:stretch>
            </a:blipFill>
            <a:ln>
              <a:noFill/>
            </a:ln>
          </p:spPr>
        </p:sp>
        <p:sp>
          <p:nvSpPr>
            <p:cNvPr id="222" name="Google Shape;222;p29"/>
            <p:cNvSpPr txBox="1"/>
            <p:nvPr/>
          </p:nvSpPr>
          <p:spPr>
            <a:xfrm>
              <a:off x="648597" y="1209910"/>
              <a:ext cx="9359686" cy="676823"/>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0" i="0" lang="en-US" sz="2964" u="none" cap="none" strike="noStrike">
                  <a:solidFill>
                    <a:srgbClr val="000000"/>
                  </a:solidFill>
                  <a:latin typeface="Poppins"/>
                  <a:ea typeface="Poppins"/>
                  <a:cs typeface="Poppins"/>
                  <a:sym typeface="Poppins"/>
                </a:rPr>
                <a:t>Come up with something creative.</a:t>
              </a:r>
              <a:endParaRPr/>
            </a:p>
          </p:txBody>
        </p:sp>
        <p:sp>
          <p:nvSpPr>
            <p:cNvPr id="223" name="Google Shape;223;p29"/>
            <p:cNvSpPr txBox="1"/>
            <p:nvPr/>
          </p:nvSpPr>
          <p:spPr>
            <a:xfrm>
              <a:off x="811067" y="186631"/>
              <a:ext cx="4137323" cy="503344"/>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2199" u="none" cap="none" strike="noStrike">
                  <a:solidFill>
                    <a:srgbClr val="000000"/>
                  </a:solidFill>
                  <a:latin typeface="Poppins"/>
                  <a:ea typeface="Poppins"/>
                  <a:cs typeface="Poppins"/>
                  <a:sym typeface="Poppins"/>
                </a:rPr>
                <a:t>Unclear Prompt</a:t>
              </a:r>
              <a:endParaRPr/>
            </a:p>
          </p:txBody>
        </p:sp>
      </p:grpSp>
      <p:sp>
        <p:nvSpPr>
          <p:cNvPr id="224" name="Google Shape;224;p29"/>
          <p:cNvSpPr/>
          <p:nvPr/>
        </p:nvSpPr>
        <p:spPr>
          <a:xfrm>
            <a:off x="12004568" y="3380770"/>
            <a:ext cx="2443162" cy="4114800"/>
          </a:xfrm>
          <a:custGeom>
            <a:rect b="b" l="l" r="r" t="t"/>
            <a:pathLst>
              <a:path extrusionOk="0" h="4114800" w="2443162">
                <a:moveTo>
                  <a:pt x="0" y="0"/>
                </a:moveTo>
                <a:lnTo>
                  <a:pt x="2443162" y="0"/>
                </a:lnTo>
                <a:lnTo>
                  <a:pt x="2443162" y="4114800"/>
                </a:lnTo>
                <a:lnTo>
                  <a:pt x="0" y="4114800"/>
                </a:lnTo>
                <a:lnTo>
                  <a:pt x="0" y="0"/>
                </a:lnTo>
                <a:close/>
              </a:path>
            </a:pathLst>
          </a:custGeom>
          <a:blipFill rotWithShape="1">
            <a:blip r:embed="rId4">
              <a:alphaModFix/>
            </a:blip>
            <a:stretch>
              <a:fillRect b="0" l="0" r="0" t="0"/>
            </a:stretch>
          </a:blipFill>
          <a:ln>
            <a:noFill/>
          </a:ln>
        </p:spPr>
      </p:sp>
      <p:sp>
        <p:nvSpPr>
          <p:cNvPr id="225" name="Google Shape;225;p29"/>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The Importance of Clear Prompts</a:t>
            </a:r>
            <a:endParaRPr/>
          </a:p>
        </p:txBody>
      </p:sp>
      <p:sp>
        <p:nvSpPr>
          <p:cNvPr id="226" name="Google Shape;226;p29"/>
          <p:cNvSpPr txBox="1"/>
          <p:nvPr/>
        </p:nvSpPr>
        <p:spPr>
          <a:xfrm>
            <a:off x="1512035" y="2095923"/>
            <a:ext cx="15264000" cy="959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899" u="none" cap="none" strike="noStrike">
                <a:solidFill>
                  <a:srgbClr val="000000"/>
                </a:solidFill>
                <a:latin typeface="Poppins"/>
                <a:ea typeface="Poppins"/>
                <a:cs typeface="Poppins"/>
                <a:sym typeface="Poppins"/>
              </a:rPr>
              <a:t>Always make sure your prompts are clear. That means telling the AI what you expect from its output, and providing appropriate context for to do its job. </a:t>
            </a:r>
            <a:endParaRPr/>
          </a:p>
        </p:txBody>
      </p:sp>
      <p:sp>
        <p:nvSpPr>
          <p:cNvPr id="227" name="Google Shape;227;p29"/>
          <p:cNvSpPr txBox="1"/>
          <p:nvPr/>
        </p:nvSpPr>
        <p:spPr>
          <a:xfrm>
            <a:off x="1512035" y="7672975"/>
            <a:ext cx="15264000" cy="959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899" u="none" cap="none" strike="noStrike">
                <a:solidFill>
                  <a:srgbClr val="000000"/>
                </a:solidFill>
                <a:latin typeface="Poppins"/>
                <a:ea typeface="Poppins"/>
                <a:cs typeface="Poppins"/>
                <a:sym typeface="Poppins"/>
              </a:rPr>
              <a:t>The clarity of instructions significantly impacts the AI's understanding and output. Vague prompts often lead to unexpected or undesired results.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231" name="Shape 231"/>
        <p:cNvGrpSpPr/>
        <p:nvPr/>
      </p:nvGrpSpPr>
      <p:grpSpPr>
        <a:xfrm>
          <a:off x="0" y="0"/>
          <a:ext cx="0" cy="0"/>
          <a:chOff x="0" y="0"/>
          <a:chExt cx="0" cy="0"/>
        </a:xfrm>
      </p:grpSpPr>
      <p:grpSp>
        <p:nvGrpSpPr>
          <p:cNvPr id="232" name="Google Shape;232;p30"/>
          <p:cNvGrpSpPr/>
          <p:nvPr/>
        </p:nvGrpSpPr>
        <p:grpSpPr>
          <a:xfrm>
            <a:off x="375030" y="104645"/>
            <a:ext cx="17537940" cy="9229855"/>
            <a:chOff x="0" y="-57150"/>
            <a:chExt cx="4619046" cy="2430908"/>
          </a:xfrm>
        </p:grpSpPr>
        <p:sp>
          <p:nvSpPr>
            <p:cNvPr id="233" name="Google Shape;233;p30"/>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0"/>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5" name="Google Shape;235;p30"/>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Why do we need to iterate prompts?</a:t>
            </a:r>
            <a:endParaRPr/>
          </a:p>
        </p:txBody>
      </p:sp>
      <p:sp>
        <p:nvSpPr>
          <p:cNvPr id="236" name="Google Shape;236;p30"/>
          <p:cNvSpPr txBox="1"/>
          <p:nvPr/>
        </p:nvSpPr>
        <p:spPr>
          <a:xfrm>
            <a:off x="10695449" y="2915920"/>
            <a:ext cx="6780600" cy="431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The first attempt at a prompt might not always be successful, which is why we need to iterate. </a:t>
            </a:r>
            <a:endParaRPr/>
          </a:p>
          <a:p>
            <a:pPr indent="0" lvl="0" marL="0" marR="0" rtl="0" algn="l">
              <a:lnSpc>
                <a:spcPct val="115000"/>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i="0" lang="en-US" sz="3099" u="none" cap="none" strike="noStrike">
                <a:solidFill>
                  <a:srgbClr val="000000"/>
                </a:solidFill>
                <a:latin typeface="Poppins"/>
                <a:ea typeface="Poppins"/>
                <a:cs typeface="Poppins"/>
                <a:sym typeface="Poppins"/>
              </a:rPr>
              <a:t>Iteration involves refining prompts</a:t>
            </a:r>
            <a:r>
              <a:rPr b="0" i="0" lang="en-US" sz="3099" u="none" cap="none" strike="noStrike">
                <a:solidFill>
                  <a:srgbClr val="000000"/>
                </a:solidFill>
                <a:latin typeface="Poppins"/>
                <a:ea typeface="Poppins"/>
                <a:cs typeface="Poppins"/>
                <a:sym typeface="Poppins"/>
              </a:rPr>
              <a:t> based on the AI's initial output. This means adding more details or clarity to your prompt. </a:t>
            </a:r>
            <a:endParaRPr/>
          </a:p>
        </p:txBody>
      </p:sp>
      <p:grpSp>
        <p:nvGrpSpPr>
          <p:cNvPr id="237" name="Google Shape;237;p30"/>
          <p:cNvGrpSpPr/>
          <p:nvPr/>
        </p:nvGrpSpPr>
        <p:grpSpPr>
          <a:xfrm>
            <a:off x="839842" y="2122925"/>
            <a:ext cx="9316764" cy="6761353"/>
            <a:chOff x="0" y="0"/>
            <a:chExt cx="12422352" cy="9015137"/>
          </a:xfrm>
        </p:grpSpPr>
        <p:grpSp>
          <p:nvGrpSpPr>
            <p:cNvPr id="238" name="Google Shape;238;p30"/>
            <p:cNvGrpSpPr/>
            <p:nvPr/>
          </p:nvGrpSpPr>
          <p:grpSpPr>
            <a:xfrm>
              <a:off x="4607034" y="0"/>
              <a:ext cx="3208283" cy="3208283"/>
              <a:chOff x="0" y="0"/>
              <a:chExt cx="812800" cy="812800"/>
            </a:xfrm>
          </p:grpSpPr>
          <p:sp>
            <p:nvSpPr>
              <p:cNvPr id="239" name="Google Shape;239;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0"/>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Poppins"/>
                    <a:ea typeface="Poppins"/>
                    <a:cs typeface="Poppins"/>
                    <a:sym typeface="Poppins"/>
                  </a:rPr>
                  <a:t>Your Prompt</a:t>
                </a:r>
                <a:endParaRPr/>
              </a:p>
            </p:txBody>
          </p:sp>
        </p:grpSp>
        <p:grpSp>
          <p:nvGrpSpPr>
            <p:cNvPr id="241" name="Google Shape;241;p30"/>
            <p:cNvGrpSpPr/>
            <p:nvPr/>
          </p:nvGrpSpPr>
          <p:grpSpPr>
            <a:xfrm>
              <a:off x="9214069" y="2972727"/>
              <a:ext cx="3208283" cy="3208283"/>
              <a:chOff x="0" y="0"/>
              <a:chExt cx="812800" cy="812800"/>
            </a:xfrm>
          </p:grpSpPr>
          <p:sp>
            <p:nvSpPr>
              <p:cNvPr id="242" name="Google Shape;242;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0"/>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Poppins"/>
                    <a:ea typeface="Poppins"/>
                    <a:cs typeface="Poppins"/>
                    <a:sym typeface="Poppins"/>
                  </a:rPr>
                  <a:t>AI’s Output</a:t>
                </a:r>
                <a:endParaRPr/>
              </a:p>
            </p:txBody>
          </p:sp>
        </p:grpSp>
        <p:grpSp>
          <p:nvGrpSpPr>
            <p:cNvPr id="244" name="Google Shape;244;p30"/>
            <p:cNvGrpSpPr/>
            <p:nvPr/>
          </p:nvGrpSpPr>
          <p:grpSpPr>
            <a:xfrm>
              <a:off x="4607034" y="5806854"/>
              <a:ext cx="3208283" cy="3208283"/>
              <a:chOff x="0" y="0"/>
              <a:chExt cx="812800" cy="812800"/>
            </a:xfrm>
          </p:grpSpPr>
          <p:sp>
            <p:nvSpPr>
              <p:cNvPr id="245" name="Google Shape;245;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A7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0"/>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Poppins"/>
                    <a:ea typeface="Poppins"/>
                    <a:cs typeface="Poppins"/>
                    <a:sym typeface="Poppins"/>
                  </a:rPr>
                  <a:t>Evaluation</a:t>
                </a:r>
                <a:endParaRPr/>
              </a:p>
            </p:txBody>
          </p:sp>
        </p:grpSp>
        <p:grpSp>
          <p:nvGrpSpPr>
            <p:cNvPr id="247" name="Google Shape;247;p30"/>
            <p:cNvGrpSpPr/>
            <p:nvPr/>
          </p:nvGrpSpPr>
          <p:grpSpPr>
            <a:xfrm>
              <a:off x="0" y="2972727"/>
              <a:ext cx="3208283" cy="3208283"/>
              <a:chOff x="0" y="0"/>
              <a:chExt cx="812800" cy="812800"/>
            </a:xfrm>
          </p:grpSpPr>
          <p:sp>
            <p:nvSpPr>
              <p:cNvPr id="248" name="Google Shape;248;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2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0"/>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Poppins"/>
                    <a:ea typeface="Poppins"/>
                    <a:cs typeface="Poppins"/>
                    <a:sym typeface="Poppins"/>
                  </a:rPr>
                  <a:t>Refinement</a:t>
                </a:r>
                <a:endParaRPr/>
              </a:p>
            </p:txBody>
          </p:sp>
        </p:grpSp>
        <p:sp>
          <p:nvSpPr>
            <p:cNvPr id="250" name="Google Shape;250;p30"/>
            <p:cNvSpPr/>
            <p:nvPr/>
          </p:nvSpPr>
          <p:spPr>
            <a:xfrm rot="2150577">
              <a:off x="8120530" y="1184421"/>
              <a:ext cx="2201715" cy="787113"/>
            </a:xfrm>
            <a:custGeom>
              <a:rect b="b" l="l" r="r" t="t"/>
              <a:pathLst>
                <a:path extrusionOk="0" h="787113" w="2201715">
                  <a:moveTo>
                    <a:pt x="0" y="0"/>
                  </a:moveTo>
                  <a:lnTo>
                    <a:pt x="2201715" y="0"/>
                  </a:lnTo>
                  <a:lnTo>
                    <a:pt x="2201715" y="787113"/>
                  </a:lnTo>
                  <a:lnTo>
                    <a:pt x="0" y="787113"/>
                  </a:lnTo>
                  <a:lnTo>
                    <a:pt x="0" y="0"/>
                  </a:lnTo>
                  <a:close/>
                </a:path>
              </a:pathLst>
            </a:custGeom>
            <a:blipFill rotWithShape="1">
              <a:blip r:embed="rId3">
                <a:alphaModFix/>
              </a:blip>
              <a:stretch>
                <a:fillRect b="0" l="0" r="0" t="0"/>
              </a:stretch>
            </a:blipFill>
            <a:ln>
              <a:noFill/>
            </a:ln>
          </p:spPr>
        </p:sp>
        <p:sp>
          <p:nvSpPr>
            <p:cNvPr id="251" name="Google Shape;251;p30"/>
            <p:cNvSpPr/>
            <p:nvPr/>
          </p:nvSpPr>
          <p:spPr>
            <a:xfrm rot="8897519">
              <a:off x="8383289" y="7075023"/>
              <a:ext cx="2201715" cy="787113"/>
            </a:xfrm>
            <a:custGeom>
              <a:rect b="b" l="l" r="r" t="t"/>
              <a:pathLst>
                <a:path extrusionOk="0" h="787113" w="2201715">
                  <a:moveTo>
                    <a:pt x="0" y="0"/>
                  </a:moveTo>
                  <a:lnTo>
                    <a:pt x="2201715" y="0"/>
                  </a:lnTo>
                  <a:lnTo>
                    <a:pt x="2201715" y="787113"/>
                  </a:lnTo>
                  <a:lnTo>
                    <a:pt x="0" y="787113"/>
                  </a:lnTo>
                  <a:lnTo>
                    <a:pt x="0" y="0"/>
                  </a:lnTo>
                  <a:close/>
                </a:path>
              </a:pathLst>
            </a:custGeom>
            <a:blipFill rotWithShape="1">
              <a:blip r:embed="rId4">
                <a:alphaModFix/>
              </a:blip>
              <a:stretch>
                <a:fillRect b="0" l="0" r="0" t="0"/>
              </a:stretch>
            </a:blipFill>
            <a:ln>
              <a:noFill/>
            </a:ln>
          </p:spPr>
        </p:sp>
        <p:sp>
          <p:nvSpPr>
            <p:cNvPr id="252" name="Google Shape;252;p30"/>
            <p:cNvSpPr/>
            <p:nvPr/>
          </p:nvSpPr>
          <p:spPr>
            <a:xfrm rot="-8812959">
              <a:off x="1848428" y="7092694"/>
              <a:ext cx="2201715" cy="787113"/>
            </a:xfrm>
            <a:custGeom>
              <a:rect b="b" l="l" r="r" t="t"/>
              <a:pathLst>
                <a:path extrusionOk="0" h="787113" w="2201715">
                  <a:moveTo>
                    <a:pt x="0" y="0"/>
                  </a:moveTo>
                  <a:lnTo>
                    <a:pt x="2201715" y="0"/>
                  </a:lnTo>
                  <a:lnTo>
                    <a:pt x="2201715" y="787113"/>
                  </a:lnTo>
                  <a:lnTo>
                    <a:pt x="0" y="787113"/>
                  </a:lnTo>
                  <a:lnTo>
                    <a:pt x="0" y="0"/>
                  </a:lnTo>
                  <a:close/>
                </a:path>
              </a:pathLst>
            </a:custGeom>
            <a:blipFill rotWithShape="1">
              <a:blip r:embed="rId5">
                <a:alphaModFix/>
              </a:blip>
              <a:stretch>
                <a:fillRect b="0" l="0" r="0" t="0"/>
              </a:stretch>
            </a:blipFill>
            <a:ln>
              <a:noFill/>
            </a:ln>
          </p:spPr>
        </p:sp>
        <p:sp>
          <p:nvSpPr>
            <p:cNvPr id="253" name="Google Shape;253;p30"/>
            <p:cNvSpPr/>
            <p:nvPr/>
          </p:nvSpPr>
          <p:spPr>
            <a:xfrm rot="-2285472">
              <a:off x="1820578" y="1216138"/>
              <a:ext cx="2201715" cy="787113"/>
            </a:xfrm>
            <a:custGeom>
              <a:rect b="b" l="l" r="r" t="t"/>
              <a:pathLst>
                <a:path extrusionOk="0" h="787113" w="2201715">
                  <a:moveTo>
                    <a:pt x="0" y="0"/>
                  </a:moveTo>
                  <a:lnTo>
                    <a:pt x="2201715" y="0"/>
                  </a:lnTo>
                  <a:lnTo>
                    <a:pt x="2201715" y="787113"/>
                  </a:lnTo>
                  <a:lnTo>
                    <a:pt x="0" y="787113"/>
                  </a:lnTo>
                  <a:lnTo>
                    <a:pt x="0" y="0"/>
                  </a:lnTo>
                  <a:close/>
                </a:path>
              </a:pathLst>
            </a:custGeom>
            <a:blipFill rotWithShape="1">
              <a:blip r:embed="rId6">
                <a:alphaModFix/>
              </a:blip>
              <a:stretch>
                <a:fillRect b="0" l="0" r="0" t="0"/>
              </a:stretch>
            </a:blipFill>
            <a:ln>
              <a:noFill/>
            </a:ln>
          </p:spPr>
        </p:sp>
        <p:sp>
          <p:nvSpPr>
            <p:cNvPr id="254" name="Google Shape;254;p30"/>
            <p:cNvSpPr txBox="1"/>
            <p:nvPr/>
          </p:nvSpPr>
          <p:spPr>
            <a:xfrm>
              <a:off x="3615809" y="4196794"/>
              <a:ext cx="5190734" cy="714164"/>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099" u="none" cap="none" strike="noStrike">
                  <a:solidFill>
                    <a:srgbClr val="EF8247"/>
                  </a:solidFill>
                  <a:latin typeface="Poppins"/>
                  <a:ea typeface="Poppins"/>
                  <a:cs typeface="Poppins"/>
                  <a:sym typeface="Poppins"/>
                </a:rPr>
                <a:t>The Iterative Cycle</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258" name="Shape 258"/>
        <p:cNvGrpSpPr/>
        <p:nvPr/>
      </p:nvGrpSpPr>
      <p:grpSpPr>
        <a:xfrm>
          <a:off x="0" y="0"/>
          <a:ext cx="0" cy="0"/>
          <a:chOff x="0" y="0"/>
          <a:chExt cx="0" cy="0"/>
        </a:xfrm>
      </p:grpSpPr>
      <p:grpSp>
        <p:nvGrpSpPr>
          <p:cNvPr id="259" name="Google Shape;259;p31"/>
          <p:cNvGrpSpPr/>
          <p:nvPr/>
        </p:nvGrpSpPr>
        <p:grpSpPr>
          <a:xfrm>
            <a:off x="375030" y="104645"/>
            <a:ext cx="17537940" cy="9229855"/>
            <a:chOff x="0" y="-57150"/>
            <a:chExt cx="4619046" cy="2430908"/>
          </a:xfrm>
        </p:grpSpPr>
        <p:sp>
          <p:nvSpPr>
            <p:cNvPr id="260" name="Google Shape;260;p31"/>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1"/>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2" name="Google Shape;262;p31"/>
          <p:cNvSpPr/>
          <p:nvPr/>
        </p:nvSpPr>
        <p:spPr>
          <a:xfrm rot="-617738">
            <a:off x="5753474" y="1554655"/>
            <a:ext cx="7494743" cy="5649163"/>
          </a:xfrm>
          <a:custGeom>
            <a:rect b="b" l="l" r="r" t="t"/>
            <a:pathLst>
              <a:path extrusionOk="0" h="5649163" w="7494743">
                <a:moveTo>
                  <a:pt x="0" y="0"/>
                </a:moveTo>
                <a:lnTo>
                  <a:pt x="7494744" y="0"/>
                </a:lnTo>
                <a:lnTo>
                  <a:pt x="7494744" y="5649163"/>
                </a:lnTo>
                <a:lnTo>
                  <a:pt x="0" y="5649163"/>
                </a:lnTo>
                <a:lnTo>
                  <a:pt x="0" y="0"/>
                </a:lnTo>
                <a:close/>
              </a:path>
            </a:pathLst>
          </a:custGeom>
          <a:blipFill rotWithShape="1">
            <a:blip r:embed="rId3">
              <a:alphaModFix/>
            </a:blip>
            <a:stretch>
              <a:fillRect b="0" l="0" r="0" t="0"/>
            </a:stretch>
          </a:blipFill>
          <a:ln>
            <a:noFill/>
          </a:ln>
        </p:spPr>
      </p:sp>
      <p:sp>
        <p:nvSpPr>
          <p:cNvPr id="263" name="Google Shape;263;p31"/>
          <p:cNvSpPr/>
          <p:nvPr/>
        </p:nvSpPr>
        <p:spPr>
          <a:xfrm>
            <a:off x="3371676" y="4238170"/>
            <a:ext cx="2691064" cy="2240311"/>
          </a:xfrm>
          <a:custGeom>
            <a:rect b="b" l="l" r="r" t="t"/>
            <a:pathLst>
              <a:path extrusionOk="0" h="2240311" w="2691064">
                <a:moveTo>
                  <a:pt x="0" y="0"/>
                </a:moveTo>
                <a:lnTo>
                  <a:pt x="2691064" y="0"/>
                </a:lnTo>
                <a:lnTo>
                  <a:pt x="2691064" y="2240310"/>
                </a:lnTo>
                <a:lnTo>
                  <a:pt x="0" y="2240310"/>
                </a:lnTo>
                <a:lnTo>
                  <a:pt x="0" y="0"/>
                </a:lnTo>
                <a:close/>
              </a:path>
            </a:pathLst>
          </a:custGeom>
          <a:blipFill rotWithShape="1">
            <a:blip r:embed="rId4">
              <a:alphaModFix/>
            </a:blip>
            <a:stretch>
              <a:fillRect b="0" l="0" r="0" t="0"/>
            </a:stretch>
          </a:blipFill>
          <a:ln>
            <a:noFill/>
          </a:ln>
        </p:spPr>
      </p:sp>
      <p:sp>
        <p:nvSpPr>
          <p:cNvPr id="264" name="Google Shape;264;p31"/>
          <p:cNvSpPr/>
          <p:nvPr/>
        </p:nvSpPr>
        <p:spPr>
          <a:xfrm rot="7582670">
            <a:off x="12787143" y="2955283"/>
            <a:ext cx="1208612" cy="1006169"/>
          </a:xfrm>
          <a:custGeom>
            <a:rect b="b" l="l" r="r" t="t"/>
            <a:pathLst>
              <a:path extrusionOk="0" h="1006169" w="1208612">
                <a:moveTo>
                  <a:pt x="0" y="0"/>
                </a:moveTo>
                <a:lnTo>
                  <a:pt x="1208612" y="0"/>
                </a:lnTo>
                <a:lnTo>
                  <a:pt x="1208612" y="1006170"/>
                </a:lnTo>
                <a:lnTo>
                  <a:pt x="0" y="1006170"/>
                </a:lnTo>
                <a:lnTo>
                  <a:pt x="0" y="0"/>
                </a:lnTo>
                <a:close/>
              </a:path>
            </a:pathLst>
          </a:custGeom>
          <a:blipFill rotWithShape="1">
            <a:blip r:embed="rId5">
              <a:alphaModFix/>
            </a:blip>
            <a:stretch>
              <a:fillRect b="0" l="0" r="0" t="0"/>
            </a:stretch>
          </a:blipFill>
          <a:ln>
            <a:noFill/>
          </a:ln>
        </p:spPr>
      </p:sp>
      <p:sp>
        <p:nvSpPr>
          <p:cNvPr id="265" name="Google Shape;265;p31"/>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Experiment and Have Fun! </a:t>
            </a:r>
            <a:endParaRPr/>
          </a:p>
        </p:txBody>
      </p:sp>
      <p:sp>
        <p:nvSpPr>
          <p:cNvPr id="266" name="Google Shape;266;p31"/>
          <p:cNvSpPr txBox="1"/>
          <p:nvPr/>
        </p:nvSpPr>
        <p:spPr>
          <a:xfrm>
            <a:off x="1866759" y="7305624"/>
            <a:ext cx="14554500" cy="157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AI tools have a lot of untapped knowledge in which you need prompts to uncover. Have fun experimenting with diverse and unconventional prompts to explore AI's capabilities!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EAD4"/>
        </a:solidFill>
      </p:bgPr>
    </p:bg>
    <p:spTree>
      <p:nvGrpSpPr>
        <p:cNvPr id="270" name="Shape 270"/>
        <p:cNvGrpSpPr/>
        <p:nvPr/>
      </p:nvGrpSpPr>
      <p:grpSpPr>
        <a:xfrm>
          <a:off x="0" y="0"/>
          <a:ext cx="0" cy="0"/>
          <a:chOff x="0" y="0"/>
          <a:chExt cx="0" cy="0"/>
        </a:xfrm>
      </p:grpSpPr>
      <p:grpSp>
        <p:nvGrpSpPr>
          <p:cNvPr id="271" name="Google Shape;271;p32"/>
          <p:cNvGrpSpPr/>
          <p:nvPr/>
        </p:nvGrpSpPr>
        <p:grpSpPr>
          <a:xfrm>
            <a:off x="0" y="331161"/>
            <a:ext cx="18288000" cy="9352697"/>
            <a:chOff x="0" y="0"/>
            <a:chExt cx="688644" cy="352181"/>
          </a:xfrm>
        </p:grpSpPr>
        <p:sp>
          <p:nvSpPr>
            <p:cNvPr id="272" name="Google Shape;272;p32"/>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2"/>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4" name="Google Shape;274;p32"/>
          <p:cNvSpPr txBox="1"/>
          <p:nvPr/>
        </p:nvSpPr>
        <p:spPr>
          <a:xfrm>
            <a:off x="1866759" y="4019554"/>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Let’s Explore Together! </a:t>
            </a:r>
            <a:endParaRPr/>
          </a:p>
        </p:txBody>
      </p:sp>
      <p:sp>
        <p:nvSpPr>
          <p:cNvPr id="275" name="Google Shape;275;p32"/>
          <p:cNvSpPr txBox="1"/>
          <p:nvPr/>
        </p:nvSpPr>
        <p:spPr>
          <a:xfrm>
            <a:off x="6518896" y="2603039"/>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74" u="none" cap="none" strike="noStrike">
                <a:solidFill>
                  <a:srgbClr val="000000"/>
                </a:solidFill>
                <a:latin typeface="Poppins Light"/>
                <a:ea typeface="Poppins Light"/>
                <a:cs typeface="Poppins Light"/>
                <a:sym typeface="Poppins Light"/>
              </a:rPr>
              <a:t>GROUP EXERCISE</a:t>
            </a:r>
            <a:endParaRPr/>
          </a:p>
        </p:txBody>
      </p:sp>
      <p:sp>
        <p:nvSpPr>
          <p:cNvPr id="276" name="Google Shape;276;p32"/>
          <p:cNvSpPr txBox="1"/>
          <p:nvPr/>
        </p:nvSpPr>
        <p:spPr>
          <a:xfrm>
            <a:off x="1866759" y="7013579"/>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Try these examples to see the skills in action.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EAD4"/>
        </a:solidFill>
      </p:bgPr>
    </p:bg>
    <p:spTree>
      <p:nvGrpSpPr>
        <p:cNvPr id="280" name="Shape 280"/>
        <p:cNvGrpSpPr/>
        <p:nvPr/>
      </p:nvGrpSpPr>
      <p:grpSpPr>
        <a:xfrm>
          <a:off x="0" y="0"/>
          <a:ext cx="0" cy="0"/>
          <a:chOff x="0" y="0"/>
          <a:chExt cx="0" cy="0"/>
        </a:xfrm>
      </p:grpSpPr>
      <p:grpSp>
        <p:nvGrpSpPr>
          <p:cNvPr id="281" name="Google Shape;281;p33"/>
          <p:cNvGrpSpPr/>
          <p:nvPr/>
        </p:nvGrpSpPr>
        <p:grpSpPr>
          <a:xfrm>
            <a:off x="0" y="9674333"/>
            <a:ext cx="18287996" cy="612667"/>
            <a:chOff x="0" y="0"/>
            <a:chExt cx="24383995" cy="816889"/>
          </a:xfrm>
        </p:grpSpPr>
        <p:sp>
          <p:nvSpPr>
            <p:cNvPr id="282" name="Google Shape;282;p33"/>
            <p:cNvSpPr/>
            <p:nvPr/>
          </p:nvSpPr>
          <p:spPr>
            <a:xfrm>
              <a:off x="0" y="0"/>
              <a:ext cx="24383995" cy="816889"/>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283" name="Google Shape;283;p33"/>
            <p:cNvSpPr/>
            <p:nvPr/>
          </p:nvSpPr>
          <p:spPr>
            <a:xfrm>
              <a:off x="0" y="0"/>
              <a:ext cx="2257733" cy="816889"/>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3">
                <a:alphaModFix/>
              </a:blip>
              <a:stretch>
                <a:fillRect b="0" l="0" r="0" t="0"/>
              </a:stretch>
            </a:blipFill>
            <a:ln>
              <a:noFill/>
            </a:ln>
          </p:spPr>
        </p:sp>
        <p:sp>
          <p:nvSpPr>
            <p:cNvPr id="284" name="Google Shape;284;p33"/>
            <p:cNvSpPr txBox="1"/>
            <p:nvPr/>
          </p:nvSpPr>
          <p:spPr>
            <a:xfrm>
              <a:off x="2430121" y="115710"/>
              <a:ext cx="1743670" cy="267335"/>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000000"/>
                  </a:solidFill>
                  <a:latin typeface="Poppins"/>
                  <a:ea typeface="Poppins"/>
                  <a:cs typeface="Poppins"/>
                  <a:sym typeface="Poppins"/>
                </a:rPr>
                <a:t>CYBERLITE.ORG</a:t>
              </a:r>
              <a:endParaRPr/>
            </a:p>
          </p:txBody>
        </p:sp>
        <p:sp>
          <p:nvSpPr>
            <p:cNvPr id="285" name="Google Shape;285;p33"/>
            <p:cNvSpPr txBox="1"/>
            <p:nvPr/>
          </p:nvSpPr>
          <p:spPr>
            <a:xfrm>
              <a:off x="2430121" y="389395"/>
              <a:ext cx="5649320" cy="213783"/>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000000"/>
                  </a:solidFill>
                  <a:latin typeface="Poppins"/>
                  <a:ea typeface="Poppins"/>
                  <a:cs typeface="Poppins"/>
                  <a:sym typeface="Poppins"/>
                </a:rPr>
                <a:t>2023-2024 Ⓒ Cyberlite Books Pte. Ltd. All Rights Reserved.</a:t>
              </a:r>
              <a:endParaRPr/>
            </a:p>
          </p:txBody>
        </p:sp>
      </p:grpSp>
      <p:grpSp>
        <p:nvGrpSpPr>
          <p:cNvPr id="286" name="Google Shape;286;p33"/>
          <p:cNvGrpSpPr/>
          <p:nvPr/>
        </p:nvGrpSpPr>
        <p:grpSpPr>
          <a:xfrm>
            <a:off x="375030" y="104645"/>
            <a:ext cx="17537940" cy="9229855"/>
            <a:chOff x="0" y="-57150"/>
            <a:chExt cx="4619046" cy="2430908"/>
          </a:xfrm>
        </p:grpSpPr>
        <p:sp>
          <p:nvSpPr>
            <p:cNvPr id="287" name="Google Shape;287;p33"/>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3"/>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9" name="Google Shape;289;p33"/>
          <p:cNvSpPr txBox="1"/>
          <p:nvPr/>
        </p:nvSpPr>
        <p:spPr>
          <a:xfrm>
            <a:off x="1028700" y="885825"/>
            <a:ext cx="8812509"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Storytelling Adventure</a:t>
            </a:r>
            <a:endParaRPr/>
          </a:p>
        </p:txBody>
      </p:sp>
      <p:grpSp>
        <p:nvGrpSpPr>
          <p:cNvPr id="290" name="Google Shape;290;p33"/>
          <p:cNvGrpSpPr/>
          <p:nvPr/>
        </p:nvGrpSpPr>
        <p:grpSpPr>
          <a:xfrm>
            <a:off x="14687131" y="5158478"/>
            <a:ext cx="673422" cy="810816"/>
            <a:chOff x="0" y="-57150"/>
            <a:chExt cx="269218" cy="324145"/>
          </a:xfrm>
        </p:grpSpPr>
        <p:sp>
          <p:nvSpPr>
            <p:cNvPr id="291" name="Google Shape;291;p33"/>
            <p:cNvSpPr/>
            <p:nvPr/>
          </p:nvSpPr>
          <p:spPr>
            <a:xfrm>
              <a:off x="0" y="0"/>
              <a:ext cx="269218" cy="266995"/>
            </a:xfrm>
            <a:custGeom>
              <a:rect b="b" l="l" r="r" t="t"/>
              <a:pathLst>
                <a:path extrusionOk="0" h="266995" w="269218">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3"/>
            <p:cNvSpPr txBox="1"/>
            <p:nvPr/>
          </p:nvSpPr>
          <p:spPr>
            <a:xfrm>
              <a:off x="0" y="-57150"/>
              <a:ext cx="269218" cy="324145"/>
            </a:xfrm>
            <a:prstGeom prst="rect">
              <a:avLst/>
            </a:prstGeom>
            <a:noFill/>
            <a:ln>
              <a:noFill/>
            </a:ln>
          </p:spPr>
          <p:txBody>
            <a:bodyPr anchorCtr="0" anchor="ctr" bIns="48325" lIns="48325" spcFirstLastPara="1" rIns="48325" wrap="square" tIns="483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3" name="Google Shape;293;p33"/>
          <p:cNvGrpSpPr/>
          <p:nvPr/>
        </p:nvGrpSpPr>
        <p:grpSpPr>
          <a:xfrm>
            <a:off x="2386649" y="4176280"/>
            <a:ext cx="13514665" cy="2505520"/>
            <a:chOff x="0" y="-57150"/>
            <a:chExt cx="3740126" cy="693392"/>
          </a:xfrm>
        </p:grpSpPr>
        <p:sp>
          <p:nvSpPr>
            <p:cNvPr id="294" name="Google Shape;294;p33"/>
            <p:cNvSpPr/>
            <p:nvPr/>
          </p:nvSpPr>
          <p:spPr>
            <a:xfrm>
              <a:off x="0" y="0"/>
              <a:ext cx="3740126" cy="636242"/>
            </a:xfrm>
            <a:custGeom>
              <a:rect b="b" l="l" r="r" t="t"/>
              <a:pathLst>
                <a:path extrusionOk="0" h="636242" w="3740126">
                  <a:moveTo>
                    <a:pt x="22914" y="0"/>
                  </a:moveTo>
                  <a:lnTo>
                    <a:pt x="3717211" y="0"/>
                  </a:lnTo>
                  <a:cubicBezTo>
                    <a:pt x="3729867" y="0"/>
                    <a:pt x="3740126" y="10259"/>
                    <a:pt x="3740126" y="22914"/>
                  </a:cubicBezTo>
                  <a:lnTo>
                    <a:pt x="3740126" y="613328"/>
                  </a:lnTo>
                  <a:cubicBezTo>
                    <a:pt x="3740126" y="625983"/>
                    <a:pt x="3729867" y="636242"/>
                    <a:pt x="3717211" y="636242"/>
                  </a:cubicBezTo>
                  <a:lnTo>
                    <a:pt x="22914" y="636242"/>
                  </a:lnTo>
                  <a:cubicBezTo>
                    <a:pt x="10259" y="636242"/>
                    <a:pt x="0" y="625983"/>
                    <a:pt x="0" y="613328"/>
                  </a:cubicBezTo>
                  <a:lnTo>
                    <a:pt x="0" y="22914"/>
                  </a:lnTo>
                  <a:cubicBezTo>
                    <a:pt x="0" y="10259"/>
                    <a:pt x="10259" y="0"/>
                    <a:pt x="22914" y="0"/>
                  </a:cubicBezTo>
                  <a:close/>
                </a:path>
              </a:pathLst>
            </a:custGeom>
            <a:solidFill>
              <a:srgbClr val="FFFFFF"/>
            </a:solidFill>
            <a:ln cap="rnd" cmpd="sng" w="38100">
              <a:solidFill>
                <a:srgbClr val="245D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3"/>
            <p:cNvSpPr txBox="1"/>
            <p:nvPr/>
          </p:nvSpPr>
          <p:spPr>
            <a:xfrm>
              <a:off x="0" y="-57150"/>
              <a:ext cx="3740100" cy="693300"/>
            </a:xfrm>
            <a:prstGeom prst="rect">
              <a:avLst/>
            </a:prstGeom>
            <a:noFill/>
            <a:ln>
              <a:noFill/>
            </a:ln>
          </p:spPr>
          <p:txBody>
            <a:bodyPr anchorCtr="0" anchor="ctr" bIns="48325" lIns="48325" spcFirstLastPara="1" rIns="48325" wrap="square" tIns="483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6" name="Google Shape;296;p33"/>
          <p:cNvSpPr/>
          <p:nvPr/>
        </p:nvSpPr>
        <p:spPr>
          <a:xfrm>
            <a:off x="14805975" y="5412482"/>
            <a:ext cx="435734" cy="445764"/>
          </a:xfrm>
          <a:custGeom>
            <a:rect b="b" l="l" r="r" t="t"/>
            <a:pathLst>
              <a:path extrusionOk="0" h="594352" w="580979">
                <a:moveTo>
                  <a:pt x="0" y="0"/>
                </a:moveTo>
                <a:lnTo>
                  <a:pt x="580979" y="0"/>
                </a:lnTo>
                <a:lnTo>
                  <a:pt x="580979" y="594352"/>
                </a:lnTo>
                <a:lnTo>
                  <a:pt x="0" y="594352"/>
                </a:lnTo>
                <a:lnTo>
                  <a:pt x="0" y="0"/>
                </a:lnTo>
                <a:close/>
              </a:path>
            </a:pathLst>
          </a:custGeom>
          <a:blipFill rotWithShape="1">
            <a:blip r:embed="rId4">
              <a:alphaModFix/>
            </a:blip>
            <a:stretch>
              <a:fillRect b="0" l="0" r="0" t="0"/>
            </a:stretch>
          </a:blipFill>
          <a:ln>
            <a:noFill/>
          </a:ln>
        </p:spPr>
      </p:sp>
      <p:sp>
        <p:nvSpPr>
          <p:cNvPr id="297" name="Google Shape;297;p33"/>
          <p:cNvSpPr txBox="1"/>
          <p:nvPr/>
        </p:nvSpPr>
        <p:spPr>
          <a:xfrm>
            <a:off x="2833683" y="5090101"/>
            <a:ext cx="10773300" cy="981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964" u="none" cap="none" strike="noStrike">
                <a:solidFill>
                  <a:srgbClr val="000000"/>
                </a:solidFill>
                <a:latin typeface="Poppins"/>
                <a:ea typeface="Poppins"/>
                <a:cs typeface="Poppins"/>
                <a:sym typeface="Poppins"/>
              </a:rPr>
              <a:t>In a world where gravity doesn't exist, write a story about a day in the life of a character named Priya.</a:t>
            </a:r>
            <a:endParaRPr/>
          </a:p>
        </p:txBody>
      </p:sp>
      <p:sp>
        <p:nvSpPr>
          <p:cNvPr id="298" name="Google Shape;298;p33"/>
          <p:cNvSpPr txBox="1"/>
          <p:nvPr/>
        </p:nvSpPr>
        <p:spPr>
          <a:xfrm>
            <a:off x="1028700" y="2099232"/>
            <a:ext cx="16230600" cy="157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Let’s write a creative story together! </a:t>
            </a:r>
            <a:endParaRPr/>
          </a:p>
          <a:p>
            <a:pPr indent="0" lvl="0" marL="0" marR="0" rtl="0" algn="l">
              <a:lnSpc>
                <a:spcPct val="115000"/>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1. Enter the prompt into the </a:t>
            </a:r>
            <a:r>
              <a:rPr lang="en-US" sz="3099">
                <a:latin typeface="Poppins"/>
                <a:ea typeface="Poppins"/>
                <a:cs typeface="Poppins"/>
                <a:sym typeface="Poppins"/>
              </a:rPr>
              <a:t>generative AI tool or LLM.</a:t>
            </a:r>
            <a:endParaRPr/>
          </a:p>
        </p:txBody>
      </p:sp>
      <p:sp>
        <p:nvSpPr>
          <p:cNvPr id="299" name="Google Shape;299;p33"/>
          <p:cNvSpPr txBox="1"/>
          <p:nvPr/>
        </p:nvSpPr>
        <p:spPr>
          <a:xfrm>
            <a:off x="1028700" y="7431769"/>
            <a:ext cx="11743581" cy="55943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2. Share and analyse your outputs with the rest of the class. </a:t>
            </a:r>
            <a:endParaRPr/>
          </a:p>
        </p:txBody>
      </p:sp>
      <p:sp>
        <p:nvSpPr>
          <p:cNvPr id="300" name="Google Shape;300;p33"/>
          <p:cNvSpPr/>
          <p:nvPr/>
        </p:nvSpPr>
        <p:spPr>
          <a:xfrm>
            <a:off x="2833675" y="4155850"/>
            <a:ext cx="2016555" cy="522927"/>
          </a:xfrm>
          <a:custGeom>
            <a:rect b="b" l="l" r="r" t="t"/>
            <a:pathLst>
              <a:path extrusionOk="0" h="807610" w="3859435">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cap="sq" cmpd="sng" w="38100">
            <a:solidFill>
              <a:srgbClr val="F8D85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latin typeface="Poppins"/>
                <a:ea typeface="Poppins"/>
                <a:cs typeface="Poppins"/>
                <a:sym typeface="Poppins"/>
              </a:rPr>
              <a:t>Try This Prompt!</a:t>
            </a:r>
            <a:endParaRPr b="1" sz="15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