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Black"/>
      <p:bold r:id="rId33"/>
      <p:boldItalic r:id="rId34"/>
    </p:embeddedFont>
    <p:embeddedFont>
      <p:font typeface="Barlow Medium"/>
      <p:regular r:id="rId35"/>
      <p:bold r:id="rId36"/>
      <p:italic r:id="rId37"/>
      <p:boldItalic r:id="rId38"/>
    </p:embeddedFont>
    <p:embeddedFont>
      <p:font typeface="Barlow ExtraBold"/>
      <p:bold r:id="rId39"/>
      <p:boldItalic r:id="rId40"/>
    </p:embeddedFont>
    <p:embeddedFont>
      <p:font typeface="Poppins SemiBold"/>
      <p:regular r:id="rId41"/>
      <p:bold r:id="rId42"/>
      <p:italic r:id="rId43"/>
      <p:boldItalic r:id="rId44"/>
    </p:embeddedFont>
    <p:embeddedFont>
      <p:font typeface="Barlow SemiBold"/>
      <p:regular r:id="rId45"/>
      <p:bold r:id="rId46"/>
      <p:italic r:id="rId47"/>
      <p:boldItalic r:id="rId48"/>
    </p:embeddedFont>
    <p:embeddedFont>
      <p:font typeface="Poppins ExtraBold"/>
      <p:bold r:id="rId49"/>
      <p:boldItalic r:id="rId50"/>
    </p:embeddedFont>
    <p:embeddedFont>
      <p:font typeface="Courier Prime"/>
      <p:regular r:id="rId51"/>
      <p:bold r:id="rId52"/>
      <p:italic r:id="rId53"/>
      <p:boldItalic r:id="rId54"/>
    </p:embeddedFont>
    <p:embeddedFont>
      <p:font typeface="Barlow"/>
      <p:bold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Italic.fntdata"/><Relationship Id="rId42" Type="http://schemas.openxmlformats.org/officeDocument/2006/relationships/font" Target="fonts/PoppinsSemiBold-bold.fntdata"/><Relationship Id="rId41" Type="http://schemas.openxmlformats.org/officeDocument/2006/relationships/font" Target="fonts/PoppinsSemiBold-regular.fntdata"/><Relationship Id="rId44" Type="http://schemas.openxmlformats.org/officeDocument/2006/relationships/font" Target="fonts/PoppinsSemiBold-boldItalic.fntdata"/><Relationship Id="rId43" Type="http://schemas.openxmlformats.org/officeDocument/2006/relationships/font" Target="fonts/PoppinsSemiBold-italic.fntdata"/><Relationship Id="rId46" Type="http://schemas.openxmlformats.org/officeDocument/2006/relationships/font" Target="fonts/BarlowSemiBold-bold.fntdata"/><Relationship Id="rId45" Type="http://schemas.openxmlformats.org/officeDocument/2006/relationships/font" Target="fonts/BarlowSemiBol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Italic.fntdata"/><Relationship Id="rId47" Type="http://schemas.openxmlformats.org/officeDocument/2006/relationships/font" Target="fonts/BarlowSemiBold-italic.fntdata"/><Relationship Id="rId49" Type="http://schemas.openxmlformats.org/officeDocument/2006/relationships/font" Target="fonts/PoppinsExtra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italic.fntdata"/><Relationship Id="rId30" Type="http://schemas.openxmlformats.org/officeDocument/2006/relationships/font" Target="fonts/PoppinsMedium-bold.fntdata"/><Relationship Id="rId33" Type="http://schemas.openxmlformats.org/officeDocument/2006/relationships/font" Target="fonts/PoppinsBlack-bold.fntdata"/><Relationship Id="rId32" Type="http://schemas.openxmlformats.org/officeDocument/2006/relationships/font" Target="fonts/PoppinsMedium-boldItalic.fntdata"/><Relationship Id="rId35" Type="http://schemas.openxmlformats.org/officeDocument/2006/relationships/font" Target="fonts/BarlowMedium-regular.fntdata"/><Relationship Id="rId34" Type="http://schemas.openxmlformats.org/officeDocument/2006/relationships/font" Target="fonts/PoppinsBlack-boldItalic.fntdata"/><Relationship Id="rId37" Type="http://schemas.openxmlformats.org/officeDocument/2006/relationships/font" Target="fonts/BarlowMedium-italic.fntdata"/><Relationship Id="rId36" Type="http://schemas.openxmlformats.org/officeDocument/2006/relationships/font" Target="fonts/BarlowMedium-bold.fntdata"/><Relationship Id="rId39" Type="http://schemas.openxmlformats.org/officeDocument/2006/relationships/font" Target="fonts/BarlowExtraBold-bold.fntdata"/><Relationship Id="rId38" Type="http://schemas.openxmlformats.org/officeDocument/2006/relationships/font" Target="fonts/BarlowMedium-boldItalic.fntdata"/><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29" Type="http://schemas.openxmlformats.org/officeDocument/2006/relationships/font" Target="fonts/PoppinsMedium-regular.fntdata"/><Relationship Id="rId51" Type="http://schemas.openxmlformats.org/officeDocument/2006/relationships/font" Target="fonts/CourierPrime-regular.fntdata"/><Relationship Id="rId50" Type="http://schemas.openxmlformats.org/officeDocument/2006/relationships/font" Target="fonts/PoppinsExtraBold-boldItalic.fntdata"/><Relationship Id="rId53" Type="http://schemas.openxmlformats.org/officeDocument/2006/relationships/font" Target="fonts/CourierPrime-italic.fntdata"/><Relationship Id="rId52" Type="http://schemas.openxmlformats.org/officeDocument/2006/relationships/font" Target="fonts/CourierPrime-bold.fntdata"/><Relationship Id="rId11" Type="http://schemas.openxmlformats.org/officeDocument/2006/relationships/slide" Target="slides/slide6.xml"/><Relationship Id="rId55" Type="http://schemas.openxmlformats.org/officeDocument/2006/relationships/font" Target="fonts/Barlow-bold.fntdata"/><Relationship Id="rId10" Type="http://schemas.openxmlformats.org/officeDocument/2006/relationships/slide" Target="slides/slide5.xml"/><Relationship Id="rId54" Type="http://schemas.openxmlformats.org/officeDocument/2006/relationships/font" Target="fonts/CourierPrime-boldItalic.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Barlow-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8abeb36c8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8abeb36c8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d98fa9972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dd98fa997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abeb36c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abeb36c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26782baad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26782baad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DIGITAL MEDIA LITERACY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The Flat Earth Hoax</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t>LESSON 4.3</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2507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How does this forum on the Flat Earth theory contribute to the spread of misinformation?</a:t>
            </a:r>
            <a:endParaRPr/>
          </a:p>
          <a:p>
            <a:pPr indent="0" lvl="0" marL="0" rtl="0" algn="l">
              <a:spcBef>
                <a:spcPts val="1200"/>
              </a:spcBef>
              <a:spcAft>
                <a:spcPts val="0"/>
              </a:spcAft>
              <a:buNone/>
            </a:pPr>
            <a:r>
              <a:rPr lang="en"/>
              <a:t>2. How can we recognise and overcome these confirmation biases?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4" name="Google Shape;214;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5" name="Google Shape;215;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would you judge whether or not this video is credible? </a:t>
            </a:r>
            <a:endParaRPr/>
          </a:p>
          <a:p>
            <a:pPr indent="0" lvl="0" marL="0" rtl="0" algn="l">
              <a:spcBef>
                <a:spcPts val="1200"/>
              </a:spcBef>
              <a:spcAft>
                <a:spcPts val="0"/>
              </a:spcAft>
              <a:buClr>
                <a:schemeClr val="dk1"/>
              </a:buClr>
              <a:buSzPts val="1100"/>
              <a:buFont typeface="Arial"/>
              <a:buNone/>
            </a:pPr>
            <a:r>
              <a:rPr lang="en"/>
              <a:t>2. What is the purpose of posting a deepfake video of Prime Minister Agave? </a:t>
            </a:r>
            <a:endParaRPr/>
          </a:p>
          <a:p>
            <a:pPr indent="0" lvl="0" marL="0" rtl="0" algn="l">
              <a:spcBef>
                <a:spcPts val="1200"/>
              </a:spcBef>
              <a:spcAft>
                <a:spcPts val="0"/>
              </a:spcAft>
              <a:buClr>
                <a:schemeClr val="dk1"/>
              </a:buClr>
              <a:buSzPts val="1100"/>
              <a:buFont typeface="Arial"/>
              <a:buNone/>
            </a:pPr>
            <a:r>
              <a:rPr lang="en"/>
              <a:t>3. What is the relationship between deepfake videos and internet hoaxes?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4" name="Google Shape;224;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5" name="Google Shape;225;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6" name="Google Shape;226;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7" name="Google Shape;227;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Why are sensational internet hoaxes harmful to our society? </a:t>
            </a:r>
            <a:endParaRPr/>
          </a:p>
          <a:p>
            <a:pPr indent="0" lvl="0" marL="0" rtl="0" algn="l">
              <a:spcBef>
                <a:spcPts val="1200"/>
              </a:spcBef>
              <a:spcAft>
                <a:spcPts val="1200"/>
              </a:spcAft>
              <a:buNone/>
            </a:pPr>
            <a:r>
              <a:rPr lang="en"/>
              <a:t>2. Why do people fall for internet hoaxes, even when there is no evidence to support them? </a:t>
            </a:r>
            <a:endParaRPr/>
          </a:p>
        </p:txBody>
      </p:sp>
      <p:pic>
        <p:nvPicPr>
          <p:cNvPr id="234" name="Google Shape;234;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5" name="Google Shape;235;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6" name="Google Shape;236;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7" name="Google Shape;237;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00"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have Flat Earthers created an internet hoax in this case?</a:t>
            </a:r>
            <a:endParaRPr/>
          </a:p>
          <a:p>
            <a:pPr indent="0" lvl="0" marL="0" rtl="0" algn="l">
              <a:spcBef>
                <a:spcPts val="1200"/>
              </a:spcBef>
              <a:spcAft>
                <a:spcPts val="0"/>
              </a:spcAft>
              <a:buClr>
                <a:schemeClr val="dk1"/>
              </a:buClr>
              <a:buSzPts val="1100"/>
              <a:buFont typeface="Arial"/>
              <a:buNone/>
            </a:pPr>
            <a:r>
              <a:rPr lang="en"/>
              <a:t>2. What impact does the spread of misinformation have on the credibility of the government and scientific community?</a:t>
            </a:r>
            <a:endParaRPr/>
          </a:p>
          <a:p>
            <a:pPr indent="0" lvl="0" marL="0" rtl="0" algn="l">
              <a:spcBef>
                <a:spcPts val="1200"/>
              </a:spcBef>
              <a:spcAft>
                <a:spcPts val="0"/>
              </a:spcAft>
              <a:buClr>
                <a:schemeClr val="dk1"/>
              </a:buClr>
              <a:buSzPts val="1100"/>
              <a:buFont typeface="Arial"/>
              <a:buNone/>
            </a:pPr>
            <a:r>
              <a:rPr lang="en"/>
              <a:t>3. What is the responsibility of highly respected newspapers in relation to misinformation? Why are they credible sources of information?</a:t>
            </a:r>
            <a:endParaRPr/>
          </a:p>
          <a:p>
            <a:pPr indent="0" lvl="0" marL="0" rtl="0" algn="l">
              <a:spcBef>
                <a:spcPts val="1200"/>
              </a:spcBef>
              <a:spcAft>
                <a:spcPts val="1200"/>
              </a:spcAft>
              <a:buNone/>
            </a:pPr>
            <a:r>
              <a:t/>
            </a:r>
            <a:endParaRPr/>
          </a:p>
        </p:txBody>
      </p:sp>
      <p:pic>
        <p:nvPicPr>
          <p:cNvPr id="244" name="Google Shape;244;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5" name="Google Shape;245;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3"/>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53" name="Google Shape;253;p33"/>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54" name="Google Shape;254;p33"/>
          <p:cNvSpPr txBox="1"/>
          <p:nvPr/>
        </p:nvSpPr>
        <p:spPr>
          <a:xfrm>
            <a:off x="406800" y="1590650"/>
            <a:ext cx="8330400" cy="3252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Deepfake content can be dangerous and perpetuate confirmation bias by presenting false information as real.</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It is important to fact-check anything you read online by verifying information with trustworthy and reliable sources so you don’t fall for internet hoaxes.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User-generated content websites such as Reddit, Wikipedia, or social media are not reliable sources of news and facts.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Confirmation bias can be a harmful type of cognitive bias that perpetuates extremism if it isn’t balanced with diverse opinions and checked against factual information. </a:t>
            </a:r>
            <a:endParaRPr sz="13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8" name="Shape 258"/>
        <p:cNvGrpSpPr/>
        <p:nvPr/>
      </p:nvGrpSpPr>
      <p:grpSpPr>
        <a:xfrm>
          <a:off x="0" y="0"/>
          <a:ext cx="0" cy="0"/>
          <a:chOff x="0" y="0"/>
          <a:chExt cx="0" cy="0"/>
        </a:xfrm>
      </p:grpSpPr>
      <p:sp>
        <p:nvSpPr>
          <p:cNvPr id="259" name="Google Shape;259;p34"/>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4.3</a:t>
            </a:r>
            <a:endParaRPr/>
          </a:p>
        </p:txBody>
      </p:sp>
      <p:sp>
        <p:nvSpPr>
          <p:cNvPr id="260" name="Google Shape;260;p34"/>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300">
                <a:solidFill>
                  <a:schemeClr val="dk1"/>
                </a:solidFill>
              </a:rPr>
              <a:t>When you come across news on social media, how often do you fact-check the information? Do you go online to search for trustworthy sources to verify the information? </a:t>
            </a:r>
            <a:endParaRPr sz="2300">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If you see 10 social media accounts reporting on the same news, does it make the news truthful and reliable?</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Internet Hoax</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173900" cy="2469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An internet hoax is a fabricated story or false information spread online with the intention of misleading or deceiving people. It often takes the form of a sensational news story or social media post that appears to be legitimate but is actually entirely or partially false. Internet hoaxes can cause confusion, panic, and misinformation if they are believed and shared widely.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Confirmation Bias</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335600" cy="1593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Confirmation bias is the tendency to seek out, interpret, and remember information in a way that confirms one's preexisting beliefs, while disregarding or minimising information that contradicts them.</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Deepfake Content</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2418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Deepfake content are videos, audio recordings, or images created using artificial intelligence (AI) to make it appear as though someone is saying or doing something that they didn't do. Deep fakes can be very convincing, and are created for various reasons, such as entertainment or satire. They can also be used for more malicious purposes, such as spreading misinformation or creating fake news.</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07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Jack believes that Mika should not trust credible sources such as schools, governments, or NASA for information. Why would this be dangerous? </a:t>
            </a:r>
            <a:endParaRPr/>
          </a:p>
          <a:p>
            <a:pPr indent="0" lvl="0" marL="0" rtl="0" algn="l">
              <a:spcBef>
                <a:spcPts val="1200"/>
              </a:spcBef>
              <a:spcAft>
                <a:spcPts val="0"/>
              </a:spcAft>
              <a:buClr>
                <a:schemeClr val="dk1"/>
              </a:buClr>
              <a:buSzPts val="1100"/>
              <a:buFont typeface="Arial"/>
              <a:buNone/>
            </a:pPr>
            <a:r>
              <a:rPr lang="en"/>
              <a:t>2. Are Reddit, Wikipedia, or Youtube credible and trustworthy sources for facts and information? Why or why not?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a:ln>
            <a:noFill/>
          </a:ln>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