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Poppins"/>
      <p:bold r:id="rId22"/>
      <p:boldItalic r:id="rId23"/>
    </p:embeddedFont>
    <p:embeddedFont>
      <p:font typeface="Poppins Light"/>
      <p:regular r:id="rId24"/>
      <p:bold r:id="rId25"/>
      <p:italic r:id="rId26"/>
      <p:boldItalic r:id="rId27"/>
    </p:embeddedFont>
    <p:embeddedFont>
      <p:font typeface="Poppins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ib+k8Nr1MLVNQMNP3UAW8RwlCY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slide" Target="slides/slide16.xml"/><Relationship Id="rId24" Type="http://schemas.openxmlformats.org/officeDocument/2006/relationships/font" Target="fonts/PoppinsLight-regular.fntdata"/><Relationship Id="rId23"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Light-italic.fntdata"/><Relationship Id="rId25" Type="http://schemas.openxmlformats.org/officeDocument/2006/relationships/font" Target="fonts/PoppinsLight-bold.fntdata"/><Relationship Id="rId28" Type="http://schemas.openxmlformats.org/officeDocument/2006/relationships/font" Target="fonts/PoppinsMedium-regular.fntdata"/><Relationship Id="rId27" Type="http://schemas.openxmlformats.org/officeDocument/2006/relationships/font" Target="fonts/PoppinsLigh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Italic.fntdata"/><Relationship Id="rId30" Type="http://schemas.openxmlformats.org/officeDocument/2006/relationships/font" Target="fonts/PoppinsMedium-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2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 name="Google Shape;23;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2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6"/>
          <p:cNvSpPr/>
          <p:nvPr>
            <p:ph idx="2" type="pic"/>
          </p:nvPr>
        </p:nvSpPr>
        <p:spPr>
          <a:xfrm>
            <a:off x="1792288" y="612775"/>
            <a:ext cx="5486400" cy="4114800"/>
          </a:xfrm>
          <a:prstGeom prst="rect">
            <a:avLst/>
          </a:prstGeom>
          <a:noFill/>
          <a:ln>
            <a:noFill/>
          </a:ln>
        </p:spPr>
      </p:sp>
      <p:sp>
        <p:nvSpPr>
          <p:cNvPr id="69" name="Google Shape;69;p2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17"/>
          <p:cNvGrpSpPr/>
          <p:nvPr/>
        </p:nvGrpSpPr>
        <p:grpSpPr>
          <a:xfrm>
            <a:off x="0" y="9674333"/>
            <a:ext cx="18287998" cy="612668"/>
            <a:chOff x="0" y="0"/>
            <a:chExt cx="24383997" cy="816890"/>
          </a:xfrm>
        </p:grpSpPr>
        <p:sp>
          <p:nvSpPr>
            <p:cNvPr id="12" name="Google Shape;12;p17"/>
            <p:cNvSpPr/>
            <p:nvPr/>
          </p:nvSpPr>
          <p:spPr>
            <a:xfrm>
              <a:off x="0" y="0"/>
              <a:ext cx="24383997" cy="816890"/>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3" name="Google Shape;13;p17"/>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7"/>
            <p:cNvSpPr txBox="1"/>
            <p:nvPr/>
          </p:nvSpPr>
          <p:spPr>
            <a:xfrm>
              <a:off x="2430121" y="115710"/>
              <a:ext cx="1743600" cy="2463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15" name="Google Shape;15;p17"/>
            <p:cNvSpPr txBox="1"/>
            <p:nvPr/>
          </p:nvSpPr>
          <p:spPr>
            <a:xfrm>
              <a:off x="2430121" y="389395"/>
              <a:ext cx="5649300" cy="2049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 Cyberlite Books Pte. Ltd. All Rights Reserved.</a:t>
              </a:r>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88" name="Shape 88"/>
        <p:cNvGrpSpPr/>
        <p:nvPr/>
      </p:nvGrpSpPr>
      <p:grpSpPr>
        <a:xfrm>
          <a:off x="0" y="0"/>
          <a:ext cx="0" cy="0"/>
          <a:chOff x="0" y="0"/>
          <a:chExt cx="0" cy="0"/>
        </a:xfrm>
      </p:grpSpPr>
      <p:sp>
        <p:nvSpPr>
          <p:cNvPr id="89" name="Google Shape;89;p1"/>
          <p:cNvSpPr txBox="1"/>
          <p:nvPr/>
        </p:nvSpPr>
        <p:spPr>
          <a:xfrm>
            <a:off x="15443430" y="371775"/>
            <a:ext cx="1888200" cy="317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060">
                <a:solidFill>
                  <a:srgbClr val="FFFFFF"/>
                </a:solidFill>
                <a:latin typeface="Poppins Light"/>
                <a:ea typeface="Poppins Light"/>
                <a:cs typeface="Poppins Light"/>
                <a:sym typeface="Poppins Light"/>
              </a:rPr>
              <a:t>LESSON 3.10</a:t>
            </a:r>
            <a:endParaRPr/>
          </a:p>
        </p:txBody>
      </p:sp>
      <p:cxnSp>
        <p:nvCxnSpPr>
          <p:cNvPr id="90" name="Google Shape;90;p1"/>
          <p:cNvCxnSpPr/>
          <p:nvPr/>
        </p:nvCxnSpPr>
        <p:spPr>
          <a:xfrm>
            <a:off x="1028700" y="574639"/>
            <a:ext cx="14414730" cy="9525"/>
          </a:xfrm>
          <a:prstGeom prst="straightConnector1">
            <a:avLst/>
          </a:prstGeom>
          <a:noFill/>
          <a:ln cap="flat" cmpd="sng" w="19050">
            <a:solidFill>
              <a:srgbClr val="FFFFFF"/>
            </a:solidFill>
            <a:prstDash val="solid"/>
            <a:round/>
            <a:headEnd len="sm" w="sm" type="none"/>
            <a:tailEnd len="sm" w="sm" type="none"/>
          </a:ln>
        </p:spPr>
      </p:cxnSp>
      <p:sp>
        <p:nvSpPr>
          <p:cNvPr id="91" name="Google Shape;91;p1"/>
          <p:cNvSpPr/>
          <p:nvPr/>
        </p:nvSpPr>
        <p:spPr>
          <a:xfrm>
            <a:off x="9144000" y="2379082"/>
            <a:ext cx="9144000" cy="6336902"/>
          </a:xfrm>
          <a:custGeom>
            <a:rect b="b" l="l" r="r" t="t"/>
            <a:pathLst>
              <a:path extrusionOk="0" h="6336902" w="9144000">
                <a:moveTo>
                  <a:pt x="0" y="0"/>
                </a:moveTo>
                <a:lnTo>
                  <a:pt x="9144000" y="0"/>
                </a:lnTo>
                <a:lnTo>
                  <a:pt x="9144000" y="6336902"/>
                </a:lnTo>
                <a:lnTo>
                  <a:pt x="0" y="6336902"/>
                </a:lnTo>
                <a:lnTo>
                  <a:pt x="0" y="0"/>
                </a:lnTo>
                <a:close/>
              </a:path>
            </a:pathLst>
          </a:custGeom>
          <a:blipFill rotWithShape="1">
            <a:blip r:embed="rId3">
              <a:alphaModFix/>
            </a:blip>
            <a:stretch>
              <a:fillRect b="0" l="0" r="-209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
          <p:cNvSpPr txBox="1"/>
          <p:nvPr/>
        </p:nvSpPr>
        <p:spPr>
          <a:xfrm>
            <a:off x="1028694" y="2575632"/>
            <a:ext cx="9171900" cy="380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lang="en-US" sz="7494">
                <a:solidFill>
                  <a:srgbClr val="FFFFFF"/>
                </a:solidFill>
                <a:latin typeface="Poppins"/>
                <a:ea typeface="Poppins"/>
                <a:cs typeface="Poppins"/>
                <a:sym typeface="Poppins"/>
              </a:rPr>
              <a:t>Introduction to Prompt Engineering</a:t>
            </a:r>
            <a:endParaRPr/>
          </a:p>
        </p:txBody>
      </p:sp>
      <p:sp>
        <p:nvSpPr>
          <p:cNvPr id="93" name="Google Shape;93;p1"/>
          <p:cNvSpPr txBox="1"/>
          <p:nvPr/>
        </p:nvSpPr>
        <p:spPr>
          <a:xfrm>
            <a:off x="1028700" y="2078723"/>
            <a:ext cx="2560886"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74">
                <a:solidFill>
                  <a:srgbClr val="FFFFFF"/>
                </a:solidFill>
                <a:latin typeface="Poppins Light"/>
                <a:ea typeface="Poppins Light"/>
                <a:cs typeface="Poppins Light"/>
                <a:sym typeface="Poppins Light"/>
              </a:rPr>
              <a:t>GENERATIVE AI</a:t>
            </a:r>
            <a:endParaRPr/>
          </a:p>
        </p:txBody>
      </p:sp>
      <p:sp>
        <p:nvSpPr>
          <p:cNvPr id="94" name="Google Shape;94;p1"/>
          <p:cNvSpPr txBox="1"/>
          <p:nvPr/>
        </p:nvSpPr>
        <p:spPr>
          <a:xfrm>
            <a:off x="1028700" y="6672462"/>
            <a:ext cx="7865694"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lang="en-US" sz="2974">
                <a:solidFill>
                  <a:srgbClr val="FFFFFF"/>
                </a:solidFill>
                <a:latin typeface="Poppins Medium"/>
                <a:ea typeface="Poppins Medium"/>
                <a:cs typeface="Poppins Medium"/>
                <a:sym typeface="Poppins Medium"/>
              </a:rPr>
              <a:t>Prompt Engineering Lab Series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217" name="Shape 217"/>
        <p:cNvGrpSpPr/>
        <p:nvPr/>
      </p:nvGrpSpPr>
      <p:grpSpPr>
        <a:xfrm>
          <a:off x="0" y="0"/>
          <a:ext cx="0" cy="0"/>
          <a:chOff x="0" y="0"/>
          <a:chExt cx="0" cy="0"/>
        </a:xfrm>
      </p:grpSpPr>
      <p:grpSp>
        <p:nvGrpSpPr>
          <p:cNvPr id="218" name="Google Shape;218;p10"/>
          <p:cNvGrpSpPr/>
          <p:nvPr/>
        </p:nvGrpSpPr>
        <p:grpSpPr>
          <a:xfrm>
            <a:off x="0" y="331161"/>
            <a:ext cx="18288000" cy="9352697"/>
            <a:chOff x="0" y="0"/>
            <a:chExt cx="688644" cy="352181"/>
          </a:xfrm>
        </p:grpSpPr>
        <p:sp>
          <p:nvSpPr>
            <p:cNvPr id="219" name="Google Shape;219;p10"/>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0"/>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1" name="Google Shape;221;p10"/>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499">
                <a:solidFill>
                  <a:srgbClr val="000000"/>
                </a:solidFill>
                <a:latin typeface="Poppins"/>
                <a:ea typeface="Poppins"/>
                <a:cs typeface="Poppins"/>
                <a:sym typeface="Poppins"/>
              </a:rPr>
              <a:t>Let’s Explore Together! </a:t>
            </a:r>
            <a:endParaRPr/>
          </a:p>
        </p:txBody>
      </p:sp>
      <p:sp>
        <p:nvSpPr>
          <p:cNvPr id="222" name="Google Shape;222;p10"/>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74">
                <a:solidFill>
                  <a:srgbClr val="000000"/>
                </a:solidFill>
                <a:latin typeface="Poppins Light"/>
                <a:ea typeface="Poppins Light"/>
                <a:cs typeface="Poppins Light"/>
                <a:sym typeface="Poppins Light"/>
              </a:rPr>
              <a:t>GROUP EXERCISE</a:t>
            </a:r>
            <a:endParaRPr/>
          </a:p>
        </p:txBody>
      </p:sp>
      <p:sp>
        <p:nvSpPr>
          <p:cNvPr id="223" name="Google Shape;223;p10"/>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Try these examples to see the skills in action.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227" name="Shape 227"/>
        <p:cNvGrpSpPr/>
        <p:nvPr/>
      </p:nvGrpSpPr>
      <p:grpSpPr>
        <a:xfrm>
          <a:off x="0" y="0"/>
          <a:ext cx="0" cy="0"/>
          <a:chOff x="0" y="0"/>
          <a:chExt cx="0" cy="0"/>
        </a:xfrm>
      </p:grpSpPr>
      <p:grpSp>
        <p:nvGrpSpPr>
          <p:cNvPr id="228" name="Google Shape;228;p11"/>
          <p:cNvGrpSpPr/>
          <p:nvPr/>
        </p:nvGrpSpPr>
        <p:grpSpPr>
          <a:xfrm>
            <a:off x="375030" y="104645"/>
            <a:ext cx="17537940" cy="9229855"/>
            <a:chOff x="0" y="-57150"/>
            <a:chExt cx="4619046" cy="2430908"/>
          </a:xfrm>
        </p:grpSpPr>
        <p:sp>
          <p:nvSpPr>
            <p:cNvPr id="229" name="Google Shape;229;p11"/>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11"/>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1" name="Google Shape;231;p11"/>
          <p:cNvGrpSpPr/>
          <p:nvPr/>
        </p:nvGrpSpPr>
        <p:grpSpPr>
          <a:xfrm>
            <a:off x="1768494" y="3202057"/>
            <a:ext cx="6853534" cy="3992005"/>
            <a:chOff x="0" y="-1254"/>
            <a:chExt cx="1805046" cy="1051392"/>
          </a:xfrm>
        </p:grpSpPr>
        <p:sp>
          <p:nvSpPr>
            <p:cNvPr id="232" name="Google Shape;232;p11"/>
            <p:cNvSpPr/>
            <p:nvPr/>
          </p:nvSpPr>
          <p:spPr>
            <a:xfrm>
              <a:off x="0" y="0"/>
              <a:ext cx="1805046" cy="1050138"/>
            </a:xfrm>
            <a:custGeom>
              <a:rect b="b" l="l" r="r" t="t"/>
              <a:pathLst>
                <a:path extrusionOk="0" h="1050138" w="1805046">
                  <a:moveTo>
                    <a:pt x="22592" y="0"/>
                  </a:moveTo>
                  <a:lnTo>
                    <a:pt x="1782454" y="0"/>
                  </a:lnTo>
                  <a:cubicBezTo>
                    <a:pt x="1794931" y="0"/>
                    <a:pt x="1805046" y="10115"/>
                    <a:pt x="1805046" y="22592"/>
                  </a:cubicBezTo>
                  <a:lnTo>
                    <a:pt x="1805046" y="1027546"/>
                  </a:lnTo>
                  <a:cubicBezTo>
                    <a:pt x="1805046" y="1040023"/>
                    <a:pt x="1794931" y="1050138"/>
                    <a:pt x="1782454" y="1050138"/>
                  </a:cubicBezTo>
                  <a:lnTo>
                    <a:pt x="22592" y="1050138"/>
                  </a:lnTo>
                  <a:cubicBezTo>
                    <a:pt x="10115" y="1050138"/>
                    <a:pt x="0" y="1040023"/>
                    <a:pt x="0" y="1027546"/>
                  </a:cubicBezTo>
                  <a:lnTo>
                    <a:pt x="0" y="22592"/>
                  </a:lnTo>
                  <a:cubicBezTo>
                    <a:pt x="0" y="10115"/>
                    <a:pt x="10115" y="0"/>
                    <a:pt x="22592" y="0"/>
                  </a:cubicBezTo>
                  <a:close/>
                </a:path>
              </a:pathLst>
            </a:custGeom>
            <a:solidFill>
              <a:srgbClr val="FFFFFF"/>
            </a:solidFill>
            <a:ln cap="sq" cmpd="sng" w="38100">
              <a:solidFill>
                <a:srgbClr val="EF824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1"/>
            <p:cNvSpPr txBox="1"/>
            <p:nvPr/>
          </p:nvSpPr>
          <p:spPr>
            <a:xfrm>
              <a:off x="0" y="-1254"/>
              <a:ext cx="1805046" cy="1051392"/>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Prompt 1</a:t>
              </a:r>
              <a:endParaRPr/>
            </a:p>
            <a:p>
              <a:pPr indent="0" lvl="0" marL="0" marR="0" rtl="0" algn="ctr">
                <a:lnSpc>
                  <a:spcPct val="115000"/>
                </a:lnSpc>
                <a:spcBef>
                  <a:spcPts val="0"/>
                </a:spcBef>
                <a:spcAft>
                  <a:spcPts val="0"/>
                </a:spcAft>
                <a:buNone/>
              </a:pPr>
              <a:r>
                <a:t/>
              </a:r>
              <a:endParaRPr b="1" sz="2799">
                <a:solidFill>
                  <a:srgbClr val="000000"/>
                </a:solidFill>
                <a:latin typeface="Poppins"/>
                <a:ea typeface="Poppins"/>
                <a:cs typeface="Poppins"/>
                <a:sym typeface="Poppins"/>
              </a:endParaRPr>
            </a:p>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“Give me a recipe for bread that’s enough to serve at a big party. “</a:t>
              </a:r>
              <a:endParaRPr/>
            </a:p>
            <a:p>
              <a:pPr indent="0" lvl="0" marL="0" marR="0" rtl="0" algn="ctr">
                <a:lnSpc>
                  <a:spcPct val="115000"/>
                </a:lnSpc>
                <a:spcBef>
                  <a:spcPts val="0"/>
                </a:spcBef>
                <a:spcAft>
                  <a:spcPts val="0"/>
                </a:spcAft>
                <a:buNone/>
              </a:pPr>
              <a:r>
                <a:t/>
              </a:r>
              <a:endParaRPr b="1" sz="2799">
                <a:solidFill>
                  <a:srgbClr val="000000"/>
                </a:solidFill>
                <a:latin typeface="Poppins"/>
                <a:ea typeface="Poppins"/>
                <a:cs typeface="Poppins"/>
                <a:sym typeface="Poppins"/>
              </a:endParaRPr>
            </a:p>
          </p:txBody>
        </p:sp>
      </p:grpSp>
      <p:grpSp>
        <p:nvGrpSpPr>
          <p:cNvPr id="234" name="Google Shape;234;p11"/>
          <p:cNvGrpSpPr/>
          <p:nvPr/>
        </p:nvGrpSpPr>
        <p:grpSpPr>
          <a:xfrm>
            <a:off x="9665972" y="3202057"/>
            <a:ext cx="6853534" cy="3992005"/>
            <a:chOff x="0" y="-1254"/>
            <a:chExt cx="1805046" cy="1051392"/>
          </a:xfrm>
        </p:grpSpPr>
        <p:sp>
          <p:nvSpPr>
            <p:cNvPr id="235" name="Google Shape;235;p11"/>
            <p:cNvSpPr/>
            <p:nvPr/>
          </p:nvSpPr>
          <p:spPr>
            <a:xfrm>
              <a:off x="0" y="0"/>
              <a:ext cx="1805046" cy="1050138"/>
            </a:xfrm>
            <a:custGeom>
              <a:rect b="b" l="l" r="r" t="t"/>
              <a:pathLst>
                <a:path extrusionOk="0" h="1050138" w="1805046">
                  <a:moveTo>
                    <a:pt x="22592" y="0"/>
                  </a:moveTo>
                  <a:lnTo>
                    <a:pt x="1782454" y="0"/>
                  </a:lnTo>
                  <a:cubicBezTo>
                    <a:pt x="1794931" y="0"/>
                    <a:pt x="1805046" y="10115"/>
                    <a:pt x="1805046" y="22592"/>
                  </a:cubicBezTo>
                  <a:lnTo>
                    <a:pt x="1805046" y="1027546"/>
                  </a:lnTo>
                  <a:cubicBezTo>
                    <a:pt x="1805046" y="1040023"/>
                    <a:pt x="1794931" y="1050138"/>
                    <a:pt x="1782454" y="1050138"/>
                  </a:cubicBezTo>
                  <a:lnTo>
                    <a:pt x="22592" y="1050138"/>
                  </a:lnTo>
                  <a:cubicBezTo>
                    <a:pt x="10115" y="1050138"/>
                    <a:pt x="0" y="1040023"/>
                    <a:pt x="0" y="1027546"/>
                  </a:cubicBezTo>
                  <a:lnTo>
                    <a:pt x="0" y="22592"/>
                  </a:lnTo>
                  <a:cubicBezTo>
                    <a:pt x="0" y="10115"/>
                    <a:pt x="10115" y="0"/>
                    <a:pt x="22592" y="0"/>
                  </a:cubicBezTo>
                  <a:close/>
                </a:path>
              </a:pathLst>
            </a:custGeom>
            <a:solidFill>
              <a:srgbClr val="FFFFFF"/>
            </a:solidFill>
            <a:ln cap="sq" cmpd="sng" w="38100">
              <a:solidFill>
                <a:srgbClr val="EF824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1"/>
            <p:cNvSpPr txBox="1"/>
            <p:nvPr/>
          </p:nvSpPr>
          <p:spPr>
            <a:xfrm>
              <a:off x="0" y="-1254"/>
              <a:ext cx="1805046" cy="1051392"/>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Prompt 2</a:t>
              </a:r>
              <a:endParaRPr/>
            </a:p>
            <a:p>
              <a:pPr indent="0" lvl="0" marL="0" marR="0" rtl="0" algn="ctr">
                <a:lnSpc>
                  <a:spcPct val="115000"/>
                </a:lnSpc>
                <a:spcBef>
                  <a:spcPts val="0"/>
                </a:spcBef>
                <a:spcAft>
                  <a:spcPts val="0"/>
                </a:spcAft>
                <a:buNone/>
              </a:pPr>
              <a:r>
                <a:t/>
              </a:r>
              <a:endParaRPr b="1" sz="2799">
                <a:solidFill>
                  <a:srgbClr val="000000"/>
                </a:solidFill>
                <a:latin typeface="Poppins"/>
                <a:ea typeface="Poppins"/>
                <a:cs typeface="Poppins"/>
                <a:sym typeface="Poppins"/>
              </a:endParaRPr>
            </a:p>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“I’m throwing a party for 12 people, and two of them are on a gluten-free diet. I need an easy bread recipe to make enough dinner rolls for everyone to have two each. “</a:t>
              </a:r>
              <a:endParaRPr/>
            </a:p>
          </p:txBody>
        </p:sp>
      </p:grpSp>
      <p:sp>
        <p:nvSpPr>
          <p:cNvPr id="237" name="Google Shape;237;p11"/>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lang="en-US" sz="4800">
                <a:solidFill>
                  <a:srgbClr val="000000"/>
                </a:solidFill>
                <a:latin typeface="Poppins"/>
                <a:ea typeface="Poppins"/>
                <a:cs typeface="Poppins"/>
                <a:sym typeface="Poppins"/>
              </a:rPr>
              <a:t>Deconstructing Prompts</a:t>
            </a:r>
            <a:endParaRPr/>
          </a:p>
        </p:txBody>
      </p:sp>
      <p:sp>
        <p:nvSpPr>
          <p:cNvPr id="238" name="Google Shape;238;p11"/>
          <p:cNvSpPr txBox="1"/>
          <p:nvPr/>
        </p:nvSpPr>
        <p:spPr>
          <a:xfrm>
            <a:off x="1028700" y="2175408"/>
            <a:ext cx="16230600" cy="4770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US" sz="3099">
                <a:solidFill>
                  <a:srgbClr val="000000"/>
                </a:solidFill>
                <a:latin typeface="Poppins"/>
                <a:ea typeface="Poppins"/>
                <a:cs typeface="Poppins"/>
                <a:sym typeface="Poppins"/>
              </a:rPr>
              <a:t>1. Enter both prompts into </a:t>
            </a:r>
            <a:r>
              <a:rPr lang="en-US" sz="3099">
                <a:latin typeface="Poppins"/>
                <a:ea typeface="Poppins"/>
                <a:cs typeface="Poppins"/>
                <a:sym typeface="Poppins"/>
              </a:rPr>
              <a:t>a generative AI tool.</a:t>
            </a:r>
            <a:endParaRPr/>
          </a:p>
        </p:txBody>
      </p:sp>
      <p:sp>
        <p:nvSpPr>
          <p:cNvPr id="239" name="Google Shape;239;p11"/>
          <p:cNvSpPr txBox="1"/>
          <p:nvPr/>
        </p:nvSpPr>
        <p:spPr>
          <a:xfrm>
            <a:off x="1028700" y="7575062"/>
            <a:ext cx="16230600" cy="55943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US" sz="3099">
                <a:solidFill>
                  <a:srgbClr val="000000"/>
                </a:solidFill>
                <a:latin typeface="Poppins"/>
                <a:ea typeface="Poppins"/>
                <a:cs typeface="Poppins"/>
                <a:sym typeface="Poppins"/>
              </a:rPr>
              <a:t>2. Compare and contrast the outputs. Which prompt is better?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243" name="Shape 243"/>
        <p:cNvGrpSpPr/>
        <p:nvPr/>
      </p:nvGrpSpPr>
      <p:grpSpPr>
        <a:xfrm>
          <a:off x="0" y="0"/>
          <a:ext cx="0" cy="0"/>
          <a:chOff x="0" y="0"/>
          <a:chExt cx="0" cy="0"/>
        </a:xfrm>
      </p:grpSpPr>
      <p:grpSp>
        <p:nvGrpSpPr>
          <p:cNvPr id="244" name="Google Shape;244;p12"/>
          <p:cNvGrpSpPr/>
          <p:nvPr/>
        </p:nvGrpSpPr>
        <p:grpSpPr>
          <a:xfrm>
            <a:off x="375030" y="104645"/>
            <a:ext cx="17537940" cy="9229855"/>
            <a:chOff x="0" y="-57150"/>
            <a:chExt cx="4619046" cy="2430908"/>
          </a:xfrm>
        </p:grpSpPr>
        <p:sp>
          <p:nvSpPr>
            <p:cNvPr id="245" name="Google Shape;245;p12"/>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12"/>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7" name="Google Shape;247;p12"/>
          <p:cNvGrpSpPr/>
          <p:nvPr/>
        </p:nvGrpSpPr>
        <p:grpSpPr>
          <a:xfrm>
            <a:off x="1768494" y="3202057"/>
            <a:ext cx="6853534" cy="4319406"/>
            <a:chOff x="0" y="-1254"/>
            <a:chExt cx="1805046" cy="1137622"/>
          </a:xfrm>
        </p:grpSpPr>
        <p:sp>
          <p:nvSpPr>
            <p:cNvPr id="248" name="Google Shape;248;p12"/>
            <p:cNvSpPr/>
            <p:nvPr/>
          </p:nvSpPr>
          <p:spPr>
            <a:xfrm>
              <a:off x="0" y="0"/>
              <a:ext cx="1805046" cy="1136368"/>
            </a:xfrm>
            <a:custGeom>
              <a:rect b="b" l="l" r="r" t="t"/>
              <a:pathLst>
                <a:path extrusionOk="0" h="1136368" w="1805046">
                  <a:moveTo>
                    <a:pt x="22592" y="0"/>
                  </a:moveTo>
                  <a:lnTo>
                    <a:pt x="1782454" y="0"/>
                  </a:lnTo>
                  <a:cubicBezTo>
                    <a:pt x="1794931" y="0"/>
                    <a:pt x="1805046" y="10115"/>
                    <a:pt x="1805046" y="22592"/>
                  </a:cubicBezTo>
                  <a:lnTo>
                    <a:pt x="1805046" y="1113775"/>
                  </a:lnTo>
                  <a:cubicBezTo>
                    <a:pt x="1805046" y="1126253"/>
                    <a:pt x="1794931" y="1136368"/>
                    <a:pt x="1782454" y="1136368"/>
                  </a:cubicBezTo>
                  <a:lnTo>
                    <a:pt x="22592" y="1136368"/>
                  </a:lnTo>
                  <a:cubicBezTo>
                    <a:pt x="10115" y="1136368"/>
                    <a:pt x="0" y="1126253"/>
                    <a:pt x="0" y="1113775"/>
                  </a:cubicBezTo>
                  <a:lnTo>
                    <a:pt x="0" y="22592"/>
                  </a:lnTo>
                  <a:cubicBezTo>
                    <a:pt x="0" y="10115"/>
                    <a:pt x="10115" y="0"/>
                    <a:pt x="22592" y="0"/>
                  </a:cubicBezTo>
                  <a:close/>
                </a:path>
              </a:pathLst>
            </a:custGeom>
            <a:solidFill>
              <a:srgbClr val="FFFFFF"/>
            </a:solidFill>
            <a:ln cap="sq" cmpd="sng" w="38100">
              <a:solidFill>
                <a:srgbClr val="EF824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2"/>
            <p:cNvSpPr txBox="1"/>
            <p:nvPr/>
          </p:nvSpPr>
          <p:spPr>
            <a:xfrm>
              <a:off x="0" y="-1254"/>
              <a:ext cx="1805046" cy="1137622"/>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Prompt 1</a:t>
              </a:r>
              <a:endParaRPr/>
            </a:p>
            <a:p>
              <a:pPr indent="0" lvl="0" marL="0" marR="0" rtl="0" algn="ctr">
                <a:lnSpc>
                  <a:spcPct val="115000"/>
                </a:lnSpc>
                <a:spcBef>
                  <a:spcPts val="0"/>
                </a:spcBef>
                <a:spcAft>
                  <a:spcPts val="0"/>
                </a:spcAft>
                <a:buNone/>
              </a:pPr>
              <a:r>
                <a:t/>
              </a:r>
              <a:endParaRPr b="1" sz="2799">
                <a:solidFill>
                  <a:srgbClr val="000000"/>
                </a:solidFill>
                <a:latin typeface="Poppins"/>
                <a:ea typeface="Poppins"/>
                <a:cs typeface="Poppins"/>
                <a:sym typeface="Poppins"/>
              </a:endParaRPr>
            </a:p>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“Can you tell me about renewable energy sources?“</a:t>
              </a:r>
              <a:endParaRPr/>
            </a:p>
            <a:p>
              <a:pPr indent="0" lvl="0" marL="0" marR="0" rtl="0" algn="ctr">
                <a:lnSpc>
                  <a:spcPct val="115000"/>
                </a:lnSpc>
                <a:spcBef>
                  <a:spcPts val="0"/>
                </a:spcBef>
                <a:spcAft>
                  <a:spcPts val="0"/>
                </a:spcAft>
                <a:buNone/>
              </a:pPr>
              <a:r>
                <a:t/>
              </a:r>
              <a:endParaRPr b="1" sz="2799">
                <a:solidFill>
                  <a:srgbClr val="000000"/>
                </a:solidFill>
                <a:latin typeface="Poppins"/>
                <a:ea typeface="Poppins"/>
                <a:cs typeface="Poppins"/>
                <a:sym typeface="Poppins"/>
              </a:endParaRPr>
            </a:p>
          </p:txBody>
        </p:sp>
      </p:grpSp>
      <p:grpSp>
        <p:nvGrpSpPr>
          <p:cNvPr id="250" name="Google Shape;250;p12"/>
          <p:cNvGrpSpPr/>
          <p:nvPr/>
        </p:nvGrpSpPr>
        <p:grpSpPr>
          <a:xfrm>
            <a:off x="9665972" y="3202057"/>
            <a:ext cx="6853534" cy="4319406"/>
            <a:chOff x="0" y="-1254"/>
            <a:chExt cx="1805046" cy="1137622"/>
          </a:xfrm>
        </p:grpSpPr>
        <p:sp>
          <p:nvSpPr>
            <p:cNvPr id="251" name="Google Shape;251;p12"/>
            <p:cNvSpPr/>
            <p:nvPr/>
          </p:nvSpPr>
          <p:spPr>
            <a:xfrm>
              <a:off x="0" y="0"/>
              <a:ext cx="1805046" cy="1136368"/>
            </a:xfrm>
            <a:custGeom>
              <a:rect b="b" l="l" r="r" t="t"/>
              <a:pathLst>
                <a:path extrusionOk="0" h="1136368" w="1805046">
                  <a:moveTo>
                    <a:pt x="22592" y="0"/>
                  </a:moveTo>
                  <a:lnTo>
                    <a:pt x="1782454" y="0"/>
                  </a:lnTo>
                  <a:cubicBezTo>
                    <a:pt x="1794931" y="0"/>
                    <a:pt x="1805046" y="10115"/>
                    <a:pt x="1805046" y="22592"/>
                  </a:cubicBezTo>
                  <a:lnTo>
                    <a:pt x="1805046" y="1113775"/>
                  </a:lnTo>
                  <a:cubicBezTo>
                    <a:pt x="1805046" y="1126253"/>
                    <a:pt x="1794931" y="1136368"/>
                    <a:pt x="1782454" y="1136368"/>
                  </a:cubicBezTo>
                  <a:lnTo>
                    <a:pt x="22592" y="1136368"/>
                  </a:lnTo>
                  <a:cubicBezTo>
                    <a:pt x="10115" y="1136368"/>
                    <a:pt x="0" y="1126253"/>
                    <a:pt x="0" y="1113775"/>
                  </a:cubicBezTo>
                  <a:lnTo>
                    <a:pt x="0" y="22592"/>
                  </a:lnTo>
                  <a:cubicBezTo>
                    <a:pt x="0" y="10115"/>
                    <a:pt x="10115" y="0"/>
                    <a:pt x="22592" y="0"/>
                  </a:cubicBezTo>
                  <a:close/>
                </a:path>
              </a:pathLst>
            </a:custGeom>
            <a:solidFill>
              <a:srgbClr val="FFFFFF"/>
            </a:solidFill>
            <a:ln cap="sq" cmpd="sng" w="38100">
              <a:solidFill>
                <a:srgbClr val="EF824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2"/>
            <p:cNvSpPr txBox="1"/>
            <p:nvPr/>
          </p:nvSpPr>
          <p:spPr>
            <a:xfrm>
              <a:off x="0" y="-1254"/>
              <a:ext cx="1805046" cy="1137622"/>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Prompt 2</a:t>
              </a:r>
              <a:endParaRPr/>
            </a:p>
            <a:p>
              <a:pPr indent="0" lvl="0" marL="0" marR="0" rtl="0" algn="ctr">
                <a:lnSpc>
                  <a:spcPct val="115000"/>
                </a:lnSpc>
                <a:spcBef>
                  <a:spcPts val="0"/>
                </a:spcBef>
                <a:spcAft>
                  <a:spcPts val="0"/>
                </a:spcAft>
                <a:buNone/>
              </a:pPr>
              <a:r>
                <a:t/>
              </a:r>
              <a:endParaRPr b="1" sz="2799">
                <a:solidFill>
                  <a:srgbClr val="000000"/>
                </a:solidFill>
                <a:latin typeface="Poppins"/>
                <a:ea typeface="Poppins"/>
                <a:cs typeface="Poppins"/>
                <a:sym typeface="Poppins"/>
              </a:endParaRPr>
            </a:p>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“I’m studying for my year 10 environmental science exam. Can you provide comprehensive notes to help me revise on the topic of renewable energy sources and how it can combat climate change?“</a:t>
              </a:r>
              <a:endParaRPr/>
            </a:p>
          </p:txBody>
        </p:sp>
      </p:grpSp>
      <p:sp>
        <p:nvSpPr>
          <p:cNvPr id="253" name="Google Shape;253;p12"/>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lang="en-US" sz="4800">
                <a:solidFill>
                  <a:srgbClr val="000000"/>
                </a:solidFill>
                <a:latin typeface="Poppins"/>
                <a:ea typeface="Poppins"/>
                <a:cs typeface="Poppins"/>
                <a:sym typeface="Poppins"/>
              </a:rPr>
              <a:t>Deconstructing Prompts</a:t>
            </a:r>
            <a:endParaRPr/>
          </a:p>
        </p:txBody>
      </p:sp>
      <p:sp>
        <p:nvSpPr>
          <p:cNvPr id="254" name="Google Shape;254;p12"/>
          <p:cNvSpPr txBox="1"/>
          <p:nvPr/>
        </p:nvSpPr>
        <p:spPr>
          <a:xfrm>
            <a:off x="1028700" y="2175408"/>
            <a:ext cx="16230600" cy="477000"/>
          </a:xfrm>
          <a:prstGeom prst="rect">
            <a:avLst/>
          </a:prstGeom>
          <a:noFill/>
          <a:ln>
            <a:noFill/>
          </a:ln>
        </p:spPr>
        <p:txBody>
          <a:bodyPr anchorCtr="0" anchor="t" bIns="0" lIns="0" spcFirstLastPara="1" rIns="0" wrap="square" tIns="0">
            <a:spAutoFit/>
          </a:bodyPr>
          <a:lstStyle/>
          <a:p>
            <a:pPr indent="0" lvl="0" marL="0" rtl="0" algn="l">
              <a:lnSpc>
                <a:spcPct val="140012"/>
              </a:lnSpc>
              <a:spcBef>
                <a:spcPts val="0"/>
              </a:spcBef>
              <a:spcAft>
                <a:spcPts val="0"/>
              </a:spcAft>
              <a:buNone/>
            </a:pPr>
            <a:r>
              <a:rPr lang="en-US" sz="3099">
                <a:solidFill>
                  <a:schemeClr val="dk1"/>
                </a:solidFill>
                <a:latin typeface="Poppins"/>
                <a:ea typeface="Poppins"/>
                <a:cs typeface="Poppins"/>
                <a:sym typeface="Poppins"/>
              </a:rPr>
              <a:t>1. Enter both prompts into a generative AI tool.</a:t>
            </a:r>
            <a:endParaRPr sz="3099">
              <a:latin typeface="Poppins"/>
              <a:ea typeface="Poppins"/>
              <a:cs typeface="Poppins"/>
              <a:sym typeface="Poppins"/>
            </a:endParaRPr>
          </a:p>
        </p:txBody>
      </p:sp>
      <p:sp>
        <p:nvSpPr>
          <p:cNvPr id="255" name="Google Shape;255;p12"/>
          <p:cNvSpPr txBox="1"/>
          <p:nvPr/>
        </p:nvSpPr>
        <p:spPr>
          <a:xfrm>
            <a:off x="1028700" y="7940564"/>
            <a:ext cx="16230600" cy="55943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US" sz="3099">
                <a:solidFill>
                  <a:srgbClr val="000000"/>
                </a:solidFill>
                <a:latin typeface="Poppins"/>
                <a:ea typeface="Poppins"/>
                <a:cs typeface="Poppins"/>
                <a:sym typeface="Poppins"/>
              </a:rPr>
              <a:t>2. Compare and contrast the outputs. Which prompt is better?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59" name="Shape 259"/>
        <p:cNvGrpSpPr/>
        <p:nvPr/>
      </p:nvGrpSpPr>
      <p:grpSpPr>
        <a:xfrm>
          <a:off x="0" y="0"/>
          <a:ext cx="0" cy="0"/>
          <a:chOff x="0" y="0"/>
          <a:chExt cx="0" cy="0"/>
        </a:xfrm>
      </p:grpSpPr>
      <p:grpSp>
        <p:nvGrpSpPr>
          <p:cNvPr id="260" name="Google Shape;260;p13"/>
          <p:cNvGrpSpPr/>
          <p:nvPr/>
        </p:nvGrpSpPr>
        <p:grpSpPr>
          <a:xfrm>
            <a:off x="0" y="331161"/>
            <a:ext cx="18288000" cy="9352697"/>
            <a:chOff x="0" y="0"/>
            <a:chExt cx="688644" cy="352181"/>
          </a:xfrm>
        </p:grpSpPr>
        <p:sp>
          <p:nvSpPr>
            <p:cNvPr id="261" name="Google Shape;261;p13"/>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3"/>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3" name="Google Shape;263;p13"/>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499">
                <a:solidFill>
                  <a:srgbClr val="000000"/>
                </a:solidFill>
                <a:latin typeface="Poppins"/>
                <a:ea typeface="Poppins"/>
                <a:cs typeface="Poppins"/>
                <a:sym typeface="Poppins"/>
              </a:rPr>
              <a:t>Independent Exploration Task</a:t>
            </a:r>
            <a:endParaRPr/>
          </a:p>
        </p:txBody>
      </p:sp>
      <p:sp>
        <p:nvSpPr>
          <p:cNvPr id="264" name="Google Shape;264;p13"/>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74">
                <a:solidFill>
                  <a:srgbClr val="000000"/>
                </a:solidFill>
                <a:latin typeface="Poppins Light"/>
                <a:ea typeface="Poppins Light"/>
                <a:cs typeface="Poppins Light"/>
                <a:sym typeface="Poppins Light"/>
              </a:rPr>
              <a:t>TRY IT YOURSELF</a:t>
            </a:r>
            <a:endParaRPr/>
          </a:p>
        </p:txBody>
      </p:sp>
      <p:sp>
        <p:nvSpPr>
          <p:cNvPr id="265" name="Google Shape;265;p13"/>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Apply the skills you’ve learned in this task.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69" name="Shape 269"/>
        <p:cNvGrpSpPr/>
        <p:nvPr/>
      </p:nvGrpSpPr>
      <p:grpSpPr>
        <a:xfrm>
          <a:off x="0" y="0"/>
          <a:ext cx="0" cy="0"/>
          <a:chOff x="0" y="0"/>
          <a:chExt cx="0" cy="0"/>
        </a:xfrm>
      </p:grpSpPr>
      <p:grpSp>
        <p:nvGrpSpPr>
          <p:cNvPr id="270" name="Google Shape;270;p14"/>
          <p:cNvGrpSpPr/>
          <p:nvPr/>
        </p:nvGrpSpPr>
        <p:grpSpPr>
          <a:xfrm>
            <a:off x="375030" y="104645"/>
            <a:ext cx="17537940" cy="9229855"/>
            <a:chOff x="0" y="-57150"/>
            <a:chExt cx="4619046" cy="2430908"/>
          </a:xfrm>
        </p:grpSpPr>
        <p:sp>
          <p:nvSpPr>
            <p:cNvPr id="271" name="Google Shape;271;p14"/>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4"/>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3" name="Google Shape;273;p14"/>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lang="en-US" sz="4800">
                <a:solidFill>
                  <a:srgbClr val="000000"/>
                </a:solidFill>
                <a:latin typeface="Poppins"/>
                <a:ea typeface="Poppins"/>
                <a:cs typeface="Poppins"/>
                <a:sym typeface="Poppins"/>
              </a:rPr>
              <a:t>Your Task</a:t>
            </a:r>
            <a:endParaRPr/>
          </a:p>
        </p:txBody>
      </p:sp>
      <p:sp>
        <p:nvSpPr>
          <p:cNvPr id="274" name="Google Shape;274;p14"/>
          <p:cNvSpPr txBox="1"/>
          <p:nvPr/>
        </p:nvSpPr>
        <p:spPr>
          <a:xfrm>
            <a:off x="1028700" y="2175408"/>
            <a:ext cx="15896400" cy="43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3099">
                <a:solidFill>
                  <a:srgbClr val="000000"/>
                </a:solidFill>
                <a:latin typeface="Poppins"/>
                <a:ea typeface="Poppins"/>
                <a:cs typeface="Poppins"/>
                <a:sym typeface="Poppins"/>
              </a:rPr>
              <a:t>Your two friends, Naila and Ricky, are visiting you this weekend, arriving at 12pm on Friday and leaving on Sunday at 6pm. They’ve never been to your city before, so you want to show them around. Naila loves to explore history and culture, while Ricky is a foodie. </a:t>
            </a:r>
            <a:endParaRPr/>
          </a:p>
          <a:p>
            <a:pPr indent="0" lvl="0" marL="0" marR="0" rtl="0" algn="l">
              <a:lnSpc>
                <a:spcPct val="115000"/>
              </a:lnSpc>
              <a:spcBef>
                <a:spcPts val="0"/>
              </a:spcBef>
              <a:spcAft>
                <a:spcPts val="0"/>
              </a:spcAft>
              <a:buNone/>
            </a:pPr>
            <a:r>
              <a:t/>
            </a:r>
            <a:endParaRPr sz="30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3099" u="sng">
                <a:solidFill>
                  <a:srgbClr val="000000"/>
                </a:solidFill>
                <a:latin typeface="Poppins"/>
                <a:ea typeface="Poppins"/>
                <a:cs typeface="Poppins"/>
                <a:sym typeface="Poppins"/>
              </a:rPr>
              <a:t>Using generative AI tools, plan an itinerary for the weekend with Naila and Ricky around your city.</a:t>
            </a:r>
            <a:endParaRPr/>
          </a:p>
          <a:p>
            <a:pPr indent="0" lvl="0" marL="0" marR="0" rtl="0" algn="l">
              <a:lnSpc>
                <a:spcPct val="115000"/>
              </a:lnSpc>
              <a:spcBef>
                <a:spcPts val="0"/>
              </a:spcBef>
              <a:spcAft>
                <a:spcPts val="0"/>
              </a:spcAft>
              <a:buNone/>
            </a:pPr>
            <a:r>
              <a:t/>
            </a:r>
            <a:endParaRPr b="1" sz="3099" u="sng">
              <a:solidFill>
                <a:srgbClr val="000000"/>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78" name="Shape 278"/>
        <p:cNvGrpSpPr/>
        <p:nvPr/>
      </p:nvGrpSpPr>
      <p:grpSpPr>
        <a:xfrm>
          <a:off x="0" y="0"/>
          <a:ext cx="0" cy="0"/>
          <a:chOff x="0" y="0"/>
          <a:chExt cx="0" cy="0"/>
        </a:xfrm>
      </p:grpSpPr>
      <p:grpSp>
        <p:nvGrpSpPr>
          <p:cNvPr id="279" name="Google Shape;279;p15"/>
          <p:cNvGrpSpPr/>
          <p:nvPr/>
        </p:nvGrpSpPr>
        <p:grpSpPr>
          <a:xfrm>
            <a:off x="375030" y="104645"/>
            <a:ext cx="17537940" cy="9229855"/>
            <a:chOff x="0" y="-57150"/>
            <a:chExt cx="4619046" cy="2430908"/>
          </a:xfrm>
        </p:grpSpPr>
        <p:sp>
          <p:nvSpPr>
            <p:cNvPr id="280" name="Google Shape;280;p15"/>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5"/>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2" name="Google Shape;282;p15"/>
          <p:cNvSpPr txBox="1"/>
          <p:nvPr/>
        </p:nvSpPr>
        <p:spPr>
          <a:xfrm>
            <a:off x="1866759" y="3290570"/>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499">
                <a:solidFill>
                  <a:srgbClr val="000000"/>
                </a:solidFill>
                <a:latin typeface="Poppins"/>
                <a:ea typeface="Poppins"/>
                <a:cs typeface="Poppins"/>
                <a:sym typeface="Poppins"/>
              </a:rPr>
              <a:t>Group Sharing!</a:t>
            </a:r>
            <a:endParaRPr/>
          </a:p>
        </p:txBody>
      </p:sp>
      <p:sp>
        <p:nvSpPr>
          <p:cNvPr id="283" name="Google Shape;283;p15"/>
          <p:cNvSpPr txBox="1"/>
          <p:nvPr/>
        </p:nvSpPr>
        <p:spPr>
          <a:xfrm>
            <a:off x="1866759" y="6284595"/>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What did you come up with?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287" name="Shape 287"/>
        <p:cNvGrpSpPr/>
        <p:nvPr/>
      </p:nvGrpSpPr>
      <p:grpSpPr>
        <a:xfrm>
          <a:off x="0" y="0"/>
          <a:ext cx="0" cy="0"/>
          <a:chOff x="0" y="0"/>
          <a:chExt cx="0" cy="0"/>
        </a:xfrm>
      </p:grpSpPr>
      <p:sp>
        <p:nvSpPr>
          <p:cNvPr id="288" name="Google Shape;288;p16"/>
          <p:cNvSpPr txBox="1"/>
          <p:nvPr/>
        </p:nvSpPr>
        <p:spPr>
          <a:xfrm>
            <a:off x="5211153" y="3800362"/>
            <a:ext cx="7865694" cy="134313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lang="en-US" sz="7494">
                <a:solidFill>
                  <a:srgbClr val="FFFFFF"/>
                </a:solidFill>
                <a:latin typeface="Poppins"/>
                <a:ea typeface="Poppins"/>
                <a:cs typeface="Poppins"/>
                <a:sym typeface="Poppins"/>
              </a:rPr>
              <a:t>Well Done!</a:t>
            </a:r>
            <a:endParaRPr/>
          </a:p>
        </p:txBody>
      </p:sp>
      <p:sp>
        <p:nvSpPr>
          <p:cNvPr id="289" name="Google Shape;289;p16"/>
          <p:cNvSpPr txBox="1"/>
          <p:nvPr/>
        </p:nvSpPr>
        <p:spPr>
          <a:xfrm>
            <a:off x="15443436" y="367013"/>
            <a:ext cx="1888200" cy="3171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2060">
                <a:solidFill>
                  <a:srgbClr val="FFFFFF"/>
                </a:solidFill>
                <a:latin typeface="Poppins Light"/>
                <a:ea typeface="Poppins Light"/>
                <a:cs typeface="Poppins Light"/>
                <a:sym typeface="Poppins Light"/>
              </a:rPr>
              <a:t>LESSON 3.10</a:t>
            </a:r>
            <a:endParaRPr/>
          </a:p>
        </p:txBody>
      </p:sp>
      <p:cxnSp>
        <p:nvCxnSpPr>
          <p:cNvPr id="290" name="Google Shape;290;p16"/>
          <p:cNvCxnSpPr/>
          <p:nvPr/>
        </p:nvCxnSpPr>
        <p:spPr>
          <a:xfrm>
            <a:off x="1028700" y="574639"/>
            <a:ext cx="14414736" cy="4763"/>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302F"/>
        </a:solidFill>
      </p:bgPr>
    </p:bg>
    <p:spTree>
      <p:nvGrpSpPr>
        <p:cNvPr id="98" name="Shape 98"/>
        <p:cNvGrpSpPr/>
        <p:nvPr/>
      </p:nvGrpSpPr>
      <p:grpSpPr>
        <a:xfrm>
          <a:off x="0" y="0"/>
          <a:ext cx="0" cy="0"/>
          <a:chOff x="0" y="0"/>
          <a:chExt cx="0" cy="0"/>
        </a:xfrm>
      </p:grpSpPr>
      <p:grpSp>
        <p:nvGrpSpPr>
          <p:cNvPr id="99" name="Google Shape;99;p2"/>
          <p:cNvGrpSpPr/>
          <p:nvPr/>
        </p:nvGrpSpPr>
        <p:grpSpPr>
          <a:xfrm>
            <a:off x="375030" y="104645"/>
            <a:ext cx="17537940" cy="9229855"/>
            <a:chOff x="0" y="-57150"/>
            <a:chExt cx="4619046" cy="2430908"/>
          </a:xfrm>
        </p:grpSpPr>
        <p:sp>
          <p:nvSpPr>
            <p:cNvPr id="100" name="Google Shape;100;p2"/>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2"/>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2" name="Google Shape;102;p2"/>
          <p:cNvSpPr txBox="1"/>
          <p:nvPr/>
        </p:nvSpPr>
        <p:spPr>
          <a:xfrm>
            <a:off x="3050936" y="885825"/>
            <a:ext cx="12186128"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Using AI Tools Safely and Responsibly</a:t>
            </a:r>
            <a:endParaRPr/>
          </a:p>
        </p:txBody>
      </p:sp>
      <p:sp>
        <p:nvSpPr>
          <p:cNvPr id="103" name="Google Shape;103;p2"/>
          <p:cNvSpPr txBox="1"/>
          <p:nvPr/>
        </p:nvSpPr>
        <p:spPr>
          <a:xfrm>
            <a:off x="3050936" y="2203983"/>
            <a:ext cx="12186128" cy="915036"/>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lang="en-US" sz="2599">
                <a:solidFill>
                  <a:srgbClr val="000000"/>
                </a:solidFill>
                <a:latin typeface="Poppins"/>
                <a:ea typeface="Poppins"/>
                <a:cs typeface="Poppins"/>
                <a:sym typeface="Poppins"/>
              </a:rPr>
              <a:t>Before we get started with the lesson, we must first remember these rules of using generative AI tools safely and responsibly. </a:t>
            </a:r>
            <a:endParaRPr/>
          </a:p>
        </p:txBody>
      </p:sp>
      <p:sp>
        <p:nvSpPr>
          <p:cNvPr id="104" name="Google Shape;104;p2"/>
          <p:cNvSpPr txBox="1"/>
          <p:nvPr/>
        </p:nvSpPr>
        <p:spPr>
          <a:xfrm>
            <a:off x="1517975" y="3848026"/>
            <a:ext cx="15252000" cy="403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1. Never share your personal and sensitive information when interacting with AI. </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2. Be aware of AI's limitations and potential biases in its responses.</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3. AI has a tendency to fabricate information at times. Always remember to fact-check any AI-generated information before using it. </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4.Use AI ethically: respect privacy, avoid harmful content, and think critically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302F"/>
        </a:solidFill>
      </p:bgPr>
    </p:bg>
    <p:spTree>
      <p:nvGrpSpPr>
        <p:cNvPr id="108" name="Shape 108"/>
        <p:cNvGrpSpPr/>
        <p:nvPr/>
      </p:nvGrpSpPr>
      <p:grpSpPr>
        <a:xfrm>
          <a:off x="0" y="0"/>
          <a:ext cx="0" cy="0"/>
          <a:chOff x="0" y="0"/>
          <a:chExt cx="0" cy="0"/>
        </a:xfrm>
      </p:grpSpPr>
      <p:grpSp>
        <p:nvGrpSpPr>
          <p:cNvPr id="109" name="Google Shape;109;p3"/>
          <p:cNvGrpSpPr/>
          <p:nvPr/>
        </p:nvGrpSpPr>
        <p:grpSpPr>
          <a:xfrm>
            <a:off x="375030" y="104645"/>
            <a:ext cx="17537940" cy="9229855"/>
            <a:chOff x="0" y="-57150"/>
            <a:chExt cx="4619046" cy="2430908"/>
          </a:xfrm>
        </p:grpSpPr>
        <p:sp>
          <p:nvSpPr>
            <p:cNvPr id="110" name="Google Shape;110;p3"/>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3"/>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2" name="Google Shape;112;p3"/>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lang="en-US" sz="4800">
                <a:solidFill>
                  <a:srgbClr val="000000"/>
                </a:solidFill>
                <a:latin typeface="Poppins"/>
                <a:ea typeface="Poppins"/>
                <a:cs typeface="Poppins"/>
                <a:sym typeface="Poppins"/>
              </a:rPr>
              <a:t>What You’ll Need</a:t>
            </a:r>
            <a:endParaRPr/>
          </a:p>
        </p:txBody>
      </p:sp>
      <p:sp>
        <p:nvSpPr>
          <p:cNvPr id="113" name="Google Shape;113;p3"/>
          <p:cNvSpPr txBox="1"/>
          <p:nvPr/>
        </p:nvSpPr>
        <p:spPr>
          <a:xfrm>
            <a:off x="1028700" y="2232203"/>
            <a:ext cx="15849600" cy="1788000"/>
          </a:xfrm>
          <a:prstGeom prst="rect">
            <a:avLst/>
          </a:prstGeom>
          <a:noFill/>
          <a:ln>
            <a:noFill/>
          </a:ln>
        </p:spPr>
        <p:txBody>
          <a:bodyPr anchorCtr="0" anchor="t" bIns="0" lIns="0" spcFirstLastPara="1" rIns="0" wrap="square" tIns="0">
            <a:spAutoFit/>
          </a:bodyPr>
          <a:lstStyle/>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Computer with internet access</a:t>
            </a:r>
            <a:endParaRPr/>
          </a:p>
          <a:p>
            <a:pPr indent="-334640" lvl="1" marL="669283"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Access to </a:t>
            </a:r>
            <a:r>
              <a:rPr lang="en-US" sz="3099">
                <a:latin typeface="Poppins"/>
                <a:ea typeface="Poppins"/>
                <a:cs typeface="Poppins"/>
                <a:sym typeface="Poppins"/>
              </a:rPr>
              <a:t>a generative AI tool such as ChatGPT, Microsoft Copilot, or Gemini.</a:t>
            </a:r>
            <a:endParaRPr/>
          </a:p>
          <a:p>
            <a:pPr indent="0" lvl="0" marL="0" marR="0" rtl="0" algn="l">
              <a:lnSpc>
                <a:spcPct val="94837"/>
              </a:lnSpc>
              <a:spcBef>
                <a:spcPts val="0"/>
              </a:spcBef>
              <a:spcAft>
                <a:spcPts val="0"/>
              </a:spcAft>
              <a:buNone/>
            </a:pPr>
            <a:r>
              <a:t/>
            </a:r>
            <a:endParaRPr sz="3099">
              <a:solidFill>
                <a:srgbClr val="000000"/>
              </a:solidFill>
              <a:latin typeface="Poppins"/>
              <a:ea typeface="Poppins"/>
              <a:cs typeface="Poppins"/>
              <a:sym typeface="Poppins"/>
            </a:endParaRPr>
          </a:p>
        </p:txBody>
      </p:sp>
      <p:sp>
        <p:nvSpPr>
          <p:cNvPr id="114" name="Google Shape;114;p3"/>
          <p:cNvSpPr txBox="1"/>
          <p:nvPr/>
        </p:nvSpPr>
        <p:spPr>
          <a:xfrm>
            <a:off x="865925" y="7031200"/>
            <a:ext cx="16400400" cy="1766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1700">
                <a:solidFill>
                  <a:srgbClr val="000000"/>
                </a:solidFill>
                <a:latin typeface="Poppins"/>
                <a:ea typeface="Poppins"/>
                <a:cs typeface="Poppins"/>
                <a:sym typeface="Poppins"/>
              </a:rPr>
              <a:t>Disclaimer: </a:t>
            </a:r>
            <a:endParaRPr/>
          </a:p>
          <a:p>
            <a:pPr indent="-183514"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Before using these tools, remember to check with your school and the app or site’s terms of use. Many AI tools require students to be at least 13 years old, and may require parental consent for those under 18 years old.</a:t>
            </a:r>
            <a:endParaRPr/>
          </a:p>
          <a:p>
            <a:pPr indent="-183514"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The outcomes of exercises in this toolkit may differ from provided examples, as they depend on your specific inputs and the AI tools employed.</a:t>
            </a:r>
            <a:endParaRPr/>
          </a:p>
          <a:p>
            <a:pPr indent="-183514"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Generative AI tools may at times produce inaccurate or fabricated information. Please verify and fact-check outputs using discretion and critical thinking.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18" name="Shape 118"/>
        <p:cNvGrpSpPr/>
        <p:nvPr/>
      </p:nvGrpSpPr>
      <p:grpSpPr>
        <a:xfrm>
          <a:off x="0" y="0"/>
          <a:ext cx="0" cy="0"/>
          <a:chOff x="0" y="0"/>
          <a:chExt cx="0" cy="0"/>
        </a:xfrm>
      </p:grpSpPr>
      <p:grpSp>
        <p:nvGrpSpPr>
          <p:cNvPr id="119" name="Google Shape;119;p4"/>
          <p:cNvGrpSpPr/>
          <p:nvPr/>
        </p:nvGrpSpPr>
        <p:grpSpPr>
          <a:xfrm>
            <a:off x="0" y="331161"/>
            <a:ext cx="18288000" cy="9352697"/>
            <a:chOff x="0" y="0"/>
            <a:chExt cx="688644" cy="352181"/>
          </a:xfrm>
        </p:grpSpPr>
        <p:sp>
          <p:nvSpPr>
            <p:cNvPr id="120" name="Google Shape;120;p4"/>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4"/>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2" name="Google Shape;122;p4"/>
          <p:cNvSpPr txBox="1"/>
          <p:nvPr/>
        </p:nvSpPr>
        <p:spPr>
          <a:xfrm>
            <a:off x="1866759" y="4439185"/>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499">
                <a:solidFill>
                  <a:srgbClr val="000000"/>
                </a:solidFill>
                <a:latin typeface="Poppins"/>
                <a:ea typeface="Poppins"/>
                <a:cs typeface="Poppins"/>
                <a:sym typeface="Poppins"/>
              </a:rPr>
              <a:t>Foundations of a Good Prompt</a:t>
            </a:r>
            <a:endParaRPr/>
          </a:p>
        </p:txBody>
      </p:sp>
      <p:sp>
        <p:nvSpPr>
          <p:cNvPr id="123" name="Google Shape;123;p4"/>
          <p:cNvSpPr txBox="1"/>
          <p:nvPr/>
        </p:nvSpPr>
        <p:spPr>
          <a:xfrm>
            <a:off x="4924062" y="2603039"/>
            <a:ext cx="8439875"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lang="en-US" sz="2974">
                <a:solidFill>
                  <a:srgbClr val="000000"/>
                </a:solidFill>
                <a:latin typeface="Poppins Light"/>
                <a:ea typeface="Poppins Light"/>
                <a:cs typeface="Poppins Light"/>
                <a:sym typeface="Poppins Light"/>
              </a:rPr>
              <a:t>WHAT ARE WE LEARNING TODAY?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27" name="Shape 127"/>
        <p:cNvGrpSpPr/>
        <p:nvPr/>
      </p:nvGrpSpPr>
      <p:grpSpPr>
        <a:xfrm>
          <a:off x="0" y="0"/>
          <a:ext cx="0" cy="0"/>
          <a:chOff x="0" y="0"/>
          <a:chExt cx="0" cy="0"/>
        </a:xfrm>
      </p:grpSpPr>
      <p:grpSp>
        <p:nvGrpSpPr>
          <p:cNvPr id="128" name="Google Shape;128;p5"/>
          <p:cNvGrpSpPr/>
          <p:nvPr/>
        </p:nvGrpSpPr>
        <p:grpSpPr>
          <a:xfrm>
            <a:off x="375030" y="104645"/>
            <a:ext cx="17537940" cy="9229855"/>
            <a:chOff x="0" y="-57150"/>
            <a:chExt cx="4619046" cy="2430908"/>
          </a:xfrm>
        </p:grpSpPr>
        <p:sp>
          <p:nvSpPr>
            <p:cNvPr id="129" name="Google Shape;129;p5"/>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5"/>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1" name="Google Shape;131;p5"/>
          <p:cNvGrpSpPr/>
          <p:nvPr/>
        </p:nvGrpSpPr>
        <p:grpSpPr>
          <a:xfrm>
            <a:off x="2043605" y="4068324"/>
            <a:ext cx="14200789" cy="2098280"/>
            <a:chOff x="0" y="-69431"/>
            <a:chExt cx="18934386" cy="2797706"/>
          </a:xfrm>
        </p:grpSpPr>
        <p:grpSp>
          <p:nvGrpSpPr>
            <p:cNvPr id="132" name="Google Shape;132;p5"/>
            <p:cNvGrpSpPr/>
            <p:nvPr/>
          </p:nvGrpSpPr>
          <p:grpSpPr>
            <a:xfrm>
              <a:off x="0" y="-8950"/>
              <a:ext cx="18934386" cy="2737225"/>
              <a:chOff x="0" y="-57150"/>
              <a:chExt cx="3740126" cy="540686"/>
            </a:xfrm>
          </p:grpSpPr>
          <p:sp>
            <p:nvSpPr>
              <p:cNvPr id="133" name="Google Shape;133;p5"/>
              <p:cNvSpPr/>
              <p:nvPr/>
            </p:nvSpPr>
            <p:spPr>
              <a:xfrm>
                <a:off x="0" y="0"/>
                <a:ext cx="3740126" cy="483536"/>
              </a:xfrm>
              <a:custGeom>
                <a:rect b="b" l="l" r="r" t="t"/>
                <a:pathLst>
                  <a:path extrusionOk="0" h="483536" w="3740126">
                    <a:moveTo>
                      <a:pt x="21807" y="0"/>
                    </a:moveTo>
                    <a:lnTo>
                      <a:pt x="3718318" y="0"/>
                    </a:lnTo>
                    <a:cubicBezTo>
                      <a:pt x="3730362" y="0"/>
                      <a:pt x="3740126" y="9763"/>
                      <a:pt x="3740126" y="21807"/>
                    </a:cubicBezTo>
                    <a:lnTo>
                      <a:pt x="3740126" y="461729"/>
                    </a:lnTo>
                    <a:cubicBezTo>
                      <a:pt x="3740126" y="467513"/>
                      <a:pt x="3737828" y="473060"/>
                      <a:pt x="3733738" y="477149"/>
                    </a:cubicBezTo>
                    <a:cubicBezTo>
                      <a:pt x="3729649" y="481239"/>
                      <a:pt x="3724102" y="483536"/>
                      <a:pt x="3718318" y="483536"/>
                    </a:cubicBezTo>
                    <a:lnTo>
                      <a:pt x="21807" y="483536"/>
                    </a:lnTo>
                    <a:cubicBezTo>
                      <a:pt x="16023" y="483536"/>
                      <a:pt x="10477" y="481239"/>
                      <a:pt x="6387" y="477149"/>
                    </a:cubicBezTo>
                    <a:cubicBezTo>
                      <a:pt x="2298" y="473060"/>
                      <a:pt x="0" y="467513"/>
                      <a:pt x="0" y="461729"/>
                    </a:cubicBezTo>
                    <a:lnTo>
                      <a:pt x="0" y="21807"/>
                    </a:lnTo>
                    <a:cubicBezTo>
                      <a:pt x="0" y="16023"/>
                      <a:pt x="2298" y="10477"/>
                      <a:pt x="6387" y="6387"/>
                    </a:cubicBezTo>
                    <a:cubicBezTo>
                      <a:pt x="10477" y="2298"/>
                      <a:pt x="16023" y="0"/>
                      <a:pt x="21807" y="0"/>
                    </a:cubicBezTo>
                    <a:close/>
                  </a:path>
                </a:pathLst>
              </a:custGeom>
              <a:solidFill>
                <a:srgbClr val="FFFFFF"/>
              </a:solidFill>
              <a:ln cap="rnd" cmpd="sng" w="38100">
                <a:solidFill>
                  <a:srgbClr val="245D7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5"/>
              <p:cNvSpPr txBox="1"/>
              <p:nvPr/>
            </p:nvSpPr>
            <p:spPr>
              <a:xfrm>
                <a:off x="0" y="-57150"/>
                <a:ext cx="3740126" cy="540686"/>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5" name="Google Shape;135;p5"/>
            <p:cNvGrpSpPr/>
            <p:nvPr/>
          </p:nvGrpSpPr>
          <p:grpSpPr>
            <a:xfrm>
              <a:off x="626304" y="-69431"/>
              <a:ext cx="4531312" cy="1050589"/>
              <a:chOff x="0" y="-57150"/>
              <a:chExt cx="3729808" cy="864760"/>
            </a:xfrm>
          </p:grpSpPr>
          <p:sp>
            <p:nvSpPr>
              <p:cNvPr id="136" name="Google Shape;136;p5"/>
              <p:cNvSpPr/>
              <p:nvPr/>
            </p:nvSpPr>
            <p:spPr>
              <a:xfrm>
                <a:off x="0" y="0"/>
                <a:ext cx="3729808" cy="807610"/>
              </a:xfrm>
              <a:custGeom>
                <a:rect b="b" l="l" r="r" t="t"/>
                <a:pathLst>
                  <a:path extrusionOk="0" h="807610" w="3729808">
                    <a:moveTo>
                      <a:pt x="45561" y="0"/>
                    </a:moveTo>
                    <a:lnTo>
                      <a:pt x="3684247" y="0"/>
                    </a:lnTo>
                    <a:cubicBezTo>
                      <a:pt x="3696331" y="0"/>
                      <a:pt x="3707919" y="4800"/>
                      <a:pt x="3716463" y="13345"/>
                    </a:cubicBezTo>
                    <a:cubicBezTo>
                      <a:pt x="3725008" y="21889"/>
                      <a:pt x="3729808" y="33477"/>
                      <a:pt x="3729808" y="45561"/>
                    </a:cubicBezTo>
                    <a:lnTo>
                      <a:pt x="3729808" y="762049"/>
                    </a:lnTo>
                    <a:cubicBezTo>
                      <a:pt x="3729808" y="787211"/>
                      <a:pt x="3709410" y="807610"/>
                      <a:pt x="3684247" y="807610"/>
                    </a:cubicBezTo>
                    <a:lnTo>
                      <a:pt x="45561" y="807610"/>
                    </a:lnTo>
                    <a:cubicBezTo>
                      <a:pt x="33477" y="807610"/>
                      <a:pt x="21889" y="802810"/>
                      <a:pt x="13345" y="794265"/>
                    </a:cubicBezTo>
                    <a:cubicBezTo>
                      <a:pt x="4800" y="785721"/>
                      <a:pt x="0" y="774132"/>
                      <a:pt x="0" y="762049"/>
                    </a:cubicBezTo>
                    <a:lnTo>
                      <a:pt x="0" y="45561"/>
                    </a:lnTo>
                    <a:cubicBezTo>
                      <a:pt x="0" y="20398"/>
                      <a:pt x="20398" y="0"/>
                      <a:pt x="45561" y="0"/>
                    </a:cubicBezTo>
                    <a:close/>
                  </a:path>
                </a:pathLst>
              </a:custGeom>
              <a:solidFill>
                <a:srgbClr val="F8D853"/>
              </a:solidFill>
              <a:ln cap="sq" cmpd="sng" w="38100">
                <a:solidFill>
                  <a:srgbClr val="F8D853"/>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5"/>
              <p:cNvSpPr txBox="1"/>
              <p:nvPr/>
            </p:nvSpPr>
            <p:spPr>
              <a:xfrm>
                <a:off x="0" y="-57150"/>
                <a:ext cx="3729808" cy="864760"/>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1" lang="en-US" sz="2199">
                    <a:solidFill>
                      <a:srgbClr val="000000"/>
                    </a:solidFill>
                    <a:latin typeface="Poppins"/>
                    <a:ea typeface="Poppins"/>
                    <a:cs typeface="Poppins"/>
                    <a:sym typeface="Poppins"/>
                  </a:rPr>
                  <a:t>Prompt Example</a:t>
                </a:r>
                <a:endParaRPr/>
              </a:p>
            </p:txBody>
          </p:sp>
        </p:grpSp>
        <p:grpSp>
          <p:nvGrpSpPr>
            <p:cNvPr id="138" name="Google Shape;138;p5"/>
            <p:cNvGrpSpPr/>
            <p:nvPr/>
          </p:nvGrpSpPr>
          <p:grpSpPr>
            <a:xfrm>
              <a:off x="16461010" y="998831"/>
              <a:ext cx="943479" cy="1135972"/>
              <a:chOff x="0" y="-57150"/>
              <a:chExt cx="269218" cy="324145"/>
            </a:xfrm>
          </p:grpSpPr>
          <p:sp>
            <p:nvSpPr>
              <p:cNvPr id="139" name="Google Shape;139;p5"/>
              <p:cNvSpPr/>
              <p:nvPr/>
            </p:nvSpPr>
            <p:spPr>
              <a:xfrm>
                <a:off x="0" y="0"/>
                <a:ext cx="269218" cy="266995"/>
              </a:xfrm>
              <a:custGeom>
                <a:rect b="b" l="l" r="r" t="t"/>
                <a:pathLst>
                  <a:path extrusionOk="0" h="266995" w="269218">
                    <a:moveTo>
                      <a:pt x="109410" y="0"/>
                    </a:moveTo>
                    <a:lnTo>
                      <a:pt x="159809" y="0"/>
                    </a:lnTo>
                    <a:cubicBezTo>
                      <a:pt x="220234" y="0"/>
                      <a:pt x="269218" y="48984"/>
                      <a:pt x="269218" y="109410"/>
                    </a:cubicBezTo>
                    <a:lnTo>
                      <a:pt x="269218" y="157586"/>
                    </a:lnTo>
                    <a:cubicBezTo>
                      <a:pt x="269218" y="218011"/>
                      <a:pt x="220234" y="266995"/>
                      <a:pt x="159809" y="266995"/>
                    </a:cubicBezTo>
                    <a:lnTo>
                      <a:pt x="109410" y="266995"/>
                    </a:lnTo>
                    <a:cubicBezTo>
                      <a:pt x="48984" y="266995"/>
                      <a:pt x="0" y="218011"/>
                      <a:pt x="0" y="157586"/>
                    </a:cubicBezTo>
                    <a:lnTo>
                      <a:pt x="0" y="109410"/>
                    </a:lnTo>
                    <a:cubicBezTo>
                      <a:pt x="0" y="48984"/>
                      <a:pt x="48984" y="0"/>
                      <a:pt x="109410" y="0"/>
                    </a:cubicBezTo>
                    <a:close/>
                  </a:path>
                </a:pathLst>
              </a:custGeom>
              <a:solidFill>
                <a:srgbClr val="F8D853"/>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5"/>
              <p:cNvSpPr txBox="1"/>
              <p:nvPr/>
            </p:nvSpPr>
            <p:spPr>
              <a:xfrm>
                <a:off x="0" y="-57150"/>
                <a:ext cx="269218" cy="324145"/>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1" name="Google Shape;141;p5"/>
            <p:cNvSpPr/>
            <p:nvPr/>
          </p:nvSpPr>
          <p:spPr>
            <a:xfrm>
              <a:off x="16627513" y="1354696"/>
              <a:ext cx="610473" cy="624525"/>
            </a:xfrm>
            <a:custGeom>
              <a:rect b="b" l="l" r="r" t="t"/>
              <a:pathLst>
                <a:path extrusionOk="0" h="624525" w="610473">
                  <a:moveTo>
                    <a:pt x="0" y="0"/>
                  </a:moveTo>
                  <a:lnTo>
                    <a:pt x="610473" y="0"/>
                  </a:lnTo>
                  <a:lnTo>
                    <a:pt x="610473" y="624524"/>
                  </a:lnTo>
                  <a:lnTo>
                    <a:pt x="0" y="62452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5"/>
            <p:cNvSpPr txBox="1"/>
            <p:nvPr/>
          </p:nvSpPr>
          <p:spPr>
            <a:xfrm>
              <a:off x="626304" y="1256151"/>
              <a:ext cx="15093600" cy="63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3114">
                  <a:solidFill>
                    <a:srgbClr val="000000"/>
                  </a:solidFill>
                  <a:latin typeface="Poppins"/>
                  <a:ea typeface="Poppins"/>
                  <a:cs typeface="Poppins"/>
                  <a:sym typeface="Poppins"/>
                </a:rPr>
                <a:t>Can you write a short story about space exploration?</a:t>
              </a:r>
              <a:endParaRPr/>
            </a:p>
          </p:txBody>
        </p:sp>
      </p:grpSp>
      <p:sp>
        <p:nvSpPr>
          <p:cNvPr id="143" name="Google Shape;143;p5"/>
          <p:cNvSpPr/>
          <p:nvPr/>
        </p:nvSpPr>
        <p:spPr>
          <a:xfrm flipH="1">
            <a:off x="14878682" y="4120397"/>
            <a:ext cx="2965521" cy="5214103"/>
          </a:xfrm>
          <a:custGeom>
            <a:rect b="b" l="l" r="r" t="t"/>
            <a:pathLst>
              <a:path extrusionOk="0" h="5214103" w="2965521">
                <a:moveTo>
                  <a:pt x="2965521" y="0"/>
                </a:moveTo>
                <a:lnTo>
                  <a:pt x="0" y="0"/>
                </a:lnTo>
                <a:lnTo>
                  <a:pt x="0" y="5214103"/>
                </a:lnTo>
                <a:lnTo>
                  <a:pt x="2965521" y="5214103"/>
                </a:lnTo>
                <a:lnTo>
                  <a:pt x="2965521"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5"/>
          <p:cNvSpPr/>
          <p:nvPr/>
        </p:nvSpPr>
        <p:spPr>
          <a:xfrm>
            <a:off x="1511149" y="5607283"/>
            <a:ext cx="1064913" cy="1034297"/>
          </a:xfrm>
          <a:custGeom>
            <a:rect b="b" l="l" r="r" t="t"/>
            <a:pathLst>
              <a:path extrusionOk="0" h="1034297" w="1064913">
                <a:moveTo>
                  <a:pt x="0" y="0"/>
                </a:moveTo>
                <a:lnTo>
                  <a:pt x="1064913" y="0"/>
                </a:lnTo>
                <a:lnTo>
                  <a:pt x="1064913" y="1034297"/>
                </a:lnTo>
                <a:lnTo>
                  <a:pt x="0" y="103429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5"/>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What is a Prompt?</a:t>
            </a:r>
            <a:endParaRPr/>
          </a:p>
        </p:txBody>
      </p:sp>
      <p:sp>
        <p:nvSpPr>
          <p:cNvPr id="146" name="Google Shape;146;p5"/>
          <p:cNvSpPr txBox="1"/>
          <p:nvPr/>
        </p:nvSpPr>
        <p:spPr>
          <a:xfrm>
            <a:off x="2330882" y="2174506"/>
            <a:ext cx="13626300" cy="1025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3099">
                <a:solidFill>
                  <a:srgbClr val="000000"/>
                </a:solidFill>
                <a:latin typeface="Poppins"/>
                <a:ea typeface="Poppins"/>
                <a:cs typeface="Poppins"/>
                <a:sym typeface="Poppins"/>
              </a:rPr>
              <a:t>A prompt is a question or statement we use to guide AI's responses. It's like giving instructions or asking for help from a digital assistant.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50" name="Shape 150"/>
        <p:cNvGrpSpPr/>
        <p:nvPr/>
      </p:nvGrpSpPr>
      <p:grpSpPr>
        <a:xfrm>
          <a:off x="0" y="0"/>
          <a:ext cx="0" cy="0"/>
          <a:chOff x="0" y="0"/>
          <a:chExt cx="0" cy="0"/>
        </a:xfrm>
      </p:grpSpPr>
      <p:grpSp>
        <p:nvGrpSpPr>
          <p:cNvPr id="151" name="Google Shape;151;p6"/>
          <p:cNvGrpSpPr/>
          <p:nvPr/>
        </p:nvGrpSpPr>
        <p:grpSpPr>
          <a:xfrm>
            <a:off x="375030" y="104645"/>
            <a:ext cx="17537940" cy="9229855"/>
            <a:chOff x="0" y="-57150"/>
            <a:chExt cx="4619046" cy="2430908"/>
          </a:xfrm>
        </p:grpSpPr>
        <p:sp>
          <p:nvSpPr>
            <p:cNvPr id="152" name="Google Shape;152;p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6"/>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4" name="Google Shape;154;p6"/>
          <p:cNvSpPr/>
          <p:nvPr/>
        </p:nvSpPr>
        <p:spPr>
          <a:xfrm>
            <a:off x="2176193" y="2121022"/>
            <a:ext cx="6468115" cy="7186795"/>
          </a:xfrm>
          <a:custGeom>
            <a:rect b="b" l="l" r="r" t="t"/>
            <a:pathLst>
              <a:path extrusionOk="0" h="7186795" w="6468115">
                <a:moveTo>
                  <a:pt x="0" y="0"/>
                </a:moveTo>
                <a:lnTo>
                  <a:pt x="6468115" y="0"/>
                </a:lnTo>
                <a:lnTo>
                  <a:pt x="6468115" y="7186794"/>
                </a:lnTo>
                <a:lnTo>
                  <a:pt x="0" y="71867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6"/>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Exploring Prompt Engineering</a:t>
            </a:r>
            <a:endParaRPr/>
          </a:p>
        </p:txBody>
      </p:sp>
      <p:sp>
        <p:nvSpPr>
          <p:cNvPr id="156" name="Google Shape;156;p6"/>
          <p:cNvSpPr txBox="1"/>
          <p:nvPr/>
        </p:nvSpPr>
        <p:spPr>
          <a:xfrm>
            <a:off x="9702883" y="3087533"/>
            <a:ext cx="7278600" cy="3363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3237">
                <a:solidFill>
                  <a:srgbClr val="000000"/>
                </a:solidFill>
                <a:latin typeface="Poppins"/>
                <a:ea typeface="Poppins"/>
                <a:cs typeface="Poppins"/>
                <a:sym typeface="Poppins"/>
              </a:rPr>
              <a:t>Your first prompts probably won’t generate the output you want immediately. It requires some tweaking and experimentation. This is process is called </a:t>
            </a:r>
            <a:r>
              <a:rPr b="1" lang="en-US" sz="3237">
                <a:solidFill>
                  <a:srgbClr val="000000"/>
                </a:solidFill>
                <a:latin typeface="Poppins"/>
                <a:ea typeface="Poppins"/>
                <a:cs typeface="Poppins"/>
                <a:sym typeface="Poppins"/>
              </a:rPr>
              <a:t>prompt engineering</a:t>
            </a:r>
            <a:r>
              <a:rPr lang="en-US" sz="3237">
                <a:solidFill>
                  <a:srgbClr val="000000"/>
                </a:solidFill>
                <a:latin typeface="Poppins"/>
                <a:ea typeface="Poppins"/>
                <a:cs typeface="Poppins"/>
                <a:sym typeface="Poppins"/>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60" name="Shape 160"/>
        <p:cNvGrpSpPr/>
        <p:nvPr/>
      </p:nvGrpSpPr>
      <p:grpSpPr>
        <a:xfrm>
          <a:off x="0" y="0"/>
          <a:ext cx="0" cy="0"/>
          <a:chOff x="0" y="0"/>
          <a:chExt cx="0" cy="0"/>
        </a:xfrm>
      </p:grpSpPr>
      <p:grpSp>
        <p:nvGrpSpPr>
          <p:cNvPr id="161" name="Google Shape;161;p7"/>
          <p:cNvGrpSpPr/>
          <p:nvPr/>
        </p:nvGrpSpPr>
        <p:grpSpPr>
          <a:xfrm>
            <a:off x="375030" y="104645"/>
            <a:ext cx="17537940" cy="9229855"/>
            <a:chOff x="0" y="-57150"/>
            <a:chExt cx="4619046" cy="2430908"/>
          </a:xfrm>
        </p:grpSpPr>
        <p:sp>
          <p:nvSpPr>
            <p:cNvPr id="162" name="Google Shape;162;p7"/>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7"/>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4" name="Google Shape;164;p7"/>
          <p:cNvSpPr/>
          <p:nvPr/>
        </p:nvSpPr>
        <p:spPr>
          <a:xfrm>
            <a:off x="4454728" y="2031188"/>
            <a:ext cx="11148688" cy="5067585"/>
          </a:xfrm>
          <a:custGeom>
            <a:rect b="b" l="l" r="r" t="t"/>
            <a:pathLst>
              <a:path extrusionOk="0" h="5067585" w="11148688">
                <a:moveTo>
                  <a:pt x="0" y="0"/>
                </a:moveTo>
                <a:lnTo>
                  <a:pt x="11148688" y="0"/>
                </a:lnTo>
                <a:lnTo>
                  <a:pt x="11148688" y="5067586"/>
                </a:lnTo>
                <a:lnTo>
                  <a:pt x="0" y="506758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7"/>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Exploring Prompt Engineering</a:t>
            </a:r>
            <a:endParaRPr/>
          </a:p>
        </p:txBody>
      </p:sp>
      <p:sp>
        <p:nvSpPr>
          <p:cNvPr id="166" name="Google Shape;166;p7"/>
          <p:cNvSpPr txBox="1"/>
          <p:nvPr/>
        </p:nvSpPr>
        <p:spPr>
          <a:xfrm>
            <a:off x="1611552" y="7298799"/>
            <a:ext cx="15064800" cy="1523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999">
                <a:solidFill>
                  <a:srgbClr val="000000"/>
                </a:solidFill>
                <a:latin typeface="Poppins"/>
                <a:ea typeface="Poppins"/>
                <a:cs typeface="Poppins"/>
                <a:sym typeface="Poppins"/>
              </a:rPr>
              <a:t>Prompt engineering is the art of creating effective prompts for desired AI responses. It combines creativity with understanding AI's language processing. A well-engineered prompt leads to more accurate and useful AI output.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70" name="Shape 170"/>
        <p:cNvGrpSpPr/>
        <p:nvPr/>
      </p:nvGrpSpPr>
      <p:grpSpPr>
        <a:xfrm>
          <a:off x="0" y="0"/>
          <a:ext cx="0" cy="0"/>
          <a:chOff x="0" y="0"/>
          <a:chExt cx="0" cy="0"/>
        </a:xfrm>
      </p:grpSpPr>
      <p:grpSp>
        <p:nvGrpSpPr>
          <p:cNvPr id="171" name="Google Shape;171;p8"/>
          <p:cNvGrpSpPr/>
          <p:nvPr/>
        </p:nvGrpSpPr>
        <p:grpSpPr>
          <a:xfrm>
            <a:off x="375030" y="104645"/>
            <a:ext cx="17537940" cy="9229855"/>
            <a:chOff x="0" y="-57150"/>
            <a:chExt cx="4619046" cy="2430908"/>
          </a:xfrm>
        </p:grpSpPr>
        <p:sp>
          <p:nvSpPr>
            <p:cNvPr id="172" name="Google Shape;172;p8"/>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8"/>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4" name="Google Shape;174;p8"/>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Types of Prompts</a:t>
            </a:r>
            <a:endParaRPr/>
          </a:p>
        </p:txBody>
      </p:sp>
      <p:sp>
        <p:nvSpPr>
          <p:cNvPr id="175" name="Google Shape;175;p8"/>
          <p:cNvSpPr txBox="1"/>
          <p:nvPr/>
        </p:nvSpPr>
        <p:spPr>
          <a:xfrm>
            <a:off x="1866759" y="2034568"/>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US" sz="3099">
                <a:solidFill>
                  <a:srgbClr val="000000"/>
                </a:solidFill>
                <a:latin typeface="Poppins"/>
                <a:ea typeface="Poppins"/>
                <a:cs typeface="Poppins"/>
                <a:sym typeface="Poppins"/>
              </a:rPr>
              <a:t>There are many ways to write a prompt. They can be...</a:t>
            </a:r>
            <a:endParaRPr/>
          </a:p>
        </p:txBody>
      </p:sp>
      <p:grpSp>
        <p:nvGrpSpPr>
          <p:cNvPr id="176" name="Google Shape;176;p8"/>
          <p:cNvGrpSpPr/>
          <p:nvPr/>
        </p:nvGrpSpPr>
        <p:grpSpPr>
          <a:xfrm>
            <a:off x="1318401" y="2791341"/>
            <a:ext cx="4729511" cy="5720848"/>
            <a:chOff x="0" y="-289322"/>
            <a:chExt cx="6306015" cy="7627798"/>
          </a:xfrm>
        </p:grpSpPr>
        <p:grpSp>
          <p:nvGrpSpPr>
            <p:cNvPr id="177" name="Google Shape;177;p8"/>
            <p:cNvGrpSpPr/>
            <p:nvPr/>
          </p:nvGrpSpPr>
          <p:grpSpPr>
            <a:xfrm>
              <a:off x="1860" y="-289322"/>
              <a:ext cx="6302295" cy="7627798"/>
              <a:chOff x="0" y="-57150"/>
              <a:chExt cx="1244898" cy="1506726"/>
            </a:xfrm>
          </p:grpSpPr>
          <p:sp>
            <p:nvSpPr>
              <p:cNvPr id="178" name="Google Shape;178;p8"/>
              <p:cNvSpPr/>
              <p:nvPr/>
            </p:nvSpPr>
            <p:spPr>
              <a:xfrm>
                <a:off x="0" y="0"/>
                <a:ext cx="1244898" cy="1449576"/>
              </a:xfrm>
              <a:custGeom>
                <a:rect b="b" l="l" r="r" t="t"/>
                <a:pathLst>
                  <a:path extrusionOk="0" h="1449576" w="1244898">
                    <a:moveTo>
                      <a:pt x="32758" y="0"/>
                    </a:moveTo>
                    <a:lnTo>
                      <a:pt x="1212140" y="0"/>
                    </a:lnTo>
                    <a:cubicBezTo>
                      <a:pt x="1230231" y="0"/>
                      <a:pt x="1244898" y="14666"/>
                      <a:pt x="1244898" y="32758"/>
                    </a:cubicBezTo>
                    <a:lnTo>
                      <a:pt x="1244898" y="1416817"/>
                    </a:lnTo>
                    <a:cubicBezTo>
                      <a:pt x="1244898" y="1434909"/>
                      <a:pt x="1230231" y="1449576"/>
                      <a:pt x="1212140" y="1449576"/>
                    </a:cubicBezTo>
                    <a:lnTo>
                      <a:pt x="32758" y="1449576"/>
                    </a:lnTo>
                    <a:cubicBezTo>
                      <a:pt x="14666" y="1449576"/>
                      <a:pt x="0" y="1434909"/>
                      <a:pt x="0" y="1416817"/>
                    </a:cubicBezTo>
                    <a:lnTo>
                      <a:pt x="0" y="32758"/>
                    </a:lnTo>
                    <a:cubicBezTo>
                      <a:pt x="0" y="14666"/>
                      <a:pt x="14666" y="0"/>
                      <a:pt x="32758" y="0"/>
                    </a:cubicBezTo>
                    <a:close/>
                  </a:path>
                </a:pathLst>
              </a:custGeom>
              <a:solidFill>
                <a:srgbClr val="FFFFFF"/>
              </a:solidFill>
              <a:ln cap="sq" cmpd="sng" w="38100">
                <a:solidFill>
                  <a:srgbClr val="EC658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8"/>
              <p:cNvSpPr txBox="1"/>
              <p:nvPr/>
            </p:nvSpPr>
            <p:spPr>
              <a:xfrm>
                <a:off x="0" y="-57150"/>
                <a:ext cx="1244898" cy="15067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0" name="Google Shape;180;p8"/>
            <p:cNvSpPr/>
            <p:nvPr/>
          </p:nvSpPr>
          <p:spPr>
            <a:xfrm>
              <a:off x="1106782" y="1772362"/>
              <a:ext cx="4092452" cy="3637167"/>
            </a:xfrm>
            <a:custGeom>
              <a:rect b="b" l="l" r="r" t="t"/>
              <a:pathLst>
                <a:path extrusionOk="0" h="3637167" w="4092452">
                  <a:moveTo>
                    <a:pt x="0" y="0"/>
                  </a:moveTo>
                  <a:lnTo>
                    <a:pt x="4092451" y="0"/>
                  </a:lnTo>
                  <a:lnTo>
                    <a:pt x="4092451" y="3637167"/>
                  </a:lnTo>
                  <a:lnTo>
                    <a:pt x="0" y="363716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8"/>
            <p:cNvSpPr txBox="1"/>
            <p:nvPr/>
          </p:nvSpPr>
          <p:spPr>
            <a:xfrm>
              <a:off x="530595" y="339297"/>
              <a:ext cx="5244826" cy="865295"/>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US" sz="3699">
                  <a:solidFill>
                    <a:srgbClr val="000000"/>
                  </a:solidFill>
                  <a:latin typeface="Poppins"/>
                  <a:ea typeface="Poppins"/>
                  <a:cs typeface="Poppins"/>
                  <a:sym typeface="Poppins"/>
                </a:rPr>
                <a:t>Questions</a:t>
              </a:r>
              <a:endParaRPr/>
            </a:p>
          </p:txBody>
        </p:sp>
        <p:sp>
          <p:nvSpPr>
            <p:cNvPr id="182" name="Google Shape;182;p8"/>
            <p:cNvSpPr txBox="1"/>
            <p:nvPr/>
          </p:nvSpPr>
          <p:spPr>
            <a:xfrm>
              <a:off x="0" y="6244554"/>
              <a:ext cx="6306015" cy="544196"/>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399">
                  <a:solidFill>
                    <a:srgbClr val="000000"/>
                  </a:solidFill>
                  <a:latin typeface="Poppins"/>
                  <a:ea typeface="Poppins"/>
                  <a:cs typeface="Poppins"/>
                  <a:sym typeface="Poppins"/>
                </a:rPr>
                <a:t>“What is a monsoon?”</a:t>
              </a:r>
              <a:endParaRPr/>
            </a:p>
          </p:txBody>
        </p:sp>
      </p:grpSp>
      <p:grpSp>
        <p:nvGrpSpPr>
          <p:cNvPr id="183" name="Google Shape;183;p8"/>
          <p:cNvGrpSpPr/>
          <p:nvPr/>
        </p:nvGrpSpPr>
        <p:grpSpPr>
          <a:xfrm>
            <a:off x="6781337" y="2791341"/>
            <a:ext cx="4726721" cy="5720848"/>
            <a:chOff x="0" y="-289322"/>
            <a:chExt cx="6302295" cy="7627798"/>
          </a:xfrm>
        </p:grpSpPr>
        <p:grpSp>
          <p:nvGrpSpPr>
            <p:cNvPr id="184" name="Google Shape;184;p8"/>
            <p:cNvGrpSpPr/>
            <p:nvPr/>
          </p:nvGrpSpPr>
          <p:grpSpPr>
            <a:xfrm>
              <a:off x="0" y="-289322"/>
              <a:ext cx="6302295" cy="7627798"/>
              <a:chOff x="0" y="-57150"/>
              <a:chExt cx="1244898" cy="1506726"/>
            </a:xfrm>
          </p:grpSpPr>
          <p:sp>
            <p:nvSpPr>
              <p:cNvPr id="185" name="Google Shape;185;p8"/>
              <p:cNvSpPr/>
              <p:nvPr/>
            </p:nvSpPr>
            <p:spPr>
              <a:xfrm>
                <a:off x="0" y="0"/>
                <a:ext cx="1244898" cy="1449576"/>
              </a:xfrm>
              <a:custGeom>
                <a:rect b="b" l="l" r="r" t="t"/>
                <a:pathLst>
                  <a:path extrusionOk="0" h="1449576" w="1244898">
                    <a:moveTo>
                      <a:pt x="32758" y="0"/>
                    </a:moveTo>
                    <a:lnTo>
                      <a:pt x="1212140" y="0"/>
                    </a:lnTo>
                    <a:cubicBezTo>
                      <a:pt x="1230231" y="0"/>
                      <a:pt x="1244898" y="14666"/>
                      <a:pt x="1244898" y="32758"/>
                    </a:cubicBezTo>
                    <a:lnTo>
                      <a:pt x="1244898" y="1416817"/>
                    </a:lnTo>
                    <a:cubicBezTo>
                      <a:pt x="1244898" y="1434909"/>
                      <a:pt x="1230231" y="1449576"/>
                      <a:pt x="1212140" y="1449576"/>
                    </a:cubicBezTo>
                    <a:lnTo>
                      <a:pt x="32758" y="1449576"/>
                    </a:lnTo>
                    <a:cubicBezTo>
                      <a:pt x="14666" y="1449576"/>
                      <a:pt x="0" y="1434909"/>
                      <a:pt x="0" y="1416817"/>
                    </a:cubicBezTo>
                    <a:lnTo>
                      <a:pt x="0" y="32758"/>
                    </a:lnTo>
                    <a:cubicBezTo>
                      <a:pt x="0" y="14666"/>
                      <a:pt x="14666" y="0"/>
                      <a:pt x="32758" y="0"/>
                    </a:cubicBezTo>
                    <a:close/>
                  </a:path>
                </a:pathLst>
              </a:custGeom>
              <a:solidFill>
                <a:srgbClr val="FFFFFF"/>
              </a:solidFill>
              <a:ln cap="sq" cmpd="sng" w="38100">
                <a:solidFill>
                  <a:srgbClr val="5996E2"/>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8"/>
              <p:cNvSpPr txBox="1"/>
              <p:nvPr/>
            </p:nvSpPr>
            <p:spPr>
              <a:xfrm>
                <a:off x="0" y="-57150"/>
                <a:ext cx="1244898" cy="15067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7" name="Google Shape;187;p8"/>
            <p:cNvSpPr/>
            <p:nvPr/>
          </p:nvSpPr>
          <p:spPr>
            <a:xfrm>
              <a:off x="1064761" y="1535313"/>
              <a:ext cx="4172773" cy="3562505"/>
            </a:xfrm>
            <a:custGeom>
              <a:rect b="b" l="l" r="r" t="t"/>
              <a:pathLst>
                <a:path extrusionOk="0" h="3562505" w="4172773">
                  <a:moveTo>
                    <a:pt x="0" y="0"/>
                  </a:moveTo>
                  <a:lnTo>
                    <a:pt x="4172773" y="0"/>
                  </a:lnTo>
                  <a:lnTo>
                    <a:pt x="4172773" y="3562504"/>
                  </a:lnTo>
                  <a:lnTo>
                    <a:pt x="0" y="356250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8"/>
            <p:cNvSpPr txBox="1"/>
            <p:nvPr/>
          </p:nvSpPr>
          <p:spPr>
            <a:xfrm>
              <a:off x="528734" y="387362"/>
              <a:ext cx="5244826" cy="865295"/>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US" sz="3699">
                  <a:solidFill>
                    <a:srgbClr val="000000"/>
                  </a:solidFill>
                  <a:latin typeface="Poppins"/>
                  <a:ea typeface="Poppins"/>
                  <a:cs typeface="Poppins"/>
                  <a:sym typeface="Poppins"/>
                </a:rPr>
                <a:t>Instructions</a:t>
              </a:r>
              <a:endParaRPr/>
            </a:p>
          </p:txBody>
        </p:sp>
        <p:sp>
          <p:nvSpPr>
            <p:cNvPr id="189" name="Google Shape;189;p8"/>
            <p:cNvSpPr txBox="1"/>
            <p:nvPr/>
          </p:nvSpPr>
          <p:spPr>
            <a:xfrm>
              <a:off x="0" y="6292619"/>
              <a:ext cx="6302295" cy="544196"/>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399">
                  <a:solidFill>
                    <a:srgbClr val="000000"/>
                  </a:solidFill>
                  <a:latin typeface="Poppins"/>
                  <a:ea typeface="Poppins"/>
                  <a:cs typeface="Poppins"/>
                  <a:sym typeface="Poppins"/>
                </a:rPr>
                <a:t>“Write a poem about spring” </a:t>
              </a:r>
              <a:endParaRPr/>
            </a:p>
          </p:txBody>
        </p:sp>
      </p:grpSp>
      <p:grpSp>
        <p:nvGrpSpPr>
          <p:cNvPr id="190" name="Google Shape;190;p8"/>
          <p:cNvGrpSpPr/>
          <p:nvPr/>
        </p:nvGrpSpPr>
        <p:grpSpPr>
          <a:xfrm>
            <a:off x="12241483" y="2791341"/>
            <a:ext cx="4726721" cy="5720848"/>
            <a:chOff x="0" y="-289322"/>
            <a:chExt cx="6302295" cy="7627798"/>
          </a:xfrm>
        </p:grpSpPr>
        <p:grpSp>
          <p:nvGrpSpPr>
            <p:cNvPr id="191" name="Google Shape;191;p8"/>
            <p:cNvGrpSpPr/>
            <p:nvPr/>
          </p:nvGrpSpPr>
          <p:grpSpPr>
            <a:xfrm>
              <a:off x="0" y="-289322"/>
              <a:ext cx="6302295" cy="7627798"/>
              <a:chOff x="0" y="-57150"/>
              <a:chExt cx="1244898" cy="1506726"/>
            </a:xfrm>
          </p:grpSpPr>
          <p:sp>
            <p:nvSpPr>
              <p:cNvPr id="192" name="Google Shape;192;p8"/>
              <p:cNvSpPr/>
              <p:nvPr/>
            </p:nvSpPr>
            <p:spPr>
              <a:xfrm>
                <a:off x="0" y="0"/>
                <a:ext cx="1244898" cy="1449576"/>
              </a:xfrm>
              <a:custGeom>
                <a:rect b="b" l="l" r="r" t="t"/>
                <a:pathLst>
                  <a:path extrusionOk="0" h="1449576" w="1244898">
                    <a:moveTo>
                      <a:pt x="32758" y="0"/>
                    </a:moveTo>
                    <a:lnTo>
                      <a:pt x="1212140" y="0"/>
                    </a:lnTo>
                    <a:cubicBezTo>
                      <a:pt x="1230231" y="0"/>
                      <a:pt x="1244898" y="14666"/>
                      <a:pt x="1244898" y="32758"/>
                    </a:cubicBezTo>
                    <a:lnTo>
                      <a:pt x="1244898" y="1416817"/>
                    </a:lnTo>
                    <a:cubicBezTo>
                      <a:pt x="1244898" y="1434909"/>
                      <a:pt x="1230231" y="1449576"/>
                      <a:pt x="1212140" y="1449576"/>
                    </a:cubicBezTo>
                    <a:lnTo>
                      <a:pt x="32758" y="1449576"/>
                    </a:lnTo>
                    <a:cubicBezTo>
                      <a:pt x="14666" y="1449576"/>
                      <a:pt x="0" y="1434909"/>
                      <a:pt x="0" y="1416817"/>
                    </a:cubicBezTo>
                    <a:lnTo>
                      <a:pt x="0" y="32758"/>
                    </a:lnTo>
                    <a:cubicBezTo>
                      <a:pt x="0" y="14666"/>
                      <a:pt x="14666" y="0"/>
                      <a:pt x="32758" y="0"/>
                    </a:cubicBezTo>
                    <a:close/>
                  </a:path>
                </a:pathLst>
              </a:custGeom>
              <a:solidFill>
                <a:srgbClr val="FFFFFF"/>
              </a:solidFill>
              <a:ln cap="sq" cmpd="sng" w="38100">
                <a:solidFill>
                  <a:srgbClr val="F8D853"/>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8"/>
              <p:cNvSpPr txBox="1"/>
              <p:nvPr/>
            </p:nvSpPr>
            <p:spPr>
              <a:xfrm>
                <a:off x="0" y="-57150"/>
                <a:ext cx="1244898" cy="150672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4" name="Google Shape;194;p8"/>
            <p:cNvSpPr/>
            <p:nvPr/>
          </p:nvSpPr>
          <p:spPr>
            <a:xfrm>
              <a:off x="1761858" y="1677875"/>
              <a:ext cx="2787909" cy="3982727"/>
            </a:xfrm>
            <a:custGeom>
              <a:rect b="b" l="l" r="r" t="t"/>
              <a:pathLst>
                <a:path extrusionOk="0" h="3982727" w="2787909">
                  <a:moveTo>
                    <a:pt x="0" y="0"/>
                  </a:moveTo>
                  <a:lnTo>
                    <a:pt x="2787909" y="0"/>
                  </a:lnTo>
                  <a:lnTo>
                    <a:pt x="2787909" y="3982727"/>
                  </a:lnTo>
                  <a:lnTo>
                    <a:pt x="0" y="398272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8"/>
            <p:cNvSpPr txBox="1"/>
            <p:nvPr/>
          </p:nvSpPr>
          <p:spPr>
            <a:xfrm>
              <a:off x="533400" y="387362"/>
              <a:ext cx="5244826" cy="865295"/>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US" sz="3699">
                  <a:solidFill>
                    <a:srgbClr val="000000"/>
                  </a:solidFill>
                  <a:latin typeface="Poppins"/>
                  <a:ea typeface="Poppins"/>
                  <a:cs typeface="Poppins"/>
                  <a:sym typeface="Poppins"/>
                </a:rPr>
                <a:t>Statements</a:t>
              </a:r>
              <a:endParaRPr/>
            </a:p>
          </p:txBody>
        </p:sp>
        <p:sp>
          <p:nvSpPr>
            <p:cNvPr id="196" name="Google Shape;196;p8"/>
            <p:cNvSpPr txBox="1"/>
            <p:nvPr/>
          </p:nvSpPr>
          <p:spPr>
            <a:xfrm>
              <a:off x="9331" y="6292619"/>
              <a:ext cx="6292964" cy="544196"/>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399">
                  <a:solidFill>
                    <a:srgbClr val="000000"/>
                  </a:solidFill>
                  <a:latin typeface="Poppins"/>
                  <a:ea typeface="Poppins"/>
                  <a:cs typeface="Poppins"/>
                  <a:sym typeface="Poppins"/>
                </a:rPr>
                <a:t>“Describe today’s weather.”</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200" name="Shape 200"/>
        <p:cNvGrpSpPr/>
        <p:nvPr/>
      </p:nvGrpSpPr>
      <p:grpSpPr>
        <a:xfrm>
          <a:off x="0" y="0"/>
          <a:ext cx="0" cy="0"/>
          <a:chOff x="0" y="0"/>
          <a:chExt cx="0" cy="0"/>
        </a:xfrm>
      </p:grpSpPr>
      <p:grpSp>
        <p:nvGrpSpPr>
          <p:cNvPr id="201" name="Google Shape;201;p9"/>
          <p:cNvGrpSpPr/>
          <p:nvPr/>
        </p:nvGrpSpPr>
        <p:grpSpPr>
          <a:xfrm>
            <a:off x="375030" y="104645"/>
            <a:ext cx="17537940" cy="9229855"/>
            <a:chOff x="0" y="-57150"/>
            <a:chExt cx="4619046" cy="2430908"/>
          </a:xfrm>
        </p:grpSpPr>
        <p:sp>
          <p:nvSpPr>
            <p:cNvPr id="202" name="Google Shape;202;p9"/>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9"/>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4" name="Google Shape;204;p9"/>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Tips to Crafting a Good Prompt</a:t>
            </a:r>
            <a:endParaRPr/>
          </a:p>
        </p:txBody>
      </p:sp>
      <p:grpSp>
        <p:nvGrpSpPr>
          <p:cNvPr id="205" name="Google Shape;205;p9"/>
          <p:cNvGrpSpPr/>
          <p:nvPr/>
        </p:nvGrpSpPr>
        <p:grpSpPr>
          <a:xfrm>
            <a:off x="3007135" y="2085936"/>
            <a:ext cx="12273730" cy="1592132"/>
            <a:chOff x="0" y="-85725"/>
            <a:chExt cx="3232587" cy="419327"/>
          </a:xfrm>
        </p:grpSpPr>
        <p:sp>
          <p:nvSpPr>
            <p:cNvPr id="206" name="Google Shape;206;p9"/>
            <p:cNvSpPr/>
            <p:nvPr/>
          </p:nvSpPr>
          <p:spPr>
            <a:xfrm>
              <a:off x="0" y="0"/>
              <a:ext cx="3232587" cy="333602"/>
            </a:xfrm>
            <a:custGeom>
              <a:rect b="b" l="l" r="r" t="t"/>
              <a:pathLst>
                <a:path extrusionOk="0" h="333602" w="3232587">
                  <a:moveTo>
                    <a:pt x="12615" y="0"/>
                  </a:moveTo>
                  <a:lnTo>
                    <a:pt x="3219972" y="0"/>
                  </a:lnTo>
                  <a:cubicBezTo>
                    <a:pt x="3223318" y="0"/>
                    <a:pt x="3226526" y="1329"/>
                    <a:pt x="3228892" y="3695"/>
                  </a:cubicBezTo>
                  <a:cubicBezTo>
                    <a:pt x="3231258" y="6061"/>
                    <a:pt x="3232587" y="9270"/>
                    <a:pt x="3232587" y="12615"/>
                  </a:cubicBezTo>
                  <a:lnTo>
                    <a:pt x="3232587" y="320987"/>
                  </a:lnTo>
                  <a:cubicBezTo>
                    <a:pt x="3232587" y="327954"/>
                    <a:pt x="3226939" y="333602"/>
                    <a:pt x="3219972" y="333602"/>
                  </a:cubicBezTo>
                  <a:lnTo>
                    <a:pt x="12615" y="333602"/>
                  </a:lnTo>
                  <a:cubicBezTo>
                    <a:pt x="9270" y="333602"/>
                    <a:pt x="6061" y="332273"/>
                    <a:pt x="3695" y="329907"/>
                  </a:cubicBezTo>
                  <a:cubicBezTo>
                    <a:pt x="1329" y="327541"/>
                    <a:pt x="0" y="324332"/>
                    <a:pt x="0" y="320987"/>
                  </a:cubicBezTo>
                  <a:lnTo>
                    <a:pt x="0" y="12615"/>
                  </a:lnTo>
                  <a:cubicBezTo>
                    <a:pt x="0" y="9270"/>
                    <a:pt x="1329" y="6061"/>
                    <a:pt x="3695" y="3695"/>
                  </a:cubicBezTo>
                  <a:cubicBezTo>
                    <a:pt x="6061" y="1329"/>
                    <a:pt x="9270" y="0"/>
                    <a:pt x="12615" y="0"/>
                  </a:cubicBezTo>
                  <a:close/>
                </a:path>
              </a:pathLst>
            </a:custGeom>
            <a:solidFill>
              <a:srgbClr val="D4BEFA"/>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9"/>
            <p:cNvSpPr txBox="1"/>
            <p:nvPr/>
          </p:nvSpPr>
          <p:spPr>
            <a:xfrm>
              <a:off x="0" y="-85725"/>
              <a:ext cx="3232587" cy="419327"/>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Clarity</a:t>
              </a:r>
              <a:endParaRPr/>
            </a:p>
            <a:p>
              <a:pPr indent="0" lvl="0" marL="0" marR="0" rtl="0" algn="ctr">
                <a:lnSpc>
                  <a:spcPct val="115000"/>
                </a:lnSpc>
                <a:spcBef>
                  <a:spcPts val="0"/>
                </a:spcBef>
                <a:spcAft>
                  <a:spcPts val="0"/>
                </a:spcAft>
                <a:buNone/>
              </a:pPr>
              <a:r>
                <a:rPr lang="en-US" sz="2799">
                  <a:solidFill>
                    <a:srgbClr val="000000"/>
                  </a:solidFill>
                  <a:latin typeface="Poppins"/>
                  <a:ea typeface="Poppins"/>
                  <a:cs typeface="Poppins"/>
                  <a:sym typeface="Poppins"/>
                </a:rPr>
                <a:t>Give specific instructions and be clear.</a:t>
              </a:r>
              <a:endParaRPr/>
            </a:p>
          </p:txBody>
        </p:sp>
      </p:grpSp>
      <p:grpSp>
        <p:nvGrpSpPr>
          <p:cNvPr id="208" name="Google Shape;208;p9"/>
          <p:cNvGrpSpPr/>
          <p:nvPr/>
        </p:nvGrpSpPr>
        <p:grpSpPr>
          <a:xfrm>
            <a:off x="3007135" y="3838313"/>
            <a:ext cx="12273730" cy="2087432"/>
            <a:chOff x="0" y="-85725"/>
            <a:chExt cx="3232587" cy="549776"/>
          </a:xfrm>
        </p:grpSpPr>
        <p:sp>
          <p:nvSpPr>
            <p:cNvPr id="209" name="Google Shape;209;p9"/>
            <p:cNvSpPr/>
            <p:nvPr/>
          </p:nvSpPr>
          <p:spPr>
            <a:xfrm>
              <a:off x="0" y="0"/>
              <a:ext cx="3232587" cy="464051"/>
            </a:xfrm>
            <a:custGeom>
              <a:rect b="b" l="l" r="r" t="t"/>
              <a:pathLst>
                <a:path extrusionOk="0" h="464051" w="3232587">
                  <a:moveTo>
                    <a:pt x="12615" y="0"/>
                  </a:moveTo>
                  <a:lnTo>
                    <a:pt x="3219972" y="0"/>
                  </a:lnTo>
                  <a:cubicBezTo>
                    <a:pt x="3223318" y="0"/>
                    <a:pt x="3226526" y="1329"/>
                    <a:pt x="3228892" y="3695"/>
                  </a:cubicBezTo>
                  <a:cubicBezTo>
                    <a:pt x="3231258" y="6061"/>
                    <a:pt x="3232587" y="9270"/>
                    <a:pt x="3232587" y="12615"/>
                  </a:cubicBezTo>
                  <a:lnTo>
                    <a:pt x="3232587" y="451436"/>
                  </a:lnTo>
                  <a:cubicBezTo>
                    <a:pt x="3232587" y="458403"/>
                    <a:pt x="3226939" y="464051"/>
                    <a:pt x="3219972" y="464051"/>
                  </a:cubicBezTo>
                  <a:lnTo>
                    <a:pt x="12615" y="464051"/>
                  </a:lnTo>
                  <a:cubicBezTo>
                    <a:pt x="9270" y="464051"/>
                    <a:pt x="6061" y="462722"/>
                    <a:pt x="3695" y="460356"/>
                  </a:cubicBezTo>
                  <a:cubicBezTo>
                    <a:pt x="1329" y="457991"/>
                    <a:pt x="0" y="454782"/>
                    <a:pt x="0" y="451436"/>
                  </a:cubicBezTo>
                  <a:lnTo>
                    <a:pt x="0" y="12615"/>
                  </a:lnTo>
                  <a:cubicBezTo>
                    <a:pt x="0" y="9270"/>
                    <a:pt x="1329" y="6061"/>
                    <a:pt x="3695" y="3695"/>
                  </a:cubicBezTo>
                  <a:cubicBezTo>
                    <a:pt x="6061" y="1329"/>
                    <a:pt x="9270" y="0"/>
                    <a:pt x="12615" y="0"/>
                  </a:cubicBezTo>
                  <a:close/>
                </a:path>
              </a:pathLst>
            </a:custGeom>
            <a:solidFill>
              <a:srgbClr val="67EAD4"/>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9"/>
            <p:cNvSpPr txBox="1"/>
            <p:nvPr/>
          </p:nvSpPr>
          <p:spPr>
            <a:xfrm>
              <a:off x="0" y="-85725"/>
              <a:ext cx="3232587" cy="549776"/>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Provide Context</a:t>
              </a:r>
              <a:endParaRPr/>
            </a:p>
            <a:p>
              <a:pPr indent="0" lvl="0" marL="0" marR="0" rtl="0" algn="ctr">
                <a:lnSpc>
                  <a:spcPct val="115000"/>
                </a:lnSpc>
                <a:spcBef>
                  <a:spcPts val="0"/>
                </a:spcBef>
                <a:spcAft>
                  <a:spcPts val="0"/>
                </a:spcAft>
                <a:buNone/>
              </a:pPr>
              <a:r>
                <a:rPr lang="en-US" sz="2799">
                  <a:solidFill>
                    <a:srgbClr val="000000"/>
                  </a:solidFill>
                  <a:latin typeface="Poppins"/>
                  <a:ea typeface="Poppins"/>
                  <a:cs typeface="Poppins"/>
                  <a:sym typeface="Poppins"/>
                </a:rPr>
                <a:t>Include necessary background information so the AI knows what output you’re looking for. </a:t>
              </a:r>
              <a:endParaRPr/>
            </a:p>
          </p:txBody>
        </p:sp>
      </p:grpSp>
      <p:grpSp>
        <p:nvGrpSpPr>
          <p:cNvPr id="211" name="Google Shape;211;p9"/>
          <p:cNvGrpSpPr/>
          <p:nvPr/>
        </p:nvGrpSpPr>
        <p:grpSpPr>
          <a:xfrm>
            <a:off x="3007135" y="6085991"/>
            <a:ext cx="12273730" cy="2087432"/>
            <a:chOff x="0" y="-85725"/>
            <a:chExt cx="3232587" cy="549776"/>
          </a:xfrm>
        </p:grpSpPr>
        <p:sp>
          <p:nvSpPr>
            <p:cNvPr id="212" name="Google Shape;212;p9"/>
            <p:cNvSpPr/>
            <p:nvPr/>
          </p:nvSpPr>
          <p:spPr>
            <a:xfrm>
              <a:off x="0" y="0"/>
              <a:ext cx="3232587" cy="464051"/>
            </a:xfrm>
            <a:custGeom>
              <a:rect b="b" l="l" r="r" t="t"/>
              <a:pathLst>
                <a:path extrusionOk="0" h="464051" w="3232587">
                  <a:moveTo>
                    <a:pt x="12615" y="0"/>
                  </a:moveTo>
                  <a:lnTo>
                    <a:pt x="3219972" y="0"/>
                  </a:lnTo>
                  <a:cubicBezTo>
                    <a:pt x="3223318" y="0"/>
                    <a:pt x="3226526" y="1329"/>
                    <a:pt x="3228892" y="3695"/>
                  </a:cubicBezTo>
                  <a:cubicBezTo>
                    <a:pt x="3231258" y="6061"/>
                    <a:pt x="3232587" y="9270"/>
                    <a:pt x="3232587" y="12615"/>
                  </a:cubicBezTo>
                  <a:lnTo>
                    <a:pt x="3232587" y="451436"/>
                  </a:lnTo>
                  <a:cubicBezTo>
                    <a:pt x="3232587" y="458403"/>
                    <a:pt x="3226939" y="464051"/>
                    <a:pt x="3219972" y="464051"/>
                  </a:cubicBezTo>
                  <a:lnTo>
                    <a:pt x="12615" y="464051"/>
                  </a:lnTo>
                  <a:cubicBezTo>
                    <a:pt x="9270" y="464051"/>
                    <a:pt x="6061" y="462722"/>
                    <a:pt x="3695" y="460356"/>
                  </a:cubicBezTo>
                  <a:cubicBezTo>
                    <a:pt x="1329" y="457991"/>
                    <a:pt x="0" y="454782"/>
                    <a:pt x="0" y="451436"/>
                  </a:cubicBezTo>
                  <a:lnTo>
                    <a:pt x="0" y="12615"/>
                  </a:lnTo>
                  <a:cubicBezTo>
                    <a:pt x="0" y="9270"/>
                    <a:pt x="1329" y="6061"/>
                    <a:pt x="3695" y="3695"/>
                  </a:cubicBezTo>
                  <a:cubicBezTo>
                    <a:pt x="6061" y="1329"/>
                    <a:pt x="9270" y="0"/>
                    <a:pt x="12615" y="0"/>
                  </a:cubicBezTo>
                  <a:close/>
                </a:path>
              </a:pathLst>
            </a:custGeom>
            <a:solidFill>
              <a:srgbClr val="F8D853"/>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9"/>
            <p:cNvSpPr txBox="1"/>
            <p:nvPr/>
          </p:nvSpPr>
          <p:spPr>
            <a:xfrm>
              <a:off x="0" y="-85725"/>
              <a:ext cx="3232587" cy="549776"/>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Reiterate and Experiment</a:t>
              </a:r>
              <a:endParaRPr/>
            </a:p>
            <a:p>
              <a:pPr indent="0" lvl="0" marL="0" marR="0" rtl="0" algn="ctr">
                <a:lnSpc>
                  <a:spcPct val="115000"/>
                </a:lnSpc>
                <a:spcBef>
                  <a:spcPts val="0"/>
                </a:spcBef>
                <a:spcAft>
                  <a:spcPts val="0"/>
                </a:spcAft>
                <a:buNone/>
              </a:pPr>
              <a:r>
                <a:rPr b="1" lang="en-US" sz="2799">
                  <a:solidFill>
                    <a:srgbClr val="000000"/>
                  </a:solidFill>
                  <a:latin typeface="Poppins"/>
                  <a:ea typeface="Poppins"/>
                  <a:cs typeface="Poppins"/>
                  <a:sym typeface="Poppins"/>
                </a:rPr>
                <a:t> </a:t>
              </a:r>
              <a:r>
                <a:rPr lang="en-US" sz="2799">
                  <a:solidFill>
                    <a:srgbClr val="000000"/>
                  </a:solidFill>
                  <a:latin typeface="Poppins"/>
                  <a:ea typeface="Poppins"/>
                  <a:cs typeface="Poppins"/>
                  <a:sym typeface="Poppins"/>
                </a:rPr>
                <a:t>Experiment with different prompt techniques and instructions to get the outputs you want.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