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0287000" cx="18288000"/>
  <p:notesSz cx="6858000" cy="9144000"/>
  <p:embeddedFontLst>
    <p:embeddedFont>
      <p:font typeface="Poppins"/>
      <p:bold r:id="rId19"/>
      <p:boldItalic r:id="rId20"/>
    </p:embeddedFont>
    <p:embeddedFont>
      <p:font typeface="Poppins Light"/>
      <p:regular r:id="rId21"/>
      <p:bold r:id="rId22"/>
      <p:italic r:id="rId23"/>
      <p:boldItalic r:id="rId24"/>
    </p:embeddedFont>
    <p:embeddedFont>
      <p:font typeface="Poppins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22" Type="http://schemas.openxmlformats.org/officeDocument/2006/relationships/font" Target="fonts/PoppinsLight-bold.fntdata"/><Relationship Id="rId21" Type="http://schemas.openxmlformats.org/officeDocument/2006/relationships/font" Target="fonts/PoppinsLight-regular.fntdata"/><Relationship Id="rId24" Type="http://schemas.openxmlformats.org/officeDocument/2006/relationships/font" Target="fonts/PoppinsLight-boldItalic.fntdata"/><Relationship Id="rId23" Type="http://schemas.openxmlformats.org/officeDocument/2006/relationships/font" Target="fonts/Poppins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Medium-bold.fntdata"/><Relationship Id="rId25" Type="http://schemas.openxmlformats.org/officeDocument/2006/relationships/font" Target="fonts/PoppinsMedium-regular.fntdata"/><Relationship Id="rId28" Type="http://schemas.openxmlformats.org/officeDocument/2006/relationships/font" Target="fonts/PoppinsMedium-boldItalic.fntdata"/><Relationship Id="rId27" Type="http://schemas.openxmlformats.org/officeDocument/2006/relationships/font" Target="fonts/Poppins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oppins-bold.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285560605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2855606054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85560605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2855606054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3" name="Google Shape;103;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5" name="Google Shape;115;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1" name="Google Shape;121;p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2" name="Google Shape;122;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8" name="Google Shape;128;p1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9" name="Google Shape;129;p1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0" name="Google Shape;130;p1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1" name="Google Shape;131;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2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2" name="Google Shape;142;p2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3" name="Google Shape;143;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2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22"/>
          <p:cNvSpPr/>
          <p:nvPr>
            <p:ph idx="2" type="pic"/>
          </p:nvPr>
        </p:nvSpPr>
        <p:spPr>
          <a:xfrm>
            <a:off x="1792288" y="612775"/>
            <a:ext cx="5486400" cy="4114800"/>
          </a:xfrm>
          <a:prstGeom prst="rect">
            <a:avLst/>
          </a:prstGeom>
          <a:noFill/>
          <a:ln>
            <a:noFill/>
          </a:ln>
        </p:spPr>
      </p:sp>
      <p:sp>
        <p:nvSpPr>
          <p:cNvPr id="149" name="Google Shape;149;p2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0" name="Google Shape;150;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9674333"/>
            <a:ext cx="18287998" cy="612668"/>
            <a:chOff x="0" y="0"/>
            <a:chExt cx="24383997" cy="816890"/>
          </a:xfrm>
        </p:grpSpPr>
        <p:sp>
          <p:nvSpPr>
            <p:cNvPr id="12" name="Google Shape;12;p1"/>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3" name="Google Shape;13;p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15" name="Google Shape;15;p1"/>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91" name="Google Shape;91;p13"/>
          <p:cNvGrpSpPr/>
          <p:nvPr/>
        </p:nvGrpSpPr>
        <p:grpSpPr>
          <a:xfrm>
            <a:off x="0" y="9674333"/>
            <a:ext cx="18287998" cy="612668"/>
            <a:chOff x="0" y="0"/>
            <a:chExt cx="24383997" cy="816890"/>
          </a:xfrm>
        </p:grpSpPr>
        <p:sp>
          <p:nvSpPr>
            <p:cNvPr id="92" name="Google Shape;92;p13"/>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93" name="Google Shape;93;p13"/>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94" name="Google Shape;94;p13"/>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95" name="Google Shape;95;p13"/>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68" name="Shape 168"/>
        <p:cNvGrpSpPr/>
        <p:nvPr/>
      </p:nvGrpSpPr>
      <p:grpSpPr>
        <a:xfrm>
          <a:off x="0" y="0"/>
          <a:ext cx="0" cy="0"/>
          <a:chOff x="0" y="0"/>
          <a:chExt cx="0" cy="0"/>
        </a:xfrm>
      </p:grpSpPr>
      <p:sp>
        <p:nvSpPr>
          <p:cNvPr id="169" name="Google Shape;169;p25"/>
          <p:cNvSpPr txBox="1"/>
          <p:nvPr/>
        </p:nvSpPr>
        <p:spPr>
          <a:xfrm>
            <a:off x="15443430" y="371775"/>
            <a:ext cx="19761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sz="2060">
                <a:solidFill>
                  <a:schemeClr val="lt1"/>
                </a:solidFill>
                <a:latin typeface="Poppins Light"/>
                <a:ea typeface="Poppins Light"/>
                <a:cs typeface="Poppins Light"/>
                <a:sym typeface="Poppins Light"/>
              </a:rPr>
              <a:t>LESSON 3.10</a:t>
            </a:r>
            <a:endParaRPr sz="2060">
              <a:solidFill>
                <a:schemeClr val="lt1"/>
              </a:solidFill>
              <a:latin typeface="Poppins Light"/>
              <a:ea typeface="Poppins Light"/>
              <a:cs typeface="Poppins Light"/>
              <a:sym typeface="Poppins Light"/>
            </a:endParaRPr>
          </a:p>
        </p:txBody>
      </p:sp>
      <p:cxnSp>
        <p:nvCxnSpPr>
          <p:cNvPr id="170" name="Google Shape;170;p25"/>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sp>
        <p:nvSpPr>
          <p:cNvPr id="171" name="Google Shape;171;p25"/>
          <p:cNvSpPr/>
          <p:nvPr/>
        </p:nvSpPr>
        <p:spPr>
          <a:xfrm>
            <a:off x="8894387" y="2154923"/>
            <a:ext cx="9077114" cy="6217823"/>
          </a:xfrm>
          <a:custGeom>
            <a:rect b="b" l="l" r="r" t="t"/>
            <a:pathLst>
              <a:path extrusionOk="0" h="6217823" w="9077114">
                <a:moveTo>
                  <a:pt x="0" y="0"/>
                </a:moveTo>
                <a:lnTo>
                  <a:pt x="9077114" y="0"/>
                </a:lnTo>
                <a:lnTo>
                  <a:pt x="9077114" y="6217823"/>
                </a:lnTo>
                <a:lnTo>
                  <a:pt x="0" y="6217823"/>
                </a:lnTo>
                <a:lnTo>
                  <a:pt x="0" y="0"/>
                </a:lnTo>
                <a:close/>
              </a:path>
            </a:pathLst>
          </a:custGeom>
          <a:blipFill rotWithShape="1">
            <a:blip r:embed="rId3">
              <a:alphaModFix/>
            </a:blip>
            <a:stretch>
              <a:fillRect b="0" l="0" r="0" t="0"/>
            </a:stretch>
          </a:blipFill>
          <a:ln>
            <a:noFill/>
          </a:ln>
        </p:spPr>
      </p:sp>
      <p:sp>
        <p:nvSpPr>
          <p:cNvPr id="172" name="Google Shape;172;p25"/>
          <p:cNvSpPr txBox="1"/>
          <p:nvPr/>
        </p:nvSpPr>
        <p:spPr>
          <a:xfrm>
            <a:off x="1028694" y="3237620"/>
            <a:ext cx="7865694" cy="266711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Roleplaying with Prompts</a:t>
            </a:r>
            <a:endParaRPr/>
          </a:p>
        </p:txBody>
      </p:sp>
      <p:sp>
        <p:nvSpPr>
          <p:cNvPr id="173" name="Google Shape;173;p25"/>
          <p:cNvSpPr txBox="1"/>
          <p:nvPr/>
        </p:nvSpPr>
        <p:spPr>
          <a:xfrm>
            <a:off x="1028700" y="2078723"/>
            <a:ext cx="2560886"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Light"/>
                <a:ea typeface="Poppins Light"/>
                <a:cs typeface="Poppins Light"/>
                <a:sym typeface="Poppins Light"/>
              </a:rPr>
              <a:t>GENERATIVE AI</a:t>
            </a:r>
            <a:endParaRPr/>
          </a:p>
        </p:txBody>
      </p:sp>
      <p:sp>
        <p:nvSpPr>
          <p:cNvPr id="174" name="Google Shape;174;p25"/>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Medium"/>
                <a:ea typeface="Poppins Medium"/>
                <a:cs typeface="Poppins Medium"/>
                <a:sym typeface="Poppins Medium"/>
              </a:rPr>
              <a:t>Prompt Engineering Lab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90" name="Shape 290"/>
        <p:cNvGrpSpPr/>
        <p:nvPr/>
      </p:nvGrpSpPr>
      <p:grpSpPr>
        <a:xfrm>
          <a:off x="0" y="0"/>
          <a:ext cx="0" cy="0"/>
          <a:chOff x="0" y="0"/>
          <a:chExt cx="0" cy="0"/>
        </a:xfrm>
      </p:grpSpPr>
      <p:grpSp>
        <p:nvGrpSpPr>
          <p:cNvPr id="291" name="Google Shape;291;p34"/>
          <p:cNvGrpSpPr/>
          <p:nvPr/>
        </p:nvGrpSpPr>
        <p:grpSpPr>
          <a:xfrm>
            <a:off x="375030" y="104645"/>
            <a:ext cx="17537940" cy="9229855"/>
            <a:chOff x="0" y="-57150"/>
            <a:chExt cx="4619046" cy="2430908"/>
          </a:xfrm>
        </p:grpSpPr>
        <p:sp>
          <p:nvSpPr>
            <p:cNvPr id="292" name="Google Shape;292;p3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34"/>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Your Task</a:t>
            </a:r>
            <a:endParaRPr/>
          </a:p>
        </p:txBody>
      </p:sp>
      <p:sp>
        <p:nvSpPr>
          <p:cNvPr id="295" name="Google Shape;295;p34"/>
          <p:cNvSpPr txBox="1"/>
          <p:nvPr/>
        </p:nvSpPr>
        <p:spPr>
          <a:xfrm>
            <a:off x="1028700" y="2175408"/>
            <a:ext cx="15896400" cy="651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You are writing a play about the mystery of Miss Violet’s missing gold jewellery. In this scene, the detective is questioning three different suspects about their alibis at the time of the theft. The suspects are: </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Aruna, Miss Violet’s angsty 15-year-old daughter with an attitude problem.</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Tom, the paranoid assistant who’s constantly sweating with worry. </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Susan, the sharp and witty elderly neighbour who doesn’t like to be bothered.</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i="0" lang="en-US" sz="3099" u="none" cap="none" strike="noStrike">
                <a:solidFill>
                  <a:srgbClr val="000000"/>
                </a:solidFill>
                <a:latin typeface="Poppins"/>
                <a:ea typeface="Poppins"/>
                <a:cs typeface="Poppins"/>
                <a:sym typeface="Poppins"/>
              </a:rPr>
              <a:t>Using generative AI, write the alibis for each character</a:t>
            </a:r>
            <a:r>
              <a:rPr b="0" i="0" lang="en-US" sz="3099" u="none" cap="none" strike="noStrike">
                <a:solidFill>
                  <a:srgbClr val="000000"/>
                </a:solidFill>
                <a:latin typeface="Poppins"/>
                <a:ea typeface="Poppins"/>
                <a:cs typeface="Poppins"/>
                <a:sym typeface="Poppins"/>
              </a:rPr>
              <a:t>.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sng" cap="none" strike="noStrike">
                <a:solidFill>
                  <a:srgbClr val="000000"/>
                </a:solidFill>
                <a:latin typeface="Poppins"/>
                <a:ea typeface="Poppins"/>
                <a:cs typeface="Poppins"/>
                <a:sym typeface="Poppins"/>
              </a:rPr>
              <a:t>Tip: Start by providing the AI with the context of the play. Then include role playing instructions for each character. </a:t>
            </a:r>
            <a:endParaRPr/>
          </a:p>
          <a:p>
            <a:pPr indent="0" lvl="0" marL="0" marR="0" rtl="0" algn="l">
              <a:lnSpc>
                <a:spcPct val="115000"/>
              </a:lnSpc>
              <a:spcBef>
                <a:spcPts val="0"/>
              </a:spcBef>
              <a:spcAft>
                <a:spcPts val="0"/>
              </a:spcAft>
              <a:buNone/>
            </a:pPr>
            <a:r>
              <a:t/>
            </a:r>
            <a:endParaRPr b="0" i="0" sz="3099" u="sng"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99" name="Shape 299"/>
        <p:cNvGrpSpPr/>
        <p:nvPr/>
      </p:nvGrpSpPr>
      <p:grpSpPr>
        <a:xfrm>
          <a:off x="0" y="0"/>
          <a:ext cx="0" cy="0"/>
          <a:chOff x="0" y="0"/>
          <a:chExt cx="0" cy="0"/>
        </a:xfrm>
      </p:grpSpPr>
      <p:grpSp>
        <p:nvGrpSpPr>
          <p:cNvPr id="300" name="Google Shape;300;p35"/>
          <p:cNvGrpSpPr/>
          <p:nvPr/>
        </p:nvGrpSpPr>
        <p:grpSpPr>
          <a:xfrm>
            <a:off x="375030" y="104645"/>
            <a:ext cx="17537940" cy="9229855"/>
            <a:chOff x="0" y="-57150"/>
            <a:chExt cx="4619046" cy="2430908"/>
          </a:xfrm>
        </p:grpSpPr>
        <p:sp>
          <p:nvSpPr>
            <p:cNvPr id="301" name="Google Shape;301;p3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35"/>
          <p:cNvSpPr txBox="1"/>
          <p:nvPr/>
        </p:nvSpPr>
        <p:spPr>
          <a:xfrm>
            <a:off x="1866759" y="3290570"/>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Group Sharing!</a:t>
            </a:r>
            <a:endParaRPr/>
          </a:p>
        </p:txBody>
      </p:sp>
      <p:sp>
        <p:nvSpPr>
          <p:cNvPr id="304" name="Google Shape;304;p35"/>
          <p:cNvSpPr txBox="1"/>
          <p:nvPr/>
        </p:nvSpPr>
        <p:spPr>
          <a:xfrm>
            <a:off x="1866759" y="6284595"/>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What did you come up with?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308" name="Shape 308"/>
        <p:cNvGrpSpPr/>
        <p:nvPr/>
      </p:nvGrpSpPr>
      <p:grpSpPr>
        <a:xfrm>
          <a:off x="0" y="0"/>
          <a:ext cx="0" cy="0"/>
          <a:chOff x="0" y="0"/>
          <a:chExt cx="0" cy="0"/>
        </a:xfrm>
      </p:grpSpPr>
      <p:sp>
        <p:nvSpPr>
          <p:cNvPr id="309" name="Google Shape;309;p36"/>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Well Done!</a:t>
            </a:r>
            <a:endParaRPr/>
          </a:p>
        </p:txBody>
      </p:sp>
      <p:sp>
        <p:nvSpPr>
          <p:cNvPr id="310" name="Google Shape;310;p36"/>
          <p:cNvSpPr txBox="1"/>
          <p:nvPr/>
        </p:nvSpPr>
        <p:spPr>
          <a:xfrm>
            <a:off x="15443436" y="367013"/>
            <a:ext cx="19761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sz="2060">
                <a:solidFill>
                  <a:schemeClr val="lt1"/>
                </a:solidFill>
                <a:latin typeface="Poppins Light"/>
                <a:ea typeface="Poppins Light"/>
                <a:cs typeface="Poppins Light"/>
                <a:sym typeface="Poppins Light"/>
              </a:rPr>
              <a:t>LESSON 3.10</a:t>
            </a:r>
            <a:endParaRPr sz="2060">
              <a:solidFill>
                <a:srgbClr val="FFFFFF"/>
              </a:solidFill>
              <a:latin typeface="Poppins Light"/>
              <a:ea typeface="Poppins Light"/>
              <a:cs typeface="Poppins Light"/>
              <a:sym typeface="Poppins Light"/>
            </a:endParaRPr>
          </a:p>
        </p:txBody>
      </p:sp>
      <p:cxnSp>
        <p:nvCxnSpPr>
          <p:cNvPr id="311" name="Google Shape;311;p36"/>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178" name="Shape 178"/>
        <p:cNvGrpSpPr/>
        <p:nvPr/>
      </p:nvGrpSpPr>
      <p:grpSpPr>
        <a:xfrm>
          <a:off x="0" y="0"/>
          <a:ext cx="0" cy="0"/>
          <a:chOff x="0" y="0"/>
          <a:chExt cx="0" cy="0"/>
        </a:xfrm>
      </p:grpSpPr>
      <p:grpSp>
        <p:nvGrpSpPr>
          <p:cNvPr id="179" name="Google Shape;179;p26"/>
          <p:cNvGrpSpPr/>
          <p:nvPr/>
        </p:nvGrpSpPr>
        <p:grpSpPr>
          <a:xfrm>
            <a:off x="375030" y="104643"/>
            <a:ext cx="17538261" cy="9229915"/>
            <a:chOff x="0" y="-57150"/>
            <a:chExt cx="4619100" cy="2430908"/>
          </a:xfrm>
        </p:grpSpPr>
        <p:sp>
          <p:nvSpPr>
            <p:cNvPr id="180" name="Google Shape;180;p2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26"/>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2" name="Google Shape;182;p26"/>
          <p:cNvSpPr txBox="1"/>
          <p:nvPr/>
        </p:nvSpPr>
        <p:spPr>
          <a:xfrm>
            <a:off x="3050936" y="885825"/>
            <a:ext cx="121860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Using AI Tools Safely and Responsibly</a:t>
            </a:r>
            <a:endParaRPr/>
          </a:p>
        </p:txBody>
      </p:sp>
      <p:sp>
        <p:nvSpPr>
          <p:cNvPr id="183" name="Google Shape;183;p26"/>
          <p:cNvSpPr txBox="1"/>
          <p:nvPr/>
        </p:nvSpPr>
        <p:spPr>
          <a:xfrm>
            <a:off x="3050936" y="2203983"/>
            <a:ext cx="12186000" cy="9603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2599">
                <a:solidFill>
                  <a:srgbClr val="000000"/>
                </a:solidFill>
                <a:latin typeface="Poppins"/>
                <a:ea typeface="Poppins"/>
                <a:cs typeface="Poppins"/>
                <a:sym typeface="Poppins"/>
              </a:rPr>
              <a:t>Before we get started with the lesson, we must first remember these rules of using generative AI tools safely and responsibly. </a:t>
            </a:r>
            <a:endParaRPr/>
          </a:p>
        </p:txBody>
      </p:sp>
      <p:sp>
        <p:nvSpPr>
          <p:cNvPr id="184" name="Google Shape;184;p26"/>
          <p:cNvSpPr txBox="1"/>
          <p:nvPr/>
        </p:nvSpPr>
        <p:spPr>
          <a:xfrm>
            <a:off x="1517975" y="3848026"/>
            <a:ext cx="15252000" cy="403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1. Never share your personal and sensitive information when interacting with AI.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2. Be aware of AI's limitations and potential biases in its responses.</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3. AI has a tendency to fabricate information at times. Always remember to fact-check any AI-generated information before using it.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4.Use AI ethically: respect privacy, avoid harmful content, and think critically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188" name="Shape 188"/>
        <p:cNvGrpSpPr/>
        <p:nvPr/>
      </p:nvGrpSpPr>
      <p:grpSpPr>
        <a:xfrm>
          <a:off x="0" y="0"/>
          <a:ext cx="0" cy="0"/>
          <a:chOff x="0" y="0"/>
          <a:chExt cx="0" cy="0"/>
        </a:xfrm>
      </p:grpSpPr>
      <p:grpSp>
        <p:nvGrpSpPr>
          <p:cNvPr id="189" name="Google Shape;189;p27"/>
          <p:cNvGrpSpPr/>
          <p:nvPr/>
        </p:nvGrpSpPr>
        <p:grpSpPr>
          <a:xfrm>
            <a:off x="375030" y="104643"/>
            <a:ext cx="17538261" cy="9229915"/>
            <a:chOff x="0" y="-57150"/>
            <a:chExt cx="4619100" cy="2430908"/>
          </a:xfrm>
        </p:grpSpPr>
        <p:sp>
          <p:nvSpPr>
            <p:cNvPr id="190" name="Google Shape;190;p2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27"/>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2" name="Google Shape;192;p27"/>
          <p:cNvSpPr txBox="1"/>
          <p:nvPr/>
        </p:nvSpPr>
        <p:spPr>
          <a:xfrm>
            <a:off x="1028700" y="885825"/>
            <a:ext cx="88125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What You’ll Need</a:t>
            </a:r>
            <a:endParaRPr/>
          </a:p>
        </p:txBody>
      </p:sp>
      <p:sp>
        <p:nvSpPr>
          <p:cNvPr id="193" name="Google Shape;193;p27"/>
          <p:cNvSpPr txBox="1"/>
          <p:nvPr/>
        </p:nvSpPr>
        <p:spPr>
          <a:xfrm>
            <a:off x="1028700" y="2232203"/>
            <a:ext cx="15849600" cy="1788000"/>
          </a:xfrm>
          <a:prstGeom prst="rect">
            <a:avLst/>
          </a:prstGeom>
          <a:noFill/>
          <a:ln>
            <a:noFill/>
          </a:ln>
        </p:spPr>
        <p:txBody>
          <a:bodyPr anchorCtr="0" anchor="t" bIns="0" lIns="0" spcFirstLastPara="1" rIns="0" wrap="square" tIns="0">
            <a:spAutoFit/>
          </a:bodyPr>
          <a:lstStyle/>
          <a:p>
            <a:pPr indent="-334639" lvl="1" marL="669282"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Computer with internet access</a:t>
            </a:r>
            <a:endParaRPr/>
          </a:p>
          <a:p>
            <a:pPr indent="-334639" lvl="1" marL="669282"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Access to </a:t>
            </a:r>
            <a:r>
              <a:rPr lang="en-US" sz="3099">
                <a:latin typeface="Poppins"/>
                <a:ea typeface="Poppins"/>
                <a:cs typeface="Poppins"/>
                <a:sym typeface="Poppins"/>
              </a:rPr>
              <a:t>a generative AI tool such as ChatGPT, Microsoft Copilot, or Gemini.</a:t>
            </a:r>
            <a:endParaRPr/>
          </a:p>
          <a:p>
            <a:pPr indent="0" lvl="0" marL="0" marR="0" rtl="0" algn="l">
              <a:lnSpc>
                <a:spcPct val="94837"/>
              </a:lnSpc>
              <a:spcBef>
                <a:spcPts val="0"/>
              </a:spcBef>
              <a:spcAft>
                <a:spcPts val="0"/>
              </a:spcAft>
              <a:buNone/>
            </a:pPr>
            <a:r>
              <a:t/>
            </a:r>
            <a:endParaRPr sz="3099">
              <a:solidFill>
                <a:srgbClr val="000000"/>
              </a:solidFill>
              <a:latin typeface="Poppins"/>
              <a:ea typeface="Poppins"/>
              <a:cs typeface="Poppins"/>
              <a:sym typeface="Poppins"/>
            </a:endParaRPr>
          </a:p>
        </p:txBody>
      </p:sp>
      <p:sp>
        <p:nvSpPr>
          <p:cNvPr id="194" name="Google Shape;194;p27"/>
          <p:cNvSpPr txBox="1"/>
          <p:nvPr/>
        </p:nvSpPr>
        <p:spPr>
          <a:xfrm>
            <a:off x="865925" y="7031200"/>
            <a:ext cx="16400400" cy="176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1700">
                <a:solidFill>
                  <a:srgbClr val="000000"/>
                </a:solidFill>
                <a:latin typeface="Poppins"/>
                <a:ea typeface="Poppins"/>
                <a:cs typeface="Poppins"/>
                <a:sym typeface="Poppins"/>
              </a:rPr>
              <a:t>Disclaimer: </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Before using these tools, remember to check with your school and the app or site’s terms of use. Many AI tools require students to be at least 13 years old, and may require parental consent for those under 18 years old.</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The outcomes of exercises in this toolkit may differ from provided examples, as they depend on your specific inputs and the AI tools employed.</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Generative AI tools may at times produce inaccurate or fabricated information. Please verify and fact-check outputs using discretion and critical thinking.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98" name="Shape 198"/>
        <p:cNvGrpSpPr/>
        <p:nvPr/>
      </p:nvGrpSpPr>
      <p:grpSpPr>
        <a:xfrm>
          <a:off x="0" y="0"/>
          <a:ext cx="0" cy="0"/>
          <a:chOff x="0" y="0"/>
          <a:chExt cx="0" cy="0"/>
        </a:xfrm>
      </p:grpSpPr>
      <p:grpSp>
        <p:nvGrpSpPr>
          <p:cNvPr id="199" name="Google Shape;199;p28"/>
          <p:cNvGrpSpPr/>
          <p:nvPr/>
        </p:nvGrpSpPr>
        <p:grpSpPr>
          <a:xfrm>
            <a:off x="0" y="331161"/>
            <a:ext cx="18288000" cy="9352697"/>
            <a:chOff x="0" y="0"/>
            <a:chExt cx="688644" cy="352181"/>
          </a:xfrm>
        </p:grpSpPr>
        <p:sp>
          <p:nvSpPr>
            <p:cNvPr id="200" name="Google Shape;200;p28"/>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28"/>
          <p:cNvSpPr txBox="1"/>
          <p:nvPr/>
        </p:nvSpPr>
        <p:spPr>
          <a:xfrm>
            <a:off x="1866759" y="4439185"/>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Roleplaying Technique</a:t>
            </a:r>
            <a:endParaRPr/>
          </a:p>
        </p:txBody>
      </p:sp>
      <p:sp>
        <p:nvSpPr>
          <p:cNvPr id="203" name="Google Shape;203;p28"/>
          <p:cNvSpPr txBox="1"/>
          <p:nvPr/>
        </p:nvSpPr>
        <p:spPr>
          <a:xfrm>
            <a:off x="4924062" y="2603039"/>
            <a:ext cx="8439875"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WHAT ARE WE LEARNING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07" name="Shape 207"/>
        <p:cNvGrpSpPr/>
        <p:nvPr/>
      </p:nvGrpSpPr>
      <p:grpSpPr>
        <a:xfrm>
          <a:off x="0" y="0"/>
          <a:ext cx="0" cy="0"/>
          <a:chOff x="0" y="0"/>
          <a:chExt cx="0" cy="0"/>
        </a:xfrm>
      </p:grpSpPr>
      <p:grpSp>
        <p:nvGrpSpPr>
          <p:cNvPr id="208" name="Google Shape;208;p29"/>
          <p:cNvGrpSpPr/>
          <p:nvPr/>
        </p:nvGrpSpPr>
        <p:grpSpPr>
          <a:xfrm>
            <a:off x="0" y="9674333"/>
            <a:ext cx="18287996" cy="612667"/>
            <a:chOff x="0" y="0"/>
            <a:chExt cx="24383995" cy="816889"/>
          </a:xfrm>
        </p:grpSpPr>
        <p:sp>
          <p:nvSpPr>
            <p:cNvPr id="209" name="Google Shape;209;p29"/>
            <p:cNvSpPr/>
            <p:nvPr/>
          </p:nvSpPr>
          <p:spPr>
            <a:xfrm>
              <a:off x="0" y="0"/>
              <a:ext cx="24383995" cy="816889"/>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210" name="Google Shape;210;p29"/>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3">
                <a:alphaModFix/>
              </a:blip>
              <a:stretch>
                <a:fillRect b="0" l="0" r="0" t="0"/>
              </a:stretch>
            </a:blipFill>
            <a:ln>
              <a:noFill/>
            </a:ln>
          </p:spPr>
        </p:sp>
        <p:sp>
          <p:nvSpPr>
            <p:cNvPr id="211" name="Google Shape;211;p29"/>
            <p:cNvSpPr txBox="1"/>
            <p:nvPr/>
          </p:nvSpPr>
          <p:spPr>
            <a:xfrm>
              <a:off x="2430121" y="115710"/>
              <a:ext cx="1743670"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212" name="Google Shape;212;p29"/>
            <p:cNvSpPr txBox="1"/>
            <p:nvPr/>
          </p:nvSpPr>
          <p:spPr>
            <a:xfrm>
              <a:off x="2430121" y="389395"/>
              <a:ext cx="5649320" cy="213783"/>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2023-2024 Ⓒ Cyberlite Books Pte. Ltd. All Rights Reserved.</a:t>
              </a:r>
              <a:endParaRPr/>
            </a:p>
          </p:txBody>
        </p:sp>
      </p:grpSp>
      <p:grpSp>
        <p:nvGrpSpPr>
          <p:cNvPr id="213" name="Google Shape;213;p29"/>
          <p:cNvGrpSpPr/>
          <p:nvPr/>
        </p:nvGrpSpPr>
        <p:grpSpPr>
          <a:xfrm>
            <a:off x="375030" y="104645"/>
            <a:ext cx="17537940" cy="9229855"/>
            <a:chOff x="0" y="-57150"/>
            <a:chExt cx="4619046" cy="2430908"/>
          </a:xfrm>
        </p:grpSpPr>
        <p:sp>
          <p:nvSpPr>
            <p:cNvPr id="214" name="Google Shape;214;p2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29"/>
          <p:cNvSpPr/>
          <p:nvPr/>
        </p:nvSpPr>
        <p:spPr>
          <a:xfrm>
            <a:off x="2659548" y="4036134"/>
            <a:ext cx="12968904" cy="5298366"/>
          </a:xfrm>
          <a:custGeom>
            <a:rect b="b" l="l" r="r" t="t"/>
            <a:pathLst>
              <a:path extrusionOk="0" h="5298366" w="12968904">
                <a:moveTo>
                  <a:pt x="0" y="0"/>
                </a:moveTo>
                <a:lnTo>
                  <a:pt x="12968904" y="0"/>
                </a:lnTo>
                <a:lnTo>
                  <a:pt x="12968904" y="5298366"/>
                </a:lnTo>
                <a:lnTo>
                  <a:pt x="0" y="5298366"/>
                </a:lnTo>
                <a:lnTo>
                  <a:pt x="0" y="0"/>
                </a:lnTo>
                <a:close/>
              </a:path>
            </a:pathLst>
          </a:custGeom>
          <a:blipFill rotWithShape="1">
            <a:blip r:embed="rId4">
              <a:alphaModFix/>
            </a:blip>
            <a:stretch>
              <a:fillRect b="-10858" l="0" r="0" t="0"/>
            </a:stretch>
          </a:blipFill>
          <a:ln>
            <a:noFill/>
          </a:ln>
        </p:spPr>
      </p:sp>
      <p:sp>
        <p:nvSpPr>
          <p:cNvPr id="217" name="Google Shape;217;p29"/>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The Power of Roleplaying</a:t>
            </a:r>
            <a:endParaRPr/>
          </a:p>
        </p:txBody>
      </p:sp>
      <p:sp>
        <p:nvSpPr>
          <p:cNvPr id="218" name="Google Shape;218;p29"/>
          <p:cNvSpPr txBox="1"/>
          <p:nvPr/>
        </p:nvSpPr>
        <p:spPr>
          <a:xfrm>
            <a:off x="1426052" y="2047948"/>
            <a:ext cx="15435896" cy="164528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Roleplaying in AI prompts means assigning a specific character or profession to AI. Adding a simple role can help the AI infer a lot of information, like the tone and style of the outputs.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22" name="Shape 222"/>
        <p:cNvGrpSpPr/>
        <p:nvPr/>
      </p:nvGrpSpPr>
      <p:grpSpPr>
        <a:xfrm>
          <a:off x="0" y="0"/>
          <a:ext cx="0" cy="0"/>
          <a:chOff x="0" y="0"/>
          <a:chExt cx="0" cy="0"/>
        </a:xfrm>
      </p:grpSpPr>
      <p:grpSp>
        <p:nvGrpSpPr>
          <p:cNvPr id="223" name="Google Shape;223;p30"/>
          <p:cNvGrpSpPr/>
          <p:nvPr/>
        </p:nvGrpSpPr>
        <p:grpSpPr>
          <a:xfrm>
            <a:off x="375030" y="104645"/>
            <a:ext cx="17537940" cy="9229855"/>
            <a:chOff x="0" y="-57150"/>
            <a:chExt cx="4619046" cy="2430908"/>
          </a:xfrm>
        </p:grpSpPr>
        <p:sp>
          <p:nvSpPr>
            <p:cNvPr id="224" name="Google Shape;224;p3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6" name="Google Shape;226;p30"/>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Examples of Roleplaying Prompts</a:t>
            </a:r>
            <a:endParaRPr/>
          </a:p>
        </p:txBody>
      </p:sp>
      <p:sp>
        <p:nvSpPr>
          <p:cNvPr id="227" name="Google Shape;227;p30"/>
          <p:cNvSpPr txBox="1"/>
          <p:nvPr/>
        </p:nvSpPr>
        <p:spPr>
          <a:xfrm>
            <a:off x="1236138" y="3024731"/>
            <a:ext cx="7558534" cy="381698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For example, you can ask the AI to roleplay by including these phrases: </a:t>
            </a:r>
            <a:endParaRPr/>
          </a:p>
          <a:p>
            <a:pPr indent="0" lvl="0" marL="0" marR="0" rtl="0" algn="l">
              <a:lnSpc>
                <a:spcPct val="140012"/>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“Act like Shakespeare” </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“You are a food critic”</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“Act as a social media influencer”</a:t>
            </a:r>
            <a:endParaRPr/>
          </a:p>
          <a:p>
            <a:pPr indent="0" lvl="0" marL="0" marR="0" rtl="0" algn="l">
              <a:lnSpc>
                <a:spcPct val="140012"/>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p:txBody>
      </p:sp>
      <p:sp>
        <p:nvSpPr>
          <p:cNvPr id="228" name="Google Shape;228;p30"/>
          <p:cNvSpPr/>
          <p:nvPr/>
        </p:nvSpPr>
        <p:spPr>
          <a:xfrm>
            <a:off x="9419897" y="2551937"/>
            <a:ext cx="8428599" cy="5615554"/>
          </a:xfrm>
          <a:custGeom>
            <a:rect b="b" l="l" r="r" t="t"/>
            <a:pathLst>
              <a:path extrusionOk="0" h="5615554" w="8428599">
                <a:moveTo>
                  <a:pt x="0" y="0"/>
                </a:moveTo>
                <a:lnTo>
                  <a:pt x="8428599" y="0"/>
                </a:lnTo>
                <a:lnTo>
                  <a:pt x="8428599" y="5615554"/>
                </a:lnTo>
                <a:lnTo>
                  <a:pt x="0" y="561555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32" name="Shape 232"/>
        <p:cNvGrpSpPr/>
        <p:nvPr/>
      </p:nvGrpSpPr>
      <p:grpSpPr>
        <a:xfrm>
          <a:off x="0" y="0"/>
          <a:ext cx="0" cy="0"/>
          <a:chOff x="0" y="0"/>
          <a:chExt cx="0" cy="0"/>
        </a:xfrm>
      </p:grpSpPr>
      <p:grpSp>
        <p:nvGrpSpPr>
          <p:cNvPr id="233" name="Google Shape;233;p31"/>
          <p:cNvGrpSpPr/>
          <p:nvPr/>
        </p:nvGrpSpPr>
        <p:grpSpPr>
          <a:xfrm>
            <a:off x="0" y="9674333"/>
            <a:ext cx="18287996" cy="612667"/>
            <a:chOff x="0" y="0"/>
            <a:chExt cx="24383995" cy="816889"/>
          </a:xfrm>
        </p:grpSpPr>
        <p:sp>
          <p:nvSpPr>
            <p:cNvPr id="234" name="Google Shape;234;p31"/>
            <p:cNvSpPr/>
            <p:nvPr/>
          </p:nvSpPr>
          <p:spPr>
            <a:xfrm>
              <a:off x="0" y="0"/>
              <a:ext cx="24383995" cy="816889"/>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235" name="Google Shape;235;p3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3">
                <a:alphaModFix/>
              </a:blip>
              <a:stretch>
                <a:fillRect b="0" l="0" r="0" t="0"/>
              </a:stretch>
            </a:blipFill>
            <a:ln>
              <a:noFill/>
            </a:ln>
          </p:spPr>
        </p:sp>
        <p:sp>
          <p:nvSpPr>
            <p:cNvPr id="236" name="Google Shape;236;p31"/>
            <p:cNvSpPr txBox="1"/>
            <p:nvPr/>
          </p:nvSpPr>
          <p:spPr>
            <a:xfrm>
              <a:off x="2430121" y="115710"/>
              <a:ext cx="1743670"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237" name="Google Shape;237;p31"/>
            <p:cNvSpPr txBox="1"/>
            <p:nvPr/>
          </p:nvSpPr>
          <p:spPr>
            <a:xfrm>
              <a:off x="2430121" y="389395"/>
              <a:ext cx="5649320" cy="213783"/>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2023-2024 Ⓒ Cyberlite Books Pte. Ltd. All Rights Reserved.</a:t>
              </a:r>
              <a:endParaRPr/>
            </a:p>
          </p:txBody>
        </p:sp>
      </p:grpSp>
      <p:grpSp>
        <p:nvGrpSpPr>
          <p:cNvPr id="238" name="Google Shape;238;p31"/>
          <p:cNvGrpSpPr/>
          <p:nvPr/>
        </p:nvGrpSpPr>
        <p:grpSpPr>
          <a:xfrm>
            <a:off x="0" y="331161"/>
            <a:ext cx="18288000" cy="9352697"/>
            <a:chOff x="0" y="0"/>
            <a:chExt cx="688644" cy="352181"/>
          </a:xfrm>
        </p:grpSpPr>
        <p:sp>
          <p:nvSpPr>
            <p:cNvPr id="239" name="Google Shape;239;p31"/>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31"/>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Let’s Explore Together! </a:t>
            </a:r>
            <a:endParaRPr/>
          </a:p>
        </p:txBody>
      </p:sp>
      <p:sp>
        <p:nvSpPr>
          <p:cNvPr id="242" name="Google Shape;242;p31"/>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GROUP EXERCISE</a:t>
            </a:r>
            <a:endParaRPr/>
          </a:p>
        </p:txBody>
      </p:sp>
      <p:sp>
        <p:nvSpPr>
          <p:cNvPr id="243" name="Google Shape;243;p31"/>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Try these examples to see the skills in action.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47" name="Shape 247"/>
        <p:cNvGrpSpPr/>
        <p:nvPr/>
      </p:nvGrpSpPr>
      <p:grpSpPr>
        <a:xfrm>
          <a:off x="0" y="0"/>
          <a:ext cx="0" cy="0"/>
          <a:chOff x="0" y="0"/>
          <a:chExt cx="0" cy="0"/>
        </a:xfrm>
      </p:grpSpPr>
      <p:grpSp>
        <p:nvGrpSpPr>
          <p:cNvPr id="248" name="Google Shape;248;p32"/>
          <p:cNvGrpSpPr/>
          <p:nvPr/>
        </p:nvGrpSpPr>
        <p:grpSpPr>
          <a:xfrm>
            <a:off x="375030" y="104645"/>
            <a:ext cx="17537940" cy="9229855"/>
            <a:chOff x="0" y="-57150"/>
            <a:chExt cx="4619046" cy="2430908"/>
          </a:xfrm>
        </p:grpSpPr>
        <p:sp>
          <p:nvSpPr>
            <p:cNvPr id="249" name="Google Shape;249;p3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1" name="Google Shape;251;p32"/>
          <p:cNvSpPr/>
          <p:nvPr/>
        </p:nvSpPr>
        <p:spPr>
          <a:xfrm>
            <a:off x="1324303" y="2884397"/>
            <a:ext cx="15639389" cy="1274262"/>
          </a:xfrm>
          <a:custGeom>
            <a:rect b="b" l="l" r="r" t="t"/>
            <a:pathLst>
              <a:path extrusionOk="0"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32"/>
          <p:cNvGrpSpPr/>
          <p:nvPr/>
        </p:nvGrpSpPr>
        <p:grpSpPr>
          <a:xfrm>
            <a:off x="15475407" y="3093600"/>
            <a:ext cx="673422" cy="810817"/>
            <a:chOff x="0" y="-57150"/>
            <a:chExt cx="269218" cy="324145"/>
          </a:xfrm>
        </p:grpSpPr>
        <p:sp>
          <p:nvSpPr>
            <p:cNvPr id="253" name="Google Shape;253;p32"/>
            <p:cNvSpPr/>
            <p:nvPr/>
          </p:nvSpPr>
          <p:spPr>
            <a:xfrm>
              <a:off x="0" y="0"/>
              <a:ext cx="269218" cy="266995"/>
            </a:xfrm>
            <a:custGeom>
              <a:rect b="b" l="l" r="r" t="t"/>
              <a:pathLst>
                <a:path extrusionOk="0"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txBox="1"/>
            <p:nvPr/>
          </p:nvSpPr>
          <p:spPr>
            <a:xfrm>
              <a:off x="0" y="-57150"/>
              <a:ext cx="269218" cy="324145"/>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32"/>
          <p:cNvSpPr/>
          <p:nvPr/>
        </p:nvSpPr>
        <p:spPr>
          <a:xfrm>
            <a:off x="15594251" y="3347604"/>
            <a:ext cx="435734" cy="445764"/>
          </a:xfrm>
          <a:custGeom>
            <a:rect b="b" l="l" r="r" t="t"/>
            <a:pathLst>
              <a:path extrusionOk="0" h="594352" w="580979">
                <a:moveTo>
                  <a:pt x="0" y="0"/>
                </a:moveTo>
                <a:lnTo>
                  <a:pt x="580978" y="0"/>
                </a:lnTo>
                <a:lnTo>
                  <a:pt x="580978" y="594351"/>
                </a:lnTo>
                <a:lnTo>
                  <a:pt x="0" y="594351"/>
                </a:lnTo>
                <a:lnTo>
                  <a:pt x="0" y="0"/>
                </a:lnTo>
                <a:close/>
              </a:path>
            </a:pathLst>
          </a:custGeom>
          <a:blipFill rotWithShape="1">
            <a:blip r:embed="rId3">
              <a:alphaModFix/>
            </a:blip>
            <a:stretch>
              <a:fillRect b="0" l="0" r="0" t="0"/>
            </a:stretch>
          </a:blipFill>
          <a:ln>
            <a:noFill/>
          </a:ln>
        </p:spPr>
      </p:sp>
      <p:sp>
        <p:nvSpPr>
          <p:cNvPr id="256" name="Google Shape;256;p32"/>
          <p:cNvSpPr txBox="1"/>
          <p:nvPr/>
        </p:nvSpPr>
        <p:spPr>
          <a:xfrm>
            <a:off x="1572441" y="3396800"/>
            <a:ext cx="13746900" cy="4563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0" i="0" lang="en-US" sz="2964" u="none" cap="none" strike="noStrike">
                <a:solidFill>
                  <a:srgbClr val="000000"/>
                </a:solidFill>
                <a:latin typeface="Poppins"/>
                <a:ea typeface="Poppins"/>
                <a:cs typeface="Poppins"/>
                <a:sym typeface="Poppins"/>
              </a:rPr>
              <a:t>Act as an 18th century English poet, and write a haiku about music. </a:t>
            </a:r>
            <a:endParaRPr/>
          </a:p>
        </p:txBody>
      </p:sp>
      <p:grpSp>
        <p:nvGrpSpPr>
          <p:cNvPr id="257" name="Google Shape;257;p32"/>
          <p:cNvGrpSpPr/>
          <p:nvPr/>
        </p:nvGrpSpPr>
        <p:grpSpPr>
          <a:xfrm>
            <a:off x="15475407" y="4815632"/>
            <a:ext cx="673422" cy="810817"/>
            <a:chOff x="0" y="-57150"/>
            <a:chExt cx="269218" cy="324145"/>
          </a:xfrm>
        </p:grpSpPr>
        <p:sp>
          <p:nvSpPr>
            <p:cNvPr id="258" name="Google Shape;258;p32"/>
            <p:cNvSpPr/>
            <p:nvPr/>
          </p:nvSpPr>
          <p:spPr>
            <a:xfrm>
              <a:off x="0" y="0"/>
              <a:ext cx="269218" cy="266995"/>
            </a:xfrm>
            <a:custGeom>
              <a:rect b="b" l="l" r="r" t="t"/>
              <a:pathLst>
                <a:path extrusionOk="0"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2"/>
            <p:cNvSpPr txBox="1"/>
            <p:nvPr/>
          </p:nvSpPr>
          <p:spPr>
            <a:xfrm>
              <a:off x="0" y="-57150"/>
              <a:ext cx="269218" cy="324145"/>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32"/>
          <p:cNvSpPr/>
          <p:nvPr/>
        </p:nvSpPr>
        <p:spPr>
          <a:xfrm>
            <a:off x="15594251" y="5069636"/>
            <a:ext cx="435734" cy="445764"/>
          </a:xfrm>
          <a:custGeom>
            <a:rect b="b" l="l" r="r" t="t"/>
            <a:pathLst>
              <a:path extrusionOk="0" h="594352" w="580979">
                <a:moveTo>
                  <a:pt x="0" y="0"/>
                </a:moveTo>
                <a:lnTo>
                  <a:pt x="580978" y="0"/>
                </a:lnTo>
                <a:lnTo>
                  <a:pt x="580978" y="594351"/>
                </a:lnTo>
                <a:lnTo>
                  <a:pt x="0" y="594351"/>
                </a:lnTo>
                <a:lnTo>
                  <a:pt x="0" y="0"/>
                </a:lnTo>
                <a:close/>
              </a:path>
            </a:pathLst>
          </a:custGeom>
          <a:blipFill rotWithShape="1">
            <a:blip r:embed="rId3">
              <a:alphaModFix/>
            </a:blip>
            <a:stretch>
              <a:fillRect b="0" l="0" r="0" t="0"/>
            </a:stretch>
          </a:blipFill>
          <a:ln>
            <a:noFill/>
          </a:ln>
        </p:spPr>
      </p:sp>
      <p:sp>
        <p:nvSpPr>
          <p:cNvPr id="261" name="Google Shape;261;p32"/>
          <p:cNvSpPr/>
          <p:nvPr/>
        </p:nvSpPr>
        <p:spPr>
          <a:xfrm>
            <a:off x="1324303" y="4606429"/>
            <a:ext cx="15639240" cy="1274251"/>
          </a:xfrm>
          <a:custGeom>
            <a:rect b="b" l="l" r="r" t="t"/>
            <a:pathLst>
              <a:path extrusionOk="0"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2"/>
          <p:cNvSpPr txBox="1"/>
          <p:nvPr/>
        </p:nvSpPr>
        <p:spPr>
          <a:xfrm>
            <a:off x="1572441" y="5118832"/>
            <a:ext cx="13746900" cy="4563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0" i="0" lang="en-US" sz="2964" u="none" cap="none" strike="noStrike">
                <a:solidFill>
                  <a:srgbClr val="000000"/>
                </a:solidFill>
                <a:latin typeface="Poppins"/>
                <a:ea typeface="Poppins"/>
                <a:cs typeface="Poppins"/>
                <a:sym typeface="Poppins"/>
              </a:rPr>
              <a:t>Act as a social media influencer, and write a haiku about music. </a:t>
            </a:r>
            <a:endParaRPr/>
          </a:p>
        </p:txBody>
      </p:sp>
      <p:grpSp>
        <p:nvGrpSpPr>
          <p:cNvPr id="263" name="Google Shape;263;p32"/>
          <p:cNvGrpSpPr/>
          <p:nvPr/>
        </p:nvGrpSpPr>
        <p:grpSpPr>
          <a:xfrm>
            <a:off x="1324303" y="6121953"/>
            <a:ext cx="15639393" cy="1480770"/>
            <a:chOff x="0" y="-57150"/>
            <a:chExt cx="4328124" cy="409796"/>
          </a:xfrm>
        </p:grpSpPr>
        <p:sp>
          <p:nvSpPr>
            <p:cNvPr id="264" name="Google Shape;264;p32"/>
            <p:cNvSpPr/>
            <p:nvPr/>
          </p:nvSpPr>
          <p:spPr>
            <a:xfrm>
              <a:off x="0" y="0"/>
              <a:ext cx="4328123" cy="352646"/>
            </a:xfrm>
            <a:custGeom>
              <a:rect b="b" l="l" r="r" t="t"/>
              <a:pathLst>
                <a:path extrusionOk="0"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txBox="1"/>
            <p:nvPr/>
          </p:nvSpPr>
          <p:spPr>
            <a:xfrm>
              <a:off x="0" y="-57150"/>
              <a:ext cx="4328124" cy="409796"/>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32"/>
          <p:cNvGrpSpPr/>
          <p:nvPr/>
        </p:nvGrpSpPr>
        <p:grpSpPr>
          <a:xfrm>
            <a:off x="15475407" y="6537664"/>
            <a:ext cx="673422" cy="810817"/>
            <a:chOff x="0" y="-57150"/>
            <a:chExt cx="269218" cy="324145"/>
          </a:xfrm>
        </p:grpSpPr>
        <p:sp>
          <p:nvSpPr>
            <p:cNvPr id="267" name="Google Shape;267;p32"/>
            <p:cNvSpPr/>
            <p:nvPr/>
          </p:nvSpPr>
          <p:spPr>
            <a:xfrm>
              <a:off x="0" y="0"/>
              <a:ext cx="269218" cy="266995"/>
            </a:xfrm>
            <a:custGeom>
              <a:rect b="b" l="l" r="r" t="t"/>
              <a:pathLst>
                <a:path extrusionOk="0"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txBox="1"/>
            <p:nvPr/>
          </p:nvSpPr>
          <p:spPr>
            <a:xfrm>
              <a:off x="0" y="-57150"/>
              <a:ext cx="269218" cy="324145"/>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32"/>
          <p:cNvSpPr/>
          <p:nvPr/>
        </p:nvSpPr>
        <p:spPr>
          <a:xfrm>
            <a:off x="15594251" y="6791668"/>
            <a:ext cx="435734" cy="445764"/>
          </a:xfrm>
          <a:custGeom>
            <a:rect b="b" l="l" r="r" t="t"/>
            <a:pathLst>
              <a:path extrusionOk="0" h="594352" w="580979">
                <a:moveTo>
                  <a:pt x="0" y="0"/>
                </a:moveTo>
                <a:lnTo>
                  <a:pt x="580978" y="0"/>
                </a:lnTo>
                <a:lnTo>
                  <a:pt x="580978" y="594351"/>
                </a:lnTo>
                <a:lnTo>
                  <a:pt x="0" y="594351"/>
                </a:lnTo>
                <a:lnTo>
                  <a:pt x="0" y="0"/>
                </a:lnTo>
                <a:close/>
              </a:path>
            </a:pathLst>
          </a:custGeom>
          <a:blipFill rotWithShape="1">
            <a:blip r:embed="rId3">
              <a:alphaModFix/>
            </a:blip>
            <a:stretch>
              <a:fillRect b="0" l="0" r="0" t="0"/>
            </a:stretch>
          </a:blipFill>
          <a:ln>
            <a:noFill/>
          </a:ln>
        </p:spPr>
      </p:sp>
      <p:sp>
        <p:nvSpPr>
          <p:cNvPr id="270" name="Google Shape;270;p32"/>
          <p:cNvSpPr txBox="1"/>
          <p:nvPr/>
        </p:nvSpPr>
        <p:spPr>
          <a:xfrm>
            <a:off x="1572441" y="6840863"/>
            <a:ext cx="13746900" cy="4563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0" i="0" lang="en-US" sz="2964" u="none" cap="none" strike="noStrike">
                <a:solidFill>
                  <a:srgbClr val="000000"/>
                </a:solidFill>
                <a:latin typeface="Poppins"/>
                <a:ea typeface="Poppins"/>
                <a:cs typeface="Poppins"/>
                <a:sym typeface="Poppins"/>
              </a:rPr>
              <a:t>Act as a </a:t>
            </a:r>
            <a:r>
              <a:rPr b="0" i="0" lang="en-US" sz="2964" u="sng" cap="none" strike="noStrike">
                <a:solidFill>
                  <a:srgbClr val="000000"/>
                </a:solidFill>
                <a:latin typeface="Poppins"/>
                <a:ea typeface="Poppins"/>
                <a:cs typeface="Poppins"/>
                <a:sym typeface="Poppins"/>
              </a:rPr>
              <a:t>__(fill in the blank)__</a:t>
            </a:r>
            <a:r>
              <a:rPr b="0" i="0" lang="en-US" sz="2964" u="none" cap="none" strike="noStrike">
                <a:solidFill>
                  <a:srgbClr val="000000"/>
                </a:solidFill>
                <a:latin typeface="Poppins"/>
                <a:ea typeface="Poppins"/>
                <a:cs typeface="Poppins"/>
                <a:sym typeface="Poppins"/>
              </a:rPr>
              <a:t>, and write a haiku about music</a:t>
            </a:r>
            <a:endParaRPr/>
          </a:p>
        </p:txBody>
      </p:sp>
      <p:sp>
        <p:nvSpPr>
          <p:cNvPr id="271" name="Google Shape;271;p32"/>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Let’s Write Haikus!</a:t>
            </a:r>
            <a:endParaRPr/>
          </a:p>
        </p:txBody>
      </p:sp>
      <p:sp>
        <p:nvSpPr>
          <p:cNvPr id="272" name="Google Shape;272;p32"/>
          <p:cNvSpPr txBox="1"/>
          <p:nvPr/>
        </p:nvSpPr>
        <p:spPr>
          <a:xfrm>
            <a:off x="1028700" y="1859441"/>
            <a:ext cx="16230600" cy="52387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Poppins"/>
                <a:ea typeface="Poppins"/>
                <a:cs typeface="Poppins"/>
                <a:sym typeface="Poppins"/>
              </a:rPr>
              <a:t>1. Enter these prompts into the LLM (ChatGPT, Copilot in Bing, or Bard). </a:t>
            </a:r>
            <a:endParaRPr/>
          </a:p>
        </p:txBody>
      </p:sp>
      <p:sp>
        <p:nvSpPr>
          <p:cNvPr id="273" name="Google Shape;273;p32"/>
          <p:cNvSpPr txBox="1"/>
          <p:nvPr/>
        </p:nvSpPr>
        <p:spPr>
          <a:xfrm>
            <a:off x="1028700" y="8145941"/>
            <a:ext cx="16230600" cy="52387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Poppins"/>
                <a:ea typeface="Poppins"/>
                <a:cs typeface="Poppins"/>
                <a:sym typeface="Poppins"/>
              </a:rPr>
              <a:t>2. Compare and contrast the differences between each role. </a:t>
            </a:r>
            <a:endParaRPr/>
          </a:p>
        </p:txBody>
      </p:sp>
      <p:sp>
        <p:nvSpPr>
          <p:cNvPr id="274" name="Google Shape;274;p32"/>
          <p:cNvSpPr/>
          <p:nvPr/>
        </p:nvSpPr>
        <p:spPr>
          <a:xfrm>
            <a:off x="1572450" y="2628600"/>
            <a:ext cx="2016555" cy="522927"/>
          </a:xfrm>
          <a:custGeom>
            <a:rect b="b" l="l" r="r" t="t"/>
            <a:pathLst>
              <a:path extrusionOk="0"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Poppins"/>
                <a:ea typeface="Poppins"/>
                <a:cs typeface="Poppins"/>
                <a:sym typeface="Poppins"/>
              </a:rPr>
              <a:t>Try This Prompt!</a:t>
            </a:r>
            <a:endParaRPr b="1" sz="1500">
              <a:latin typeface="Poppins"/>
              <a:ea typeface="Poppins"/>
              <a:cs typeface="Poppins"/>
              <a:sym typeface="Poppins"/>
            </a:endParaRPr>
          </a:p>
        </p:txBody>
      </p:sp>
      <p:sp>
        <p:nvSpPr>
          <p:cNvPr id="275" name="Google Shape;275;p32"/>
          <p:cNvSpPr/>
          <p:nvPr/>
        </p:nvSpPr>
        <p:spPr>
          <a:xfrm>
            <a:off x="1572450" y="4377275"/>
            <a:ext cx="2016555" cy="522927"/>
          </a:xfrm>
          <a:custGeom>
            <a:rect b="b" l="l" r="r" t="t"/>
            <a:pathLst>
              <a:path extrusionOk="0"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Poppins"/>
                <a:ea typeface="Poppins"/>
                <a:cs typeface="Poppins"/>
                <a:sym typeface="Poppins"/>
              </a:rPr>
              <a:t>Try This Prompt!</a:t>
            </a:r>
            <a:endParaRPr b="1" sz="1500">
              <a:latin typeface="Poppins"/>
              <a:ea typeface="Poppins"/>
              <a:cs typeface="Poppins"/>
              <a:sym typeface="Poppins"/>
            </a:endParaRPr>
          </a:p>
        </p:txBody>
      </p:sp>
      <p:sp>
        <p:nvSpPr>
          <p:cNvPr id="276" name="Google Shape;276;p32"/>
          <p:cNvSpPr/>
          <p:nvPr/>
        </p:nvSpPr>
        <p:spPr>
          <a:xfrm>
            <a:off x="1572450" y="6099313"/>
            <a:ext cx="2016555" cy="522927"/>
          </a:xfrm>
          <a:custGeom>
            <a:rect b="b" l="l" r="r" t="t"/>
            <a:pathLst>
              <a:path extrusionOk="0"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Poppins"/>
                <a:ea typeface="Poppins"/>
                <a:cs typeface="Poppins"/>
                <a:sym typeface="Poppins"/>
              </a:rPr>
              <a:t>Try This Prompt!</a:t>
            </a:r>
            <a:endParaRPr b="1" sz="15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80" name="Shape 280"/>
        <p:cNvGrpSpPr/>
        <p:nvPr/>
      </p:nvGrpSpPr>
      <p:grpSpPr>
        <a:xfrm>
          <a:off x="0" y="0"/>
          <a:ext cx="0" cy="0"/>
          <a:chOff x="0" y="0"/>
          <a:chExt cx="0" cy="0"/>
        </a:xfrm>
      </p:grpSpPr>
      <p:grpSp>
        <p:nvGrpSpPr>
          <p:cNvPr id="281" name="Google Shape;281;p33"/>
          <p:cNvGrpSpPr/>
          <p:nvPr/>
        </p:nvGrpSpPr>
        <p:grpSpPr>
          <a:xfrm>
            <a:off x="0" y="331161"/>
            <a:ext cx="18288000" cy="9352697"/>
            <a:chOff x="0" y="0"/>
            <a:chExt cx="688644" cy="352181"/>
          </a:xfrm>
        </p:grpSpPr>
        <p:sp>
          <p:nvSpPr>
            <p:cNvPr id="282" name="Google Shape;282;p33"/>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3"/>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33"/>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Independent Exploration Task</a:t>
            </a:r>
            <a:endParaRPr/>
          </a:p>
        </p:txBody>
      </p:sp>
      <p:sp>
        <p:nvSpPr>
          <p:cNvPr id="285" name="Google Shape;285;p33"/>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TRY IT YOURSELF</a:t>
            </a:r>
            <a:endParaRPr/>
          </a:p>
        </p:txBody>
      </p:sp>
      <p:sp>
        <p:nvSpPr>
          <p:cNvPr id="286" name="Google Shape;286;p33"/>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Apply the skills you’ve learned in this task.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