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
      <p:font typeface="Poppins Black"/>
      <p:bold r:id="rId32"/>
      <p:boldItalic r:id="rId33"/>
    </p:embeddedFont>
    <p:embeddedFont>
      <p:font typeface="Barlow Medium"/>
      <p:regular r:id="rId34"/>
      <p:bold r:id="rId35"/>
      <p:italic r:id="rId36"/>
      <p:boldItalic r:id="rId37"/>
    </p:embeddedFont>
    <p:embeddedFont>
      <p:font typeface="Barlow ExtraBold"/>
      <p:bold r:id="rId38"/>
      <p:boldItalic r:id="rId39"/>
    </p:embeddedFont>
    <p:embeddedFont>
      <p:font typeface="Poppins SemiBold"/>
      <p:regular r:id="rId40"/>
      <p:bold r:id="rId41"/>
      <p:italic r:id="rId42"/>
      <p:boldItalic r:id="rId43"/>
    </p:embeddedFont>
    <p:embeddedFont>
      <p:font typeface="Barlow SemiBold"/>
      <p:regular r:id="rId44"/>
      <p:bold r:id="rId45"/>
      <p:italic r:id="rId46"/>
      <p:boldItalic r:id="rId47"/>
    </p:embeddedFont>
    <p:embeddedFont>
      <p:font typeface="Poppins ExtraBold"/>
      <p:bold r:id="rId48"/>
      <p:boldItalic r:id="rId49"/>
    </p:embeddedFont>
    <p:embeddedFont>
      <p:font typeface="Courier Prime"/>
      <p:regular r:id="rId50"/>
      <p:bold r:id="rId51"/>
      <p:italic r:id="rId52"/>
      <p:boldItalic r:id="rId53"/>
    </p:embeddedFont>
    <p:embeddedFont>
      <p:font typeface="Barlow"/>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BarlowSemiBold-regular.fntdata"/><Relationship Id="rId43" Type="http://schemas.openxmlformats.org/officeDocument/2006/relationships/font" Target="fonts/PoppinsSemiBold-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ExtraBold-bold.fntdata"/><Relationship Id="rId47" Type="http://schemas.openxmlformats.org/officeDocument/2006/relationships/font" Target="fonts/BarlowSemiBold-boldItalic.fntdata"/><Relationship Id="rId49" Type="http://schemas.openxmlformats.org/officeDocument/2006/relationships/font" Target="fonts/Poppi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33" Type="http://schemas.openxmlformats.org/officeDocument/2006/relationships/font" Target="fonts/PoppinsBlack-boldItalic.fntdata"/><Relationship Id="rId32" Type="http://schemas.openxmlformats.org/officeDocument/2006/relationships/font" Target="fonts/PoppinsBlack-bold.fntdata"/><Relationship Id="rId35" Type="http://schemas.openxmlformats.org/officeDocument/2006/relationships/font" Target="fonts/BarlowMedium-bold.fntdata"/><Relationship Id="rId34" Type="http://schemas.openxmlformats.org/officeDocument/2006/relationships/font" Target="fonts/BarlowMedium-regular.fntdata"/><Relationship Id="rId37" Type="http://schemas.openxmlformats.org/officeDocument/2006/relationships/font" Target="fonts/BarlowMedium-boldItalic.fntdata"/><Relationship Id="rId36" Type="http://schemas.openxmlformats.org/officeDocument/2006/relationships/font" Target="fonts/BarlowMedium-italic.fntdata"/><Relationship Id="rId39" Type="http://schemas.openxmlformats.org/officeDocument/2006/relationships/font" Target="fonts/BarlowExtraBold-boldItalic.fntdata"/><Relationship Id="rId38" Type="http://schemas.openxmlformats.org/officeDocument/2006/relationships/font" Target="fonts/BarlowExtraBold-bold.fntdata"/><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Light-regular.fntdata"/><Relationship Id="rId23" Type="http://schemas.openxmlformats.org/officeDocument/2006/relationships/font" Target="fonts/Poppins-boldItalic.fntdata"/><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29" Type="http://schemas.openxmlformats.org/officeDocument/2006/relationships/font" Target="fonts/PoppinsMedium-bold.fntdata"/><Relationship Id="rId51" Type="http://schemas.openxmlformats.org/officeDocument/2006/relationships/font" Target="fonts/CourierPrime-bold.fntdata"/><Relationship Id="rId50" Type="http://schemas.openxmlformats.org/officeDocument/2006/relationships/font" Target="fonts/CourierPrime-regular.fntdata"/><Relationship Id="rId53" Type="http://schemas.openxmlformats.org/officeDocument/2006/relationships/font" Target="fonts/CourierPrime-boldItalic.fntdata"/><Relationship Id="rId52" Type="http://schemas.openxmlformats.org/officeDocument/2006/relationships/font" Target="fonts/CourierPrime-italic.fntdata"/><Relationship Id="rId11" Type="http://schemas.openxmlformats.org/officeDocument/2006/relationships/slide" Target="slides/slide6.xml"/><Relationship Id="rId55" Type="http://schemas.openxmlformats.org/officeDocument/2006/relationships/font" Target="fonts/Barlow-boldItalic.fntdata"/><Relationship Id="rId10" Type="http://schemas.openxmlformats.org/officeDocument/2006/relationships/slide" Target="slides/slide5.xml"/><Relationship Id="rId54" Type="http://schemas.openxmlformats.org/officeDocument/2006/relationships/font" Target="fonts/Barlow-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abeb36c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abeb36c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d9c9cb27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d9c9cb27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beb36c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beb36c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ONLINE RELATIONSHIPS</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Let’s Meet Up</a:t>
            </a:r>
            <a:endParaRPr>
              <a:solidFill>
                <a:schemeClr val="lt1"/>
              </a:solidFill>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4.5</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are some red flags in this conversation between Lily and Max?</a:t>
            </a:r>
            <a:endParaRPr/>
          </a:p>
          <a:p>
            <a:pPr indent="0" lvl="0" marL="0" rtl="0" algn="l">
              <a:spcBef>
                <a:spcPts val="1200"/>
              </a:spcBef>
              <a:spcAft>
                <a:spcPts val="0"/>
              </a:spcAft>
              <a:buClr>
                <a:schemeClr val="dk1"/>
              </a:buClr>
              <a:buSzPts val="1100"/>
              <a:buFont typeface="Arial"/>
              <a:buNone/>
            </a:pPr>
            <a:r>
              <a:rPr lang="en"/>
              <a:t>2. What kind of unsafe or risky behaviour is Lily engaging in?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8" name="Google Shape;218;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9" name="Google Shape;219;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0" name="Google Shape;220;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What are some potential risks of meeting someone in person who you met online?</a:t>
            </a:r>
            <a:endParaRPr/>
          </a:p>
          <a:p>
            <a:pPr indent="0" lvl="0" marL="0" rtl="0" algn="l">
              <a:spcBef>
                <a:spcPts val="1200"/>
              </a:spcBef>
              <a:spcAft>
                <a:spcPts val="0"/>
              </a:spcAft>
              <a:buNone/>
            </a:pPr>
            <a:r>
              <a:rPr lang="en"/>
              <a:t>2. Do you think Max is in love with Lily because of their strong connection? Is Casey right in thinking Max could be a groomer? </a:t>
            </a:r>
            <a:endParaRPr/>
          </a:p>
          <a:p>
            <a:pPr indent="0" lvl="0" marL="0" rtl="0" algn="l">
              <a:spcBef>
                <a:spcPts val="1200"/>
              </a:spcBef>
              <a:spcAft>
                <a:spcPts val="0"/>
              </a:spcAft>
              <a:buClr>
                <a:srgbClr val="000000"/>
              </a:buClr>
              <a:buSzPts val="1100"/>
              <a:buFont typeface="Arial"/>
              <a:buNone/>
            </a:pPr>
            <a:r>
              <a:rPr lang="en"/>
              <a:t>3. What are some myths about online predators that need to be debunked?</a:t>
            </a:r>
            <a:endParaRPr/>
          </a:p>
          <a:p>
            <a:pPr indent="0" lvl="0" marL="0" rtl="0" algn="l">
              <a:spcBef>
                <a:spcPts val="1200"/>
              </a:spcBef>
              <a:spcAft>
                <a:spcPts val="1200"/>
              </a:spcAft>
              <a:buNone/>
            </a:pPr>
            <a:r>
              <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Casey did the right thing by telling the school counsellor, Mrs. Stevens? </a:t>
            </a:r>
            <a:endParaRPr/>
          </a:p>
          <a:p>
            <a:pPr indent="0" lvl="0" marL="0" rtl="0" algn="l">
              <a:spcBef>
                <a:spcPts val="1200"/>
              </a:spcBef>
              <a:spcAft>
                <a:spcPts val="0"/>
              </a:spcAft>
              <a:buClr>
                <a:schemeClr val="dk1"/>
              </a:buClr>
              <a:buSzPts val="1100"/>
              <a:buFont typeface="Arial"/>
              <a:buNone/>
            </a:pPr>
            <a:r>
              <a:rPr lang="en"/>
              <a:t>2. Why is it important to trust your instincts and listen to your gut? </a:t>
            </a:r>
            <a:endParaRPr/>
          </a:p>
          <a:p>
            <a:pPr indent="0" lvl="0" marL="0" rtl="0" algn="l">
              <a:spcBef>
                <a:spcPts val="1200"/>
              </a:spcBef>
              <a:spcAft>
                <a:spcPts val="0"/>
              </a:spcAft>
              <a:buClr>
                <a:schemeClr val="dk1"/>
              </a:buClr>
              <a:buSzPts val="1100"/>
              <a:buFont typeface="Arial"/>
              <a:buNone/>
            </a:pPr>
            <a:r>
              <a:rPr lang="en"/>
              <a:t>3. Why is it important to tell a trusted adult if you or someone you know is in an unsafe online relationship?</a:t>
            </a:r>
            <a:endParaRPr/>
          </a:p>
          <a:p>
            <a:pPr indent="0" lvl="0" marL="0" rtl="0" algn="l">
              <a:spcBef>
                <a:spcPts val="1200"/>
              </a:spcBef>
              <a:spcAft>
                <a:spcPts val="1200"/>
              </a:spcAft>
              <a:buNone/>
            </a:pPr>
            <a:r>
              <a:t/>
            </a:r>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46" name="Google Shape;246;p32"/>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47" name="Google Shape;247;p32"/>
          <p:cNvSpPr txBox="1"/>
          <p:nvPr/>
        </p:nvSpPr>
        <p:spPr>
          <a:xfrm>
            <a:off x="406800" y="1590650"/>
            <a:ext cx="8330400" cy="28860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There are common myths and misconceptions about what an online groomer or predator should look like, but in reality they can be anyone.</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It is dangerous to meet up with someone you’ve only communicated with online, because you never know who you’re talking to on the other side of the screen. They could be a catfish or an online groomer.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Unsafe or risky behaviours can lead to dangerous situations. Always be alert and use critical judgement before you put yourself in harm’s way. </a:t>
            </a:r>
            <a:endParaRPr sz="1300">
              <a:latin typeface="Poppins"/>
              <a:ea typeface="Poppins"/>
              <a:cs typeface="Poppins"/>
              <a:sym typeface="Poppins"/>
            </a:endParaRPr>
          </a:p>
          <a:p>
            <a:pPr indent="0" lvl="0" marL="0" rtl="0" algn="l">
              <a:lnSpc>
                <a:spcPct val="139996"/>
              </a:lnSpc>
              <a:spcBef>
                <a:spcPts val="0"/>
              </a:spcBef>
              <a:spcAft>
                <a:spcPts val="0"/>
              </a:spcAft>
              <a:buNone/>
            </a:pPr>
            <a:r>
              <a:t/>
            </a:r>
            <a:endParaRPr sz="13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51" name="Shape 251"/>
        <p:cNvGrpSpPr/>
        <p:nvPr/>
      </p:nvGrpSpPr>
      <p:grpSpPr>
        <a:xfrm>
          <a:off x="0" y="0"/>
          <a:ext cx="0" cy="0"/>
          <a:chOff x="0" y="0"/>
          <a:chExt cx="0" cy="0"/>
        </a:xfrm>
      </p:grpSpPr>
      <p:sp>
        <p:nvSpPr>
          <p:cNvPr id="252" name="Google Shape;252;p33"/>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4.5</a:t>
            </a:r>
            <a:endParaRPr>
              <a:solidFill>
                <a:schemeClr val="lt1"/>
              </a:solidFill>
            </a:endParaRPr>
          </a:p>
        </p:txBody>
      </p:sp>
      <p:sp>
        <p:nvSpPr>
          <p:cNvPr id="253" name="Google Shape;253;p33"/>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 are some online behaviours you would consider unsafe or risky?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Catfishing</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173900" cy="228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Catfishing is when someone pretends to be someone else online by using a fake identity, often with the intention of deceiving others. This can include using fake profile pictures, names, and personal information to create a false persona. People may engage in catfishing for various reasons, such as seeking attention, manipulating others, or attempting to scam people.</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Unsafe or Risky Behaviour</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2055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Unsafe or risky behaviours online refer to actions that can potentially expose someone to harm, such as sharing personal information with strangers, clicking on suspicious links, or engaging in inappropriate communication. These behaviours can lead to negative consequences like cyberbullying, identity theft, or exposure to harmful content.</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Myths of Online Predators</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289700" cy="1812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lang="en"/>
              <a:t>Myths of online predators are false beliefs or misconceptions that people may have about strangers who use the internet to harm others, such as the belief that all online predators are old men or that they can only be found on specific websites. </a:t>
            </a:r>
            <a:endParaRPr/>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063"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Can someone be a catfish even if they don't intend to trick anyone? Why or why not? </a:t>
            </a:r>
            <a:endParaRPr/>
          </a:p>
          <a:p>
            <a:pPr indent="0" lvl="0" marL="0" rtl="0" algn="l">
              <a:spcBef>
                <a:spcPts val="1200"/>
              </a:spcBef>
              <a:spcAft>
                <a:spcPts val="0"/>
              </a:spcAft>
              <a:buClr>
                <a:schemeClr val="dk1"/>
              </a:buClr>
              <a:buSzPts val="1100"/>
              <a:buFont typeface="Arial"/>
              <a:buNone/>
            </a:pPr>
            <a:r>
              <a:rPr lang="en"/>
              <a:t>2. What do you think is Lily’s motivations for setting up a fake online profile?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are some warning signs in this conversation that suggest Max may not have good intentions?</a:t>
            </a:r>
            <a:endParaRPr/>
          </a:p>
          <a:p>
            <a:pPr indent="0" lvl="0" marL="0" rtl="0" algn="l">
              <a:spcBef>
                <a:spcPts val="1200"/>
              </a:spcBef>
              <a:spcAft>
                <a:spcPts val="0"/>
              </a:spcAft>
              <a:buClr>
                <a:schemeClr val="dk1"/>
              </a:buClr>
              <a:buSzPts val="1100"/>
              <a:buFont typeface="Arial"/>
              <a:buNone/>
            </a:pPr>
            <a:r>
              <a:rPr lang="en"/>
              <a:t>2. What are some potential risks of meeting someone you've only talked to online?</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7" name="Google Shape;207;p28"/>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08" name="Google Shape;208;p28"/>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