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sldSz cx="18288000" cy="10287000"/>
  <p:notesSz cx="6858000" cy="9144000"/>
  <p:embeddedFontLst>
    <p:embeddedFont>
      <p:font typeface="Poppins" pitchFamily="2" charset="77"/>
      <p:regular r:id="rId22"/>
      <p:bold r:id="rId23"/>
      <p:italic r:id="rId24"/>
      <p:boldItalic r:id="rId25"/>
    </p:embeddedFont>
    <p:embeddedFont>
      <p:font typeface="Poppins Bold" pitchFamily="2" charset="77"/>
      <p:regular r:id="rId26"/>
      <p:bold r:id="rId27"/>
    </p:embeddedFont>
    <p:embeddedFont>
      <p:font typeface="Poppins Italics" pitchFamily="2" charset="77"/>
      <p:regular r:id="rId28"/>
      <p:italic r:id="rId29"/>
    </p:embeddedFont>
    <p:embeddedFont>
      <p:font typeface="Poppins Light" panose="020B0604020202020204" pitchFamily="34" charset="0"/>
      <p:regular r:id="rId30"/>
      <p:italic r:id="rId31"/>
    </p:embeddedFont>
    <p:embeddedFont>
      <p:font typeface="Poppins Medium" panose="020B0604020202020204" pitchFamily="34" charset="0"/>
      <p:regular r:id="rId32"/>
      <p:italic r:id="rId3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7" autoAdjust="0"/>
    <p:restoredTop sz="94620" autoAdjust="0"/>
  </p:normalViewPr>
  <p:slideViewPr>
    <p:cSldViewPr>
      <p:cViewPr varScale="1">
        <p:scale>
          <a:sx n="73" d="100"/>
          <a:sy n="73" d="100"/>
        </p:scale>
        <p:origin x="824" y="20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5.fntdata"/><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33" Type="http://schemas.openxmlformats.org/officeDocument/2006/relationships/font" Target="fonts/font12.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32" Type="http://schemas.openxmlformats.org/officeDocument/2006/relationships/font" Target="fonts/font11.fntdata"/><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font" Target="fonts/font7.fntdata"/><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0.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3/7/24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3/7/24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3/7/24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3/7/24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3/7/24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3/7/24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3/7/24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3/7/24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3/7/24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extLst>
    <p:ext uri="{DCECCB84-F9BA-43D5-87BE-67443E8EF086}">
      <p15:sldGuideLst xmlns:p15="http://schemas.microsoft.com/office/powerpoint/2012/main">
        <p15:guide id="1" orient="horz" pos="3240" userDrawn="1">
          <p15:clr>
            <a:srgbClr val="FBAE40"/>
          </p15:clr>
        </p15:guide>
        <p15:guide id="2" pos="576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3/7/24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3/7/24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sv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3/7/24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grpSp>
        <p:nvGrpSpPr>
          <p:cNvPr id="7" name="Group 2">
            <a:extLst>
              <a:ext uri="{FF2B5EF4-FFF2-40B4-BE49-F238E27FC236}">
                <a16:creationId xmlns:a16="http://schemas.microsoft.com/office/drawing/2014/main" id="{14CA56A4-1CAA-A200-4D4B-A4416D7987BE}"/>
              </a:ext>
            </a:extLst>
          </p:cNvPr>
          <p:cNvGrpSpPr/>
          <p:nvPr userDrawn="1"/>
        </p:nvGrpSpPr>
        <p:grpSpPr>
          <a:xfrm>
            <a:off x="0" y="9674333"/>
            <a:ext cx="18288000" cy="612667"/>
            <a:chOff x="0" y="0"/>
            <a:chExt cx="24384000" cy="816889"/>
          </a:xfrm>
        </p:grpSpPr>
        <p:grpSp>
          <p:nvGrpSpPr>
            <p:cNvPr id="8" name="Group 3">
              <a:extLst>
                <a:ext uri="{FF2B5EF4-FFF2-40B4-BE49-F238E27FC236}">
                  <a16:creationId xmlns:a16="http://schemas.microsoft.com/office/drawing/2014/main" id="{8B31BE27-A34E-5CFB-59A3-8CA1DDC72A7D}"/>
                </a:ext>
              </a:extLst>
            </p:cNvPr>
            <p:cNvGrpSpPr/>
            <p:nvPr/>
          </p:nvGrpSpPr>
          <p:grpSpPr>
            <a:xfrm>
              <a:off x="0" y="0"/>
              <a:ext cx="24384000" cy="816889"/>
              <a:chOff x="0" y="0"/>
              <a:chExt cx="4816593" cy="161361"/>
            </a:xfrm>
          </p:grpSpPr>
          <p:sp>
            <p:nvSpPr>
              <p:cNvPr id="12" name="Freeform 4">
                <a:extLst>
                  <a:ext uri="{FF2B5EF4-FFF2-40B4-BE49-F238E27FC236}">
                    <a16:creationId xmlns:a16="http://schemas.microsoft.com/office/drawing/2014/main" id="{13DF55DF-12F1-5B73-2363-EB265997C73B}"/>
                  </a:ext>
                </a:extLst>
              </p:cNvPr>
              <p:cNvSpPr/>
              <p:nvPr/>
            </p:nvSpPr>
            <p:spPr>
              <a:xfrm>
                <a:off x="0" y="0"/>
                <a:ext cx="4816592" cy="161361"/>
              </a:xfrm>
              <a:custGeom>
                <a:avLst/>
                <a:gdLst/>
                <a:ahLst/>
                <a:cxnLst/>
                <a:rect l="l" t="t" r="r" b="b"/>
                <a:pathLst>
                  <a:path w="4816592" h="161361">
                    <a:moveTo>
                      <a:pt x="0" y="0"/>
                    </a:moveTo>
                    <a:lnTo>
                      <a:pt x="4816592" y="0"/>
                    </a:lnTo>
                    <a:lnTo>
                      <a:pt x="4816592" y="161361"/>
                    </a:lnTo>
                    <a:lnTo>
                      <a:pt x="0" y="161361"/>
                    </a:lnTo>
                    <a:close/>
                  </a:path>
                </a:pathLst>
              </a:custGeom>
              <a:solidFill>
                <a:srgbClr val="FFFFFF"/>
              </a:solidFill>
            </p:spPr>
            <p:txBody>
              <a:bodyPr/>
              <a:lstStyle/>
              <a:p>
                <a:endParaRPr lang="en-US"/>
              </a:p>
            </p:txBody>
          </p:sp>
          <p:sp>
            <p:nvSpPr>
              <p:cNvPr id="13" name="TextBox 5">
                <a:extLst>
                  <a:ext uri="{FF2B5EF4-FFF2-40B4-BE49-F238E27FC236}">
                    <a16:creationId xmlns:a16="http://schemas.microsoft.com/office/drawing/2014/main" id="{484155B6-677F-DCFD-C53A-324F16400486}"/>
                  </a:ext>
                </a:extLst>
              </p:cNvPr>
              <p:cNvSpPr txBox="1"/>
              <p:nvPr/>
            </p:nvSpPr>
            <p:spPr>
              <a:xfrm>
                <a:off x="0" y="-57150"/>
                <a:ext cx="4816593" cy="218511"/>
              </a:xfrm>
              <a:prstGeom prst="rect">
                <a:avLst/>
              </a:prstGeom>
            </p:spPr>
            <p:txBody>
              <a:bodyPr lIns="50800" tIns="50800" rIns="50800" bIns="50800" rtlCol="0" anchor="ctr"/>
              <a:lstStyle/>
              <a:p>
                <a:pPr algn="ctr">
                  <a:lnSpc>
                    <a:spcPts val="2659"/>
                  </a:lnSpc>
                </a:pPr>
                <a:endParaRPr/>
              </a:p>
            </p:txBody>
          </p:sp>
        </p:grpSp>
        <p:sp>
          <p:nvSpPr>
            <p:cNvPr id="9" name="Freeform 6">
              <a:extLst>
                <a:ext uri="{FF2B5EF4-FFF2-40B4-BE49-F238E27FC236}">
                  <a16:creationId xmlns:a16="http://schemas.microsoft.com/office/drawing/2014/main" id="{24849995-7909-96B5-EE40-DB357C785451}"/>
                </a:ext>
              </a:extLst>
            </p:cNvPr>
            <p:cNvSpPr/>
            <p:nvPr/>
          </p:nvSpPr>
          <p:spPr>
            <a:xfrm>
              <a:off x="0" y="0"/>
              <a:ext cx="2257733" cy="816889"/>
            </a:xfrm>
            <a:custGeom>
              <a:avLst/>
              <a:gdLst/>
              <a:ahLst/>
              <a:cxnLst/>
              <a:rect l="l" t="t" r="r" b="b"/>
              <a:pathLst>
                <a:path w="2257733" h="816889">
                  <a:moveTo>
                    <a:pt x="0" y="0"/>
                  </a:moveTo>
                  <a:lnTo>
                    <a:pt x="2257733" y="0"/>
                  </a:lnTo>
                  <a:lnTo>
                    <a:pt x="2257733" y="816889"/>
                  </a:lnTo>
                  <a:lnTo>
                    <a:pt x="0" y="816889"/>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endParaRPr lang="en-US"/>
            </a:p>
          </p:txBody>
        </p:sp>
        <p:sp>
          <p:nvSpPr>
            <p:cNvPr id="10" name="TextBox 7">
              <a:extLst>
                <a:ext uri="{FF2B5EF4-FFF2-40B4-BE49-F238E27FC236}">
                  <a16:creationId xmlns:a16="http://schemas.microsoft.com/office/drawing/2014/main" id="{A9C1BFF0-078A-5576-EC8E-E45FA93AA730}"/>
                </a:ext>
              </a:extLst>
            </p:cNvPr>
            <p:cNvSpPr txBox="1"/>
            <p:nvPr/>
          </p:nvSpPr>
          <p:spPr>
            <a:xfrm>
              <a:off x="2430121" y="169263"/>
              <a:ext cx="2257733" cy="279564"/>
            </a:xfrm>
            <a:prstGeom prst="rect">
              <a:avLst/>
            </a:prstGeom>
          </p:spPr>
          <p:txBody>
            <a:bodyPr wrap="square" lIns="0" tIns="0" rIns="0" bIns="0" rtlCol="0" anchor="t">
              <a:spAutoFit/>
            </a:bodyPr>
            <a:lstStyle/>
            <a:p>
              <a:pPr>
                <a:lnSpc>
                  <a:spcPts val="1679"/>
                </a:lnSpc>
                <a:spcBef>
                  <a:spcPct val="0"/>
                </a:spcBef>
              </a:pPr>
              <a:r>
                <a:rPr lang="en-US" sz="1200" spc="84" dirty="0">
                  <a:solidFill>
                    <a:srgbClr val="000000"/>
                  </a:solidFill>
                  <a:latin typeface="Poppins Bold"/>
                </a:rPr>
                <a:t>CYBERLITE.ORG</a:t>
              </a:r>
            </a:p>
          </p:txBody>
        </p:sp>
        <p:sp>
          <p:nvSpPr>
            <p:cNvPr id="11" name="TextBox 8">
              <a:extLst>
                <a:ext uri="{FF2B5EF4-FFF2-40B4-BE49-F238E27FC236}">
                  <a16:creationId xmlns:a16="http://schemas.microsoft.com/office/drawing/2014/main" id="{70C73CA8-3463-6FA2-6396-9D7A4468F54D}"/>
                </a:ext>
              </a:extLst>
            </p:cNvPr>
            <p:cNvSpPr txBox="1"/>
            <p:nvPr/>
          </p:nvSpPr>
          <p:spPr>
            <a:xfrm>
              <a:off x="2430121" y="389395"/>
              <a:ext cx="5649320" cy="227755"/>
            </a:xfrm>
            <a:prstGeom prst="rect">
              <a:avLst/>
            </a:prstGeom>
          </p:spPr>
          <p:txBody>
            <a:bodyPr lIns="0" tIns="0" rIns="0" bIns="0" rtlCol="0" anchor="t">
              <a:spAutoFit/>
            </a:bodyPr>
            <a:lstStyle/>
            <a:p>
              <a:pPr>
                <a:lnSpc>
                  <a:spcPts val="1399"/>
                </a:lnSpc>
                <a:spcBef>
                  <a:spcPct val="0"/>
                </a:spcBef>
              </a:pPr>
              <a:r>
                <a:rPr lang="en-US" sz="999" dirty="0">
                  <a:solidFill>
                    <a:srgbClr val="000000"/>
                  </a:solidFill>
                  <a:latin typeface="Poppins Italics"/>
                  <a:ea typeface="Poppins Italics"/>
                </a:rPr>
                <a:t>2024 Ⓒ Cyberlite Books Pte. Ltd. All Rights Reserved.</a:t>
              </a:r>
            </a:p>
          </p:txBody>
        </p:sp>
      </p:gr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5.sv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svg"/><Relationship Id="rId7" Type="http://schemas.openxmlformats.org/officeDocument/2006/relationships/image" Target="../media/image13.sv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12.png"/><Relationship Id="rId11" Type="http://schemas.openxmlformats.org/officeDocument/2006/relationships/image" Target="../media/image17.svg"/><Relationship Id="rId5" Type="http://schemas.openxmlformats.org/officeDocument/2006/relationships/image" Target="../media/image11.sv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svg"/></Relationships>
</file>

<file path=ppt/slides/_rels/slide8.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svg"/><Relationship Id="rId7" Type="http://schemas.openxmlformats.org/officeDocument/2006/relationships/image" Target="../media/image25.svg"/><Relationship Id="rId2"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image" Target="../media/image23.svg"/><Relationship Id="rId4" Type="http://schemas.openxmlformats.org/officeDocument/2006/relationships/image" Target="../media/image22.png"/><Relationship Id="rId9" Type="http://schemas.openxmlformats.org/officeDocument/2006/relationships/image" Target="../media/image27.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C6585"/>
        </a:solidFill>
        <a:effectLst/>
      </p:bgPr>
    </p:bg>
    <p:spTree>
      <p:nvGrpSpPr>
        <p:cNvPr id="1" name=""/>
        <p:cNvGrpSpPr/>
        <p:nvPr/>
      </p:nvGrpSpPr>
      <p:grpSpPr>
        <a:xfrm>
          <a:off x="0" y="0"/>
          <a:ext cx="0" cy="0"/>
          <a:chOff x="0" y="0"/>
          <a:chExt cx="0" cy="0"/>
        </a:xfrm>
      </p:grpSpPr>
      <p:sp>
        <p:nvSpPr>
          <p:cNvPr id="2" name="TextBox 2"/>
          <p:cNvSpPr txBox="1"/>
          <p:nvPr/>
        </p:nvSpPr>
        <p:spPr>
          <a:xfrm>
            <a:off x="1028700" y="3237620"/>
            <a:ext cx="7865694" cy="2667113"/>
          </a:xfrm>
          <a:prstGeom prst="rect">
            <a:avLst/>
          </a:prstGeom>
        </p:spPr>
        <p:txBody>
          <a:bodyPr lIns="0" tIns="0" rIns="0" bIns="0" rtlCol="0" anchor="t">
            <a:spAutoFit/>
          </a:bodyPr>
          <a:lstStyle/>
          <a:p>
            <a:pPr>
              <a:lnSpc>
                <a:spcPts val="10493"/>
              </a:lnSpc>
              <a:spcBef>
                <a:spcPct val="0"/>
              </a:spcBef>
            </a:pPr>
            <a:r>
              <a:rPr lang="en-US" sz="7495">
                <a:solidFill>
                  <a:srgbClr val="FFFFFF"/>
                </a:solidFill>
                <a:latin typeface="Poppins Bold"/>
              </a:rPr>
              <a:t>Smart Device, Smart Security</a:t>
            </a:r>
          </a:p>
        </p:txBody>
      </p:sp>
      <p:sp>
        <p:nvSpPr>
          <p:cNvPr id="3" name="TextBox 3"/>
          <p:cNvSpPr txBox="1"/>
          <p:nvPr/>
        </p:nvSpPr>
        <p:spPr>
          <a:xfrm>
            <a:off x="1028700" y="6672462"/>
            <a:ext cx="7865694" cy="524517"/>
          </a:xfrm>
          <a:prstGeom prst="rect">
            <a:avLst/>
          </a:prstGeom>
        </p:spPr>
        <p:txBody>
          <a:bodyPr lIns="0" tIns="0" rIns="0" bIns="0" rtlCol="0" anchor="t">
            <a:spAutoFit/>
          </a:bodyPr>
          <a:lstStyle/>
          <a:p>
            <a:pPr>
              <a:lnSpc>
                <a:spcPts val="4164"/>
              </a:lnSpc>
              <a:spcBef>
                <a:spcPct val="0"/>
              </a:spcBef>
            </a:pPr>
            <a:r>
              <a:rPr lang="en-US" sz="2974">
                <a:solidFill>
                  <a:srgbClr val="FFFFFF"/>
                </a:solidFill>
                <a:latin typeface="Poppins Medium"/>
              </a:rPr>
              <a:t>How smart is your device? </a:t>
            </a:r>
          </a:p>
        </p:txBody>
      </p:sp>
      <p:sp>
        <p:nvSpPr>
          <p:cNvPr id="4" name="TextBox 4"/>
          <p:cNvSpPr txBox="1"/>
          <p:nvPr/>
        </p:nvSpPr>
        <p:spPr>
          <a:xfrm>
            <a:off x="15443430" y="371775"/>
            <a:ext cx="1957951" cy="367626"/>
          </a:xfrm>
          <a:prstGeom prst="rect">
            <a:avLst/>
          </a:prstGeom>
        </p:spPr>
        <p:txBody>
          <a:bodyPr lIns="0" tIns="0" rIns="0" bIns="0" rtlCol="0" anchor="t">
            <a:spAutoFit/>
          </a:bodyPr>
          <a:lstStyle/>
          <a:p>
            <a:pPr>
              <a:lnSpc>
                <a:spcPts val="2884"/>
              </a:lnSpc>
              <a:spcBef>
                <a:spcPct val="0"/>
              </a:spcBef>
            </a:pPr>
            <a:r>
              <a:rPr lang="en-US" sz="2060">
                <a:solidFill>
                  <a:srgbClr val="FFFFFF"/>
                </a:solidFill>
                <a:latin typeface="Poppins Light"/>
              </a:rPr>
              <a:t>  Lesson 12.02.01</a:t>
            </a:r>
          </a:p>
        </p:txBody>
      </p:sp>
      <p:sp>
        <p:nvSpPr>
          <p:cNvPr id="5" name="AutoShape 5"/>
          <p:cNvSpPr/>
          <p:nvPr/>
        </p:nvSpPr>
        <p:spPr>
          <a:xfrm>
            <a:off x="1028700" y="574639"/>
            <a:ext cx="14414730" cy="9525"/>
          </a:xfrm>
          <a:prstGeom prst="line">
            <a:avLst/>
          </a:prstGeom>
          <a:ln w="19050" cap="flat">
            <a:solidFill>
              <a:srgbClr val="FFFFFF"/>
            </a:solidFill>
            <a:prstDash val="solid"/>
            <a:headEnd type="none" w="sm" len="sm"/>
            <a:tailEnd type="none" w="sm" len="sm"/>
          </a:ln>
        </p:spPr>
        <p:txBody>
          <a:bodyPr/>
          <a:lstStyle/>
          <a:p>
            <a:endParaRPr lang="en-US"/>
          </a:p>
        </p:txBody>
      </p:sp>
      <p:grpSp>
        <p:nvGrpSpPr>
          <p:cNvPr id="6" name="Group 6"/>
          <p:cNvGrpSpPr/>
          <p:nvPr/>
        </p:nvGrpSpPr>
        <p:grpSpPr>
          <a:xfrm>
            <a:off x="0" y="9674333"/>
            <a:ext cx="18287996" cy="612667"/>
            <a:chOff x="0" y="0"/>
            <a:chExt cx="24383995" cy="816889"/>
          </a:xfrm>
        </p:grpSpPr>
        <p:sp>
          <p:nvSpPr>
            <p:cNvPr id="8" name="Freeform 8"/>
            <p:cNvSpPr/>
            <p:nvPr/>
          </p:nvSpPr>
          <p:spPr>
            <a:xfrm>
              <a:off x="0" y="0"/>
              <a:ext cx="24383995" cy="816889"/>
            </a:xfrm>
            <a:custGeom>
              <a:avLst/>
              <a:gdLst/>
              <a:ahLst/>
              <a:cxnLst/>
              <a:rect l="l" t="t" r="r" b="b"/>
              <a:pathLst>
                <a:path w="4816592" h="161361">
                  <a:moveTo>
                    <a:pt x="0" y="0"/>
                  </a:moveTo>
                  <a:lnTo>
                    <a:pt x="4816592" y="0"/>
                  </a:lnTo>
                  <a:lnTo>
                    <a:pt x="4816592" y="161361"/>
                  </a:lnTo>
                  <a:lnTo>
                    <a:pt x="0" y="161361"/>
                  </a:lnTo>
                  <a:close/>
                </a:path>
              </a:pathLst>
            </a:custGeom>
            <a:solidFill>
              <a:srgbClr val="FFFFFF"/>
            </a:solidFill>
          </p:spPr>
          <p:txBody>
            <a:bodyPr/>
            <a:lstStyle/>
            <a:p>
              <a:endParaRPr lang="en-US"/>
            </a:p>
          </p:txBody>
        </p:sp>
        <p:sp>
          <p:nvSpPr>
            <p:cNvPr id="10" name="Freeform 10"/>
            <p:cNvSpPr/>
            <p:nvPr/>
          </p:nvSpPr>
          <p:spPr>
            <a:xfrm>
              <a:off x="0" y="0"/>
              <a:ext cx="2257733" cy="816889"/>
            </a:xfrm>
            <a:custGeom>
              <a:avLst/>
              <a:gdLst/>
              <a:ahLst/>
              <a:cxnLst/>
              <a:rect l="l" t="t" r="r" b="b"/>
              <a:pathLst>
                <a:path w="2257733" h="816889">
                  <a:moveTo>
                    <a:pt x="0" y="0"/>
                  </a:moveTo>
                  <a:lnTo>
                    <a:pt x="2257733" y="0"/>
                  </a:lnTo>
                  <a:lnTo>
                    <a:pt x="2257733" y="816889"/>
                  </a:lnTo>
                  <a:lnTo>
                    <a:pt x="0" y="81688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11" name="TextBox 11"/>
            <p:cNvSpPr txBox="1"/>
            <p:nvPr/>
          </p:nvSpPr>
          <p:spPr>
            <a:xfrm>
              <a:off x="2430121" y="115710"/>
              <a:ext cx="2414441" cy="267335"/>
            </a:xfrm>
            <a:prstGeom prst="rect">
              <a:avLst/>
            </a:prstGeom>
          </p:spPr>
          <p:txBody>
            <a:bodyPr lIns="0" tIns="0" rIns="0" bIns="0" rtlCol="0" anchor="t">
              <a:spAutoFit/>
            </a:bodyPr>
            <a:lstStyle/>
            <a:p>
              <a:pPr>
                <a:lnSpc>
                  <a:spcPts val="1679"/>
                </a:lnSpc>
                <a:spcBef>
                  <a:spcPct val="0"/>
                </a:spcBef>
              </a:pPr>
              <a:r>
                <a:rPr lang="en-US" sz="1200" spc="84">
                  <a:solidFill>
                    <a:srgbClr val="000000"/>
                  </a:solidFill>
                  <a:latin typeface="Poppins Bold"/>
                </a:rPr>
                <a:t>CYBERLITE.ORG</a:t>
              </a:r>
            </a:p>
          </p:txBody>
        </p:sp>
        <p:sp>
          <p:nvSpPr>
            <p:cNvPr id="12" name="TextBox 12"/>
            <p:cNvSpPr txBox="1"/>
            <p:nvPr/>
          </p:nvSpPr>
          <p:spPr>
            <a:xfrm>
              <a:off x="2430121" y="389395"/>
              <a:ext cx="5649320" cy="213783"/>
            </a:xfrm>
            <a:prstGeom prst="rect">
              <a:avLst/>
            </a:prstGeom>
          </p:spPr>
          <p:txBody>
            <a:bodyPr lIns="0" tIns="0" rIns="0" bIns="0" rtlCol="0" anchor="t">
              <a:spAutoFit/>
            </a:bodyPr>
            <a:lstStyle/>
            <a:p>
              <a:pPr>
                <a:lnSpc>
                  <a:spcPts val="1399"/>
                </a:lnSpc>
                <a:spcBef>
                  <a:spcPct val="0"/>
                </a:spcBef>
              </a:pPr>
              <a:r>
                <a:rPr lang="en-US" sz="999" dirty="0">
                  <a:solidFill>
                    <a:srgbClr val="000000"/>
                  </a:solidFill>
                  <a:latin typeface="Poppins Italics"/>
                  <a:ea typeface="Poppins Italics"/>
                </a:rPr>
                <a:t>2024 Ⓒ </a:t>
              </a:r>
              <a:r>
                <a:rPr lang="en-US" sz="999" dirty="0" err="1">
                  <a:solidFill>
                    <a:srgbClr val="000000"/>
                  </a:solidFill>
                  <a:latin typeface="Poppins Italics"/>
                  <a:ea typeface="Poppins Italics"/>
                </a:rPr>
                <a:t>Cyberlite</a:t>
              </a:r>
              <a:r>
                <a:rPr lang="en-US" sz="999" dirty="0">
                  <a:solidFill>
                    <a:srgbClr val="000000"/>
                  </a:solidFill>
                  <a:latin typeface="Poppins Italics"/>
                  <a:ea typeface="Poppins Italics"/>
                </a:rPr>
                <a:t> Books Pte. Ltd. All Rights Reserved.</a:t>
              </a:r>
            </a:p>
          </p:txBody>
        </p:sp>
      </p:grpSp>
      <p:grpSp>
        <p:nvGrpSpPr>
          <p:cNvPr id="13" name="Group 13"/>
          <p:cNvGrpSpPr/>
          <p:nvPr/>
        </p:nvGrpSpPr>
        <p:grpSpPr>
          <a:xfrm>
            <a:off x="8684084" y="1221257"/>
            <a:ext cx="9603916" cy="7551461"/>
            <a:chOff x="0" y="0"/>
            <a:chExt cx="12805221" cy="10068615"/>
          </a:xfrm>
        </p:grpSpPr>
        <p:grpSp>
          <p:nvGrpSpPr>
            <p:cNvPr id="14" name="Group 14"/>
            <p:cNvGrpSpPr/>
            <p:nvPr/>
          </p:nvGrpSpPr>
          <p:grpSpPr>
            <a:xfrm>
              <a:off x="1368303" y="0"/>
              <a:ext cx="10068615" cy="10068615"/>
              <a:chOff x="0" y="0"/>
              <a:chExt cx="812800" cy="812800"/>
            </a:xfrm>
          </p:grpSpPr>
          <p:sp>
            <p:nvSpPr>
              <p:cNvPr id="15" name="Freeform 1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txBody>
              <a:bodyPr/>
              <a:lstStyle/>
              <a:p>
                <a:endParaRPr lang="en-US"/>
              </a:p>
            </p:txBody>
          </p:sp>
          <p:sp>
            <p:nvSpPr>
              <p:cNvPr id="16" name="TextBox 16"/>
              <p:cNvSpPr txBox="1"/>
              <p:nvPr/>
            </p:nvSpPr>
            <p:spPr>
              <a:xfrm>
                <a:off x="76200" y="19050"/>
                <a:ext cx="660400" cy="717550"/>
              </a:xfrm>
              <a:prstGeom prst="rect">
                <a:avLst/>
              </a:prstGeom>
            </p:spPr>
            <p:txBody>
              <a:bodyPr lIns="50800" tIns="50800" rIns="50800" bIns="50800" rtlCol="0" anchor="ctr"/>
              <a:lstStyle/>
              <a:p>
                <a:pPr algn="ctr">
                  <a:lnSpc>
                    <a:spcPts val="2659"/>
                  </a:lnSpc>
                </a:pPr>
                <a:endParaRPr/>
              </a:p>
            </p:txBody>
          </p:sp>
        </p:grpSp>
        <p:sp>
          <p:nvSpPr>
            <p:cNvPr id="17" name="Freeform 17"/>
            <p:cNvSpPr/>
            <p:nvPr/>
          </p:nvSpPr>
          <p:spPr>
            <a:xfrm>
              <a:off x="0" y="1244889"/>
              <a:ext cx="12805221" cy="6722741"/>
            </a:xfrm>
            <a:custGeom>
              <a:avLst/>
              <a:gdLst/>
              <a:ahLst/>
              <a:cxnLst/>
              <a:rect l="l" t="t" r="r" b="b"/>
              <a:pathLst>
                <a:path w="12805221" h="6722741">
                  <a:moveTo>
                    <a:pt x="0" y="0"/>
                  </a:moveTo>
                  <a:lnTo>
                    <a:pt x="12805221" y="0"/>
                  </a:lnTo>
                  <a:lnTo>
                    <a:pt x="12805221" y="6722741"/>
                  </a:lnTo>
                  <a:lnTo>
                    <a:pt x="0" y="672274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grpSp>
      <p:sp>
        <p:nvSpPr>
          <p:cNvPr id="18" name="TextBox 18"/>
          <p:cNvSpPr txBox="1"/>
          <p:nvPr/>
        </p:nvSpPr>
        <p:spPr>
          <a:xfrm>
            <a:off x="1028700" y="2078723"/>
            <a:ext cx="6223248" cy="524517"/>
          </a:xfrm>
          <a:prstGeom prst="rect">
            <a:avLst/>
          </a:prstGeom>
        </p:spPr>
        <p:txBody>
          <a:bodyPr lIns="0" tIns="0" rIns="0" bIns="0" rtlCol="0" anchor="t">
            <a:spAutoFit/>
          </a:bodyPr>
          <a:lstStyle/>
          <a:p>
            <a:pPr>
              <a:lnSpc>
                <a:spcPts val="4164"/>
              </a:lnSpc>
              <a:spcBef>
                <a:spcPct val="0"/>
              </a:spcBef>
            </a:pPr>
            <a:r>
              <a:rPr lang="en-US" sz="2974">
                <a:solidFill>
                  <a:srgbClr val="FFFFFF"/>
                </a:solidFill>
                <a:latin typeface="Poppins Light"/>
              </a:rPr>
              <a:t>PRIVACY &amp; INFORMATION SECURITY</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5996E2"/>
        </a:solidFill>
        <a:effectLst/>
      </p:bgPr>
    </p:bg>
    <p:spTree>
      <p:nvGrpSpPr>
        <p:cNvPr id="1" name=""/>
        <p:cNvGrpSpPr/>
        <p:nvPr/>
      </p:nvGrpSpPr>
      <p:grpSpPr>
        <a:xfrm>
          <a:off x="0" y="0"/>
          <a:ext cx="0" cy="0"/>
          <a:chOff x="0" y="0"/>
          <a:chExt cx="0" cy="0"/>
        </a:xfrm>
      </p:grpSpPr>
      <p:grpSp>
        <p:nvGrpSpPr>
          <p:cNvPr id="2" name="Group 2"/>
          <p:cNvGrpSpPr/>
          <p:nvPr/>
        </p:nvGrpSpPr>
        <p:grpSpPr>
          <a:xfrm>
            <a:off x="0" y="331161"/>
            <a:ext cx="18288000" cy="9352697"/>
            <a:chOff x="0" y="0"/>
            <a:chExt cx="688644" cy="352181"/>
          </a:xfrm>
        </p:grpSpPr>
        <p:sp>
          <p:nvSpPr>
            <p:cNvPr id="3" name="Freeform 3"/>
            <p:cNvSpPr/>
            <p:nvPr/>
          </p:nvSpPr>
          <p:spPr>
            <a:xfrm>
              <a:off x="0" y="0"/>
              <a:ext cx="688644" cy="352181"/>
            </a:xfrm>
            <a:custGeom>
              <a:avLst/>
              <a:gdLst/>
              <a:ahLst/>
              <a:cxnLst/>
              <a:rect l="l" t="t" r="r" b="b"/>
              <a:pathLst>
                <a:path w="688644" h="352181">
                  <a:moveTo>
                    <a:pt x="229672" y="19070"/>
                  </a:moveTo>
                  <a:cubicBezTo>
                    <a:pt x="264863" y="7556"/>
                    <a:pt x="305114" y="0"/>
                    <a:pt x="344507" y="0"/>
                  </a:cubicBezTo>
                  <a:cubicBezTo>
                    <a:pt x="383902" y="0"/>
                    <a:pt x="421809" y="6476"/>
                    <a:pt x="456742" y="17990"/>
                  </a:cubicBezTo>
                  <a:cubicBezTo>
                    <a:pt x="457486" y="18350"/>
                    <a:pt x="458229" y="18350"/>
                    <a:pt x="458972" y="18710"/>
                  </a:cubicBezTo>
                  <a:cubicBezTo>
                    <a:pt x="590160" y="64765"/>
                    <a:pt x="686786" y="186379"/>
                    <a:pt x="688644" y="318270"/>
                  </a:cubicBezTo>
                  <a:lnTo>
                    <a:pt x="688644" y="352181"/>
                  </a:lnTo>
                  <a:lnTo>
                    <a:pt x="0" y="352181"/>
                  </a:lnTo>
                  <a:lnTo>
                    <a:pt x="0" y="318296"/>
                  </a:lnTo>
                  <a:cubicBezTo>
                    <a:pt x="1858" y="185660"/>
                    <a:pt x="96997" y="64045"/>
                    <a:pt x="229672" y="19070"/>
                  </a:cubicBezTo>
                  <a:close/>
                </a:path>
              </a:pathLst>
            </a:custGeom>
            <a:solidFill>
              <a:srgbClr val="FFFFFF"/>
            </a:solidFill>
          </p:spPr>
          <p:txBody>
            <a:bodyPr/>
            <a:lstStyle/>
            <a:p>
              <a:endParaRPr lang="en-US"/>
            </a:p>
          </p:txBody>
        </p:sp>
        <p:sp>
          <p:nvSpPr>
            <p:cNvPr id="4" name="TextBox 4"/>
            <p:cNvSpPr txBox="1"/>
            <p:nvPr/>
          </p:nvSpPr>
          <p:spPr>
            <a:xfrm>
              <a:off x="0" y="69850"/>
              <a:ext cx="688644" cy="282331"/>
            </a:xfrm>
            <a:prstGeom prst="rect">
              <a:avLst/>
            </a:prstGeom>
          </p:spPr>
          <p:txBody>
            <a:bodyPr lIns="50800" tIns="50800" rIns="50800" bIns="50800" rtlCol="0" anchor="ctr"/>
            <a:lstStyle/>
            <a:p>
              <a:pPr algn="ctr">
                <a:lnSpc>
                  <a:spcPts val="2659"/>
                </a:lnSpc>
              </a:pPr>
              <a:endParaRPr/>
            </a:p>
          </p:txBody>
        </p:sp>
      </p:grpSp>
      <p:sp>
        <p:nvSpPr>
          <p:cNvPr id="5" name="TextBox 5"/>
          <p:cNvSpPr txBox="1"/>
          <p:nvPr/>
        </p:nvSpPr>
        <p:spPr>
          <a:xfrm>
            <a:off x="1866759" y="4019554"/>
            <a:ext cx="14554482" cy="984250"/>
          </a:xfrm>
          <a:prstGeom prst="rect">
            <a:avLst/>
          </a:prstGeom>
        </p:spPr>
        <p:txBody>
          <a:bodyPr lIns="0" tIns="0" rIns="0" bIns="0" rtlCol="0" anchor="t">
            <a:spAutoFit/>
          </a:bodyPr>
          <a:lstStyle/>
          <a:p>
            <a:pPr algn="ctr">
              <a:lnSpc>
                <a:spcPts val="7699"/>
              </a:lnSpc>
              <a:spcBef>
                <a:spcPct val="0"/>
              </a:spcBef>
            </a:pPr>
            <a:r>
              <a:rPr lang="en-US" sz="5499">
                <a:solidFill>
                  <a:srgbClr val="000000"/>
                </a:solidFill>
                <a:latin typeface="Poppins Bold"/>
              </a:rPr>
              <a:t>IoT Device Detectives</a:t>
            </a:r>
          </a:p>
        </p:txBody>
      </p:sp>
      <p:sp>
        <p:nvSpPr>
          <p:cNvPr id="6" name="TextBox 6"/>
          <p:cNvSpPr txBox="1"/>
          <p:nvPr/>
        </p:nvSpPr>
        <p:spPr>
          <a:xfrm>
            <a:off x="6518896" y="2603039"/>
            <a:ext cx="5250208" cy="524517"/>
          </a:xfrm>
          <a:prstGeom prst="rect">
            <a:avLst/>
          </a:prstGeom>
        </p:spPr>
        <p:txBody>
          <a:bodyPr lIns="0" tIns="0" rIns="0" bIns="0" rtlCol="0" anchor="t">
            <a:spAutoFit/>
          </a:bodyPr>
          <a:lstStyle/>
          <a:p>
            <a:pPr algn="ctr">
              <a:lnSpc>
                <a:spcPts val="4164"/>
              </a:lnSpc>
              <a:spcBef>
                <a:spcPct val="0"/>
              </a:spcBef>
            </a:pPr>
            <a:r>
              <a:rPr lang="en-US" sz="2974">
                <a:solidFill>
                  <a:srgbClr val="000000"/>
                </a:solidFill>
                <a:latin typeface="Poppins Light"/>
              </a:rPr>
              <a:t>ACTIVITY</a:t>
            </a:r>
          </a:p>
        </p:txBody>
      </p:sp>
      <p:sp>
        <p:nvSpPr>
          <p:cNvPr id="7" name="TextBox 7"/>
          <p:cNvSpPr txBox="1"/>
          <p:nvPr/>
        </p:nvSpPr>
        <p:spPr>
          <a:xfrm>
            <a:off x="1866759" y="7013579"/>
            <a:ext cx="14554482" cy="559436"/>
          </a:xfrm>
          <a:prstGeom prst="rect">
            <a:avLst/>
          </a:prstGeom>
        </p:spPr>
        <p:txBody>
          <a:bodyPr lIns="0" tIns="0" rIns="0" bIns="0" rtlCol="0" anchor="t">
            <a:spAutoFit/>
          </a:bodyPr>
          <a:lstStyle/>
          <a:p>
            <a:pPr algn="ctr">
              <a:lnSpc>
                <a:spcPts val="4339"/>
              </a:lnSpc>
              <a:spcBef>
                <a:spcPct val="0"/>
              </a:spcBef>
            </a:pPr>
            <a:r>
              <a:rPr lang="en-US" sz="3099">
                <a:solidFill>
                  <a:srgbClr val="000000"/>
                </a:solidFill>
                <a:latin typeface="Poppins"/>
              </a:rPr>
              <a:t>Can you find all the IoT devices that a hacker might access?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5996E2"/>
        </a:solidFill>
        <a:effectLst/>
      </p:bgPr>
    </p:bg>
    <p:spTree>
      <p:nvGrpSpPr>
        <p:cNvPr id="1" name=""/>
        <p:cNvGrpSpPr/>
        <p:nvPr/>
      </p:nvGrpSpPr>
      <p:grpSpPr>
        <a:xfrm>
          <a:off x="0" y="0"/>
          <a:ext cx="0" cy="0"/>
          <a:chOff x="0" y="0"/>
          <a:chExt cx="0" cy="0"/>
        </a:xfrm>
      </p:grpSpPr>
      <p:grpSp>
        <p:nvGrpSpPr>
          <p:cNvPr id="2" name="Group 2"/>
          <p:cNvGrpSpPr/>
          <p:nvPr/>
        </p:nvGrpSpPr>
        <p:grpSpPr>
          <a:xfrm>
            <a:off x="375030" y="321636"/>
            <a:ext cx="17537940" cy="9012864"/>
            <a:chOff x="0" y="0"/>
            <a:chExt cx="4619046" cy="2373758"/>
          </a:xfrm>
        </p:grpSpPr>
        <p:sp>
          <p:nvSpPr>
            <p:cNvPr id="3" name="Freeform 3"/>
            <p:cNvSpPr/>
            <p:nvPr/>
          </p:nvSpPr>
          <p:spPr>
            <a:xfrm>
              <a:off x="0" y="0"/>
              <a:ext cx="4619046" cy="2373758"/>
            </a:xfrm>
            <a:custGeom>
              <a:avLst/>
              <a:gdLst/>
              <a:ahLst/>
              <a:cxnLst/>
              <a:rect l="l" t="t" r="r" b="b"/>
              <a:pathLst>
                <a:path w="4619046" h="2373758">
                  <a:moveTo>
                    <a:pt x="22072" y="0"/>
                  </a:moveTo>
                  <a:lnTo>
                    <a:pt x="4596974" y="0"/>
                  </a:lnTo>
                  <a:cubicBezTo>
                    <a:pt x="4609164" y="0"/>
                    <a:pt x="4619046" y="9882"/>
                    <a:pt x="4619046" y="22072"/>
                  </a:cubicBezTo>
                  <a:lnTo>
                    <a:pt x="4619046" y="2351686"/>
                  </a:lnTo>
                  <a:cubicBezTo>
                    <a:pt x="4619046" y="2363876"/>
                    <a:pt x="4609164" y="2373758"/>
                    <a:pt x="4596974" y="2373758"/>
                  </a:cubicBezTo>
                  <a:lnTo>
                    <a:pt x="22072" y="2373758"/>
                  </a:lnTo>
                  <a:cubicBezTo>
                    <a:pt x="9882" y="2373758"/>
                    <a:pt x="0" y="2363876"/>
                    <a:pt x="0" y="2351686"/>
                  </a:cubicBezTo>
                  <a:lnTo>
                    <a:pt x="0" y="22072"/>
                  </a:lnTo>
                  <a:cubicBezTo>
                    <a:pt x="0" y="9882"/>
                    <a:pt x="9882" y="0"/>
                    <a:pt x="22072" y="0"/>
                  </a:cubicBezTo>
                  <a:close/>
                </a:path>
              </a:pathLst>
            </a:custGeom>
            <a:solidFill>
              <a:srgbClr val="FFFFFF"/>
            </a:solidFill>
          </p:spPr>
          <p:txBody>
            <a:bodyPr/>
            <a:lstStyle/>
            <a:p>
              <a:endParaRPr lang="en-US"/>
            </a:p>
          </p:txBody>
        </p:sp>
        <p:sp>
          <p:nvSpPr>
            <p:cNvPr id="4" name="TextBox 4"/>
            <p:cNvSpPr txBox="1"/>
            <p:nvPr/>
          </p:nvSpPr>
          <p:spPr>
            <a:xfrm>
              <a:off x="0" y="-57150"/>
              <a:ext cx="4619046" cy="2430908"/>
            </a:xfrm>
            <a:prstGeom prst="rect">
              <a:avLst/>
            </a:prstGeom>
          </p:spPr>
          <p:txBody>
            <a:bodyPr lIns="50800" tIns="50800" rIns="50800" bIns="50800" rtlCol="0" anchor="ctr"/>
            <a:lstStyle/>
            <a:p>
              <a:pPr algn="ctr">
                <a:lnSpc>
                  <a:spcPts val="2659"/>
                </a:lnSpc>
              </a:pPr>
              <a:endParaRPr/>
            </a:p>
          </p:txBody>
        </p:sp>
      </p:grpSp>
      <p:grpSp>
        <p:nvGrpSpPr>
          <p:cNvPr id="12" name="Group 12"/>
          <p:cNvGrpSpPr/>
          <p:nvPr/>
        </p:nvGrpSpPr>
        <p:grpSpPr>
          <a:xfrm>
            <a:off x="5838018" y="6445318"/>
            <a:ext cx="6611964" cy="1129439"/>
            <a:chOff x="0" y="0"/>
            <a:chExt cx="1741423" cy="297465"/>
          </a:xfrm>
        </p:grpSpPr>
        <p:sp>
          <p:nvSpPr>
            <p:cNvPr id="13" name="Freeform 13"/>
            <p:cNvSpPr/>
            <p:nvPr/>
          </p:nvSpPr>
          <p:spPr>
            <a:xfrm>
              <a:off x="0" y="0"/>
              <a:ext cx="1741423" cy="297465"/>
            </a:xfrm>
            <a:custGeom>
              <a:avLst/>
              <a:gdLst/>
              <a:ahLst/>
              <a:cxnLst/>
              <a:rect l="l" t="t" r="r" b="b"/>
              <a:pathLst>
                <a:path w="1741423" h="297465">
                  <a:moveTo>
                    <a:pt x="35127" y="0"/>
                  </a:moveTo>
                  <a:lnTo>
                    <a:pt x="1706296" y="0"/>
                  </a:lnTo>
                  <a:cubicBezTo>
                    <a:pt x="1725696" y="0"/>
                    <a:pt x="1741423" y="15727"/>
                    <a:pt x="1741423" y="35127"/>
                  </a:cubicBezTo>
                  <a:lnTo>
                    <a:pt x="1741423" y="262339"/>
                  </a:lnTo>
                  <a:cubicBezTo>
                    <a:pt x="1741423" y="281739"/>
                    <a:pt x="1725696" y="297465"/>
                    <a:pt x="1706296" y="297465"/>
                  </a:cubicBezTo>
                  <a:lnTo>
                    <a:pt x="35127" y="297465"/>
                  </a:lnTo>
                  <a:cubicBezTo>
                    <a:pt x="15727" y="297465"/>
                    <a:pt x="0" y="281739"/>
                    <a:pt x="0" y="262339"/>
                  </a:cubicBezTo>
                  <a:lnTo>
                    <a:pt x="0" y="35127"/>
                  </a:lnTo>
                  <a:cubicBezTo>
                    <a:pt x="0" y="15727"/>
                    <a:pt x="15727" y="0"/>
                    <a:pt x="35127" y="0"/>
                  </a:cubicBezTo>
                  <a:close/>
                </a:path>
              </a:pathLst>
            </a:custGeom>
            <a:solidFill>
              <a:srgbClr val="CC302F"/>
            </a:solidFill>
          </p:spPr>
          <p:txBody>
            <a:bodyPr/>
            <a:lstStyle/>
            <a:p>
              <a:endParaRPr lang="en-US"/>
            </a:p>
          </p:txBody>
        </p:sp>
        <p:sp>
          <p:nvSpPr>
            <p:cNvPr id="14" name="TextBox 14"/>
            <p:cNvSpPr txBox="1"/>
            <p:nvPr/>
          </p:nvSpPr>
          <p:spPr>
            <a:xfrm>
              <a:off x="0" y="-104775"/>
              <a:ext cx="1741423" cy="402240"/>
            </a:xfrm>
            <a:prstGeom prst="rect">
              <a:avLst/>
            </a:prstGeom>
          </p:spPr>
          <p:txBody>
            <a:bodyPr lIns="50800" tIns="50800" rIns="50800" bIns="50800" rtlCol="0" anchor="ctr"/>
            <a:lstStyle/>
            <a:p>
              <a:pPr algn="ctr">
                <a:lnSpc>
                  <a:spcPts val="5039"/>
                </a:lnSpc>
              </a:pPr>
              <a:r>
                <a:rPr lang="en-US" sz="3599">
                  <a:solidFill>
                    <a:srgbClr val="FFFFFF"/>
                  </a:solidFill>
                  <a:latin typeface="Poppins Bold"/>
                </a:rPr>
                <a:t>Ready? Let’s Play!</a:t>
              </a:r>
            </a:p>
          </p:txBody>
        </p:sp>
      </p:grpSp>
      <p:sp>
        <p:nvSpPr>
          <p:cNvPr id="15" name="TextBox 15"/>
          <p:cNvSpPr txBox="1"/>
          <p:nvPr/>
        </p:nvSpPr>
        <p:spPr>
          <a:xfrm>
            <a:off x="5485817" y="1946664"/>
            <a:ext cx="7316365" cy="1109355"/>
          </a:xfrm>
          <a:prstGeom prst="rect">
            <a:avLst/>
          </a:prstGeom>
        </p:spPr>
        <p:txBody>
          <a:bodyPr lIns="0" tIns="0" rIns="0" bIns="0" rtlCol="0" anchor="t">
            <a:spAutoFit/>
          </a:bodyPr>
          <a:lstStyle/>
          <a:p>
            <a:pPr algn="ctr">
              <a:lnSpc>
                <a:spcPts val="8667"/>
              </a:lnSpc>
              <a:spcBef>
                <a:spcPct val="0"/>
              </a:spcBef>
            </a:pPr>
            <a:r>
              <a:rPr lang="en-US" sz="6191">
                <a:solidFill>
                  <a:srgbClr val="000000"/>
                </a:solidFill>
                <a:latin typeface="Poppins Bold"/>
              </a:rPr>
              <a:t>Your Mission </a:t>
            </a:r>
          </a:p>
        </p:txBody>
      </p:sp>
      <p:sp>
        <p:nvSpPr>
          <p:cNvPr id="16" name="TextBox 16"/>
          <p:cNvSpPr txBox="1"/>
          <p:nvPr/>
        </p:nvSpPr>
        <p:spPr>
          <a:xfrm>
            <a:off x="1028700" y="4374581"/>
            <a:ext cx="16230600" cy="651511"/>
          </a:xfrm>
          <a:prstGeom prst="rect">
            <a:avLst/>
          </a:prstGeom>
        </p:spPr>
        <p:txBody>
          <a:bodyPr lIns="0" tIns="0" rIns="0" bIns="0" rtlCol="0" anchor="t">
            <a:spAutoFit/>
          </a:bodyPr>
          <a:lstStyle/>
          <a:p>
            <a:pPr algn="ctr">
              <a:lnSpc>
                <a:spcPts val="5039"/>
              </a:lnSpc>
            </a:pPr>
            <a:r>
              <a:rPr lang="en-US" sz="3599">
                <a:solidFill>
                  <a:srgbClr val="000000"/>
                </a:solidFill>
                <a:latin typeface="Poppins Bold"/>
              </a:rPr>
              <a:t>There are </a:t>
            </a:r>
            <a:r>
              <a:rPr lang="en-US" sz="3599" u="sng">
                <a:solidFill>
                  <a:srgbClr val="CC302F"/>
                </a:solidFill>
                <a:latin typeface="Poppins Bold"/>
              </a:rPr>
              <a:t>three</a:t>
            </a:r>
            <a:r>
              <a:rPr lang="en-US" sz="3599">
                <a:solidFill>
                  <a:srgbClr val="000000"/>
                </a:solidFill>
                <a:latin typeface="Poppins Bold"/>
              </a:rPr>
              <a:t> IoT devices in every image. Can you find them all?</a:t>
            </a:r>
          </a:p>
        </p:txBody>
      </p:sp>
      <p:grpSp>
        <p:nvGrpSpPr>
          <p:cNvPr id="17" name="Group 17"/>
          <p:cNvGrpSpPr/>
          <p:nvPr/>
        </p:nvGrpSpPr>
        <p:grpSpPr>
          <a:xfrm>
            <a:off x="5838018" y="6445318"/>
            <a:ext cx="6611964" cy="1129439"/>
            <a:chOff x="0" y="0"/>
            <a:chExt cx="1741423" cy="297465"/>
          </a:xfrm>
        </p:grpSpPr>
        <p:sp>
          <p:nvSpPr>
            <p:cNvPr id="18" name="Freeform 18"/>
            <p:cNvSpPr/>
            <p:nvPr/>
          </p:nvSpPr>
          <p:spPr>
            <a:xfrm>
              <a:off x="0" y="0"/>
              <a:ext cx="1741423" cy="297465"/>
            </a:xfrm>
            <a:custGeom>
              <a:avLst/>
              <a:gdLst/>
              <a:ahLst/>
              <a:cxnLst/>
              <a:rect l="l" t="t" r="r" b="b"/>
              <a:pathLst>
                <a:path w="1741423" h="297465">
                  <a:moveTo>
                    <a:pt x="35127" y="0"/>
                  </a:moveTo>
                  <a:lnTo>
                    <a:pt x="1706296" y="0"/>
                  </a:lnTo>
                  <a:cubicBezTo>
                    <a:pt x="1725696" y="0"/>
                    <a:pt x="1741423" y="15727"/>
                    <a:pt x="1741423" y="35127"/>
                  </a:cubicBezTo>
                  <a:lnTo>
                    <a:pt x="1741423" y="262339"/>
                  </a:lnTo>
                  <a:cubicBezTo>
                    <a:pt x="1741423" y="281739"/>
                    <a:pt x="1725696" y="297465"/>
                    <a:pt x="1706296" y="297465"/>
                  </a:cubicBezTo>
                  <a:lnTo>
                    <a:pt x="35127" y="297465"/>
                  </a:lnTo>
                  <a:cubicBezTo>
                    <a:pt x="15727" y="297465"/>
                    <a:pt x="0" y="281739"/>
                    <a:pt x="0" y="262339"/>
                  </a:cubicBezTo>
                  <a:lnTo>
                    <a:pt x="0" y="35127"/>
                  </a:lnTo>
                  <a:cubicBezTo>
                    <a:pt x="0" y="15727"/>
                    <a:pt x="15727" y="0"/>
                    <a:pt x="35127" y="0"/>
                  </a:cubicBezTo>
                  <a:close/>
                </a:path>
              </a:pathLst>
            </a:custGeom>
            <a:solidFill>
              <a:srgbClr val="CC302F"/>
            </a:solidFill>
          </p:spPr>
          <p:txBody>
            <a:bodyPr/>
            <a:lstStyle/>
            <a:p>
              <a:endParaRPr lang="en-US"/>
            </a:p>
          </p:txBody>
        </p:sp>
        <p:sp>
          <p:nvSpPr>
            <p:cNvPr id="19" name="TextBox 19"/>
            <p:cNvSpPr txBox="1"/>
            <p:nvPr/>
          </p:nvSpPr>
          <p:spPr>
            <a:xfrm>
              <a:off x="0" y="-104775"/>
              <a:ext cx="1741423" cy="402240"/>
            </a:xfrm>
            <a:prstGeom prst="rect">
              <a:avLst/>
            </a:prstGeom>
          </p:spPr>
          <p:txBody>
            <a:bodyPr lIns="50800" tIns="50800" rIns="50800" bIns="50800" rtlCol="0" anchor="ctr"/>
            <a:lstStyle/>
            <a:p>
              <a:pPr algn="ctr">
                <a:lnSpc>
                  <a:spcPts val="5039"/>
                </a:lnSpc>
              </a:pPr>
              <a:r>
                <a:rPr lang="en-US" sz="3599">
                  <a:solidFill>
                    <a:srgbClr val="FFFFFF"/>
                  </a:solidFill>
                  <a:latin typeface="Poppins Bold"/>
                </a:rPr>
                <a:t>Ready? Let’s Play!</a:t>
              </a:r>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5996E2"/>
        </a:solidFill>
        <a:effectLst/>
      </p:bgPr>
    </p:bg>
    <p:spTree>
      <p:nvGrpSpPr>
        <p:cNvPr id="1" name=""/>
        <p:cNvGrpSpPr/>
        <p:nvPr/>
      </p:nvGrpSpPr>
      <p:grpSpPr>
        <a:xfrm>
          <a:off x="0" y="0"/>
          <a:ext cx="0" cy="0"/>
          <a:chOff x="0" y="0"/>
          <a:chExt cx="0" cy="0"/>
        </a:xfrm>
      </p:grpSpPr>
      <p:grpSp>
        <p:nvGrpSpPr>
          <p:cNvPr id="2" name="Group 2"/>
          <p:cNvGrpSpPr/>
          <p:nvPr/>
        </p:nvGrpSpPr>
        <p:grpSpPr>
          <a:xfrm>
            <a:off x="375030" y="321636"/>
            <a:ext cx="17537940" cy="9012864"/>
            <a:chOff x="0" y="0"/>
            <a:chExt cx="4619046" cy="2373758"/>
          </a:xfrm>
        </p:grpSpPr>
        <p:sp>
          <p:nvSpPr>
            <p:cNvPr id="3" name="Freeform 3"/>
            <p:cNvSpPr/>
            <p:nvPr/>
          </p:nvSpPr>
          <p:spPr>
            <a:xfrm>
              <a:off x="0" y="0"/>
              <a:ext cx="4619046" cy="2373758"/>
            </a:xfrm>
            <a:custGeom>
              <a:avLst/>
              <a:gdLst/>
              <a:ahLst/>
              <a:cxnLst/>
              <a:rect l="l" t="t" r="r" b="b"/>
              <a:pathLst>
                <a:path w="4619046" h="2373758">
                  <a:moveTo>
                    <a:pt x="22072" y="0"/>
                  </a:moveTo>
                  <a:lnTo>
                    <a:pt x="4596974" y="0"/>
                  </a:lnTo>
                  <a:cubicBezTo>
                    <a:pt x="4609164" y="0"/>
                    <a:pt x="4619046" y="9882"/>
                    <a:pt x="4619046" y="22072"/>
                  </a:cubicBezTo>
                  <a:lnTo>
                    <a:pt x="4619046" y="2351686"/>
                  </a:lnTo>
                  <a:cubicBezTo>
                    <a:pt x="4619046" y="2363876"/>
                    <a:pt x="4609164" y="2373758"/>
                    <a:pt x="4596974" y="2373758"/>
                  </a:cubicBezTo>
                  <a:lnTo>
                    <a:pt x="22072" y="2373758"/>
                  </a:lnTo>
                  <a:cubicBezTo>
                    <a:pt x="9882" y="2373758"/>
                    <a:pt x="0" y="2363876"/>
                    <a:pt x="0" y="2351686"/>
                  </a:cubicBezTo>
                  <a:lnTo>
                    <a:pt x="0" y="22072"/>
                  </a:lnTo>
                  <a:cubicBezTo>
                    <a:pt x="0" y="9882"/>
                    <a:pt x="9882" y="0"/>
                    <a:pt x="22072" y="0"/>
                  </a:cubicBezTo>
                  <a:close/>
                </a:path>
              </a:pathLst>
            </a:custGeom>
            <a:solidFill>
              <a:srgbClr val="FFFFFF"/>
            </a:solidFill>
          </p:spPr>
          <p:txBody>
            <a:bodyPr/>
            <a:lstStyle/>
            <a:p>
              <a:endParaRPr lang="en-US"/>
            </a:p>
          </p:txBody>
        </p:sp>
        <p:sp>
          <p:nvSpPr>
            <p:cNvPr id="4" name="TextBox 4"/>
            <p:cNvSpPr txBox="1"/>
            <p:nvPr/>
          </p:nvSpPr>
          <p:spPr>
            <a:xfrm>
              <a:off x="0" y="-57150"/>
              <a:ext cx="4619046" cy="2430908"/>
            </a:xfrm>
            <a:prstGeom prst="rect">
              <a:avLst/>
            </a:prstGeom>
          </p:spPr>
          <p:txBody>
            <a:bodyPr lIns="50800" tIns="50800" rIns="50800" bIns="50800" rtlCol="0" anchor="ctr"/>
            <a:lstStyle/>
            <a:p>
              <a:pPr algn="ctr">
                <a:lnSpc>
                  <a:spcPts val="2659"/>
                </a:lnSpc>
              </a:pPr>
              <a:endParaRPr/>
            </a:p>
          </p:txBody>
        </p:sp>
      </p:grpSp>
      <p:sp>
        <p:nvSpPr>
          <p:cNvPr id="12" name="Freeform 12"/>
          <p:cNvSpPr/>
          <p:nvPr/>
        </p:nvSpPr>
        <p:spPr>
          <a:xfrm>
            <a:off x="375030" y="321636"/>
            <a:ext cx="17537940" cy="9012864"/>
          </a:xfrm>
          <a:custGeom>
            <a:avLst/>
            <a:gdLst/>
            <a:ahLst/>
            <a:cxnLst/>
            <a:rect l="l" t="t" r="r" b="b"/>
            <a:pathLst>
              <a:path w="17537940" h="9012864">
                <a:moveTo>
                  <a:pt x="0" y="0"/>
                </a:moveTo>
                <a:lnTo>
                  <a:pt x="17537940" y="0"/>
                </a:lnTo>
                <a:lnTo>
                  <a:pt x="17537940" y="9012864"/>
                </a:lnTo>
                <a:lnTo>
                  <a:pt x="0" y="9012864"/>
                </a:lnTo>
                <a:lnTo>
                  <a:pt x="0" y="0"/>
                </a:lnTo>
                <a:close/>
              </a:path>
            </a:pathLst>
          </a:custGeom>
          <a:blipFill>
            <a:blip r:embed="rId2"/>
            <a:stretch>
              <a:fillRect l="-2231" t="-7170" r="-1952" b="-6864"/>
            </a:stretch>
          </a:blipFill>
          <a:ln w="95250" cap="rnd">
            <a:solidFill>
              <a:srgbClr val="FDFDFD"/>
            </a:solidFill>
            <a:prstDash val="solid"/>
            <a:round/>
          </a:ln>
        </p:spPr>
        <p:txBody>
          <a:bodyPr/>
          <a:lstStyle/>
          <a:p>
            <a:endParaRPr lang="en-US" dirty="0"/>
          </a:p>
        </p:txBody>
      </p:sp>
      <p:grpSp>
        <p:nvGrpSpPr>
          <p:cNvPr id="13" name="Group 13"/>
          <p:cNvGrpSpPr/>
          <p:nvPr/>
        </p:nvGrpSpPr>
        <p:grpSpPr>
          <a:xfrm>
            <a:off x="4915600" y="637984"/>
            <a:ext cx="8456800" cy="781432"/>
            <a:chOff x="0" y="0"/>
            <a:chExt cx="11275734" cy="1041909"/>
          </a:xfrm>
        </p:grpSpPr>
        <p:grpSp>
          <p:nvGrpSpPr>
            <p:cNvPr id="14" name="Group 14"/>
            <p:cNvGrpSpPr/>
            <p:nvPr/>
          </p:nvGrpSpPr>
          <p:grpSpPr>
            <a:xfrm>
              <a:off x="0" y="0"/>
              <a:ext cx="11275734" cy="1041909"/>
              <a:chOff x="0" y="0"/>
              <a:chExt cx="2227305" cy="205809"/>
            </a:xfrm>
          </p:grpSpPr>
          <p:sp>
            <p:nvSpPr>
              <p:cNvPr id="15" name="Freeform 15"/>
              <p:cNvSpPr/>
              <p:nvPr/>
            </p:nvSpPr>
            <p:spPr>
              <a:xfrm>
                <a:off x="0" y="0"/>
                <a:ext cx="2227306" cy="205809"/>
              </a:xfrm>
              <a:custGeom>
                <a:avLst/>
                <a:gdLst/>
                <a:ahLst/>
                <a:cxnLst/>
                <a:rect l="l" t="t" r="r" b="b"/>
                <a:pathLst>
                  <a:path w="2227306" h="205809">
                    <a:moveTo>
                      <a:pt x="91547" y="0"/>
                    </a:moveTo>
                    <a:lnTo>
                      <a:pt x="2135759" y="0"/>
                    </a:lnTo>
                    <a:cubicBezTo>
                      <a:pt x="2186319" y="0"/>
                      <a:pt x="2227306" y="40987"/>
                      <a:pt x="2227306" y="91547"/>
                    </a:cubicBezTo>
                    <a:lnTo>
                      <a:pt x="2227306" y="114262"/>
                    </a:lnTo>
                    <a:cubicBezTo>
                      <a:pt x="2227306" y="164822"/>
                      <a:pt x="2186319" y="205809"/>
                      <a:pt x="2135759" y="205809"/>
                    </a:cubicBezTo>
                    <a:lnTo>
                      <a:pt x="91547" y="205809"/>
                    </a:lnTo>
                    <a:cubicBezTo>
                      <a:pt x="67267" y="205809"/>
                      <a:pt x="43982" y="196164"/>
                      <a:pt x="26813" y="178996"/>
                    </a:cubicBezTo>
                    <a:cubicBezTo>
                      <a:pt x="9645" y="161827"/>
                      <a:pt x="0" y="138542"/>
                      <a:pt x="0" y="114262"/>
                    </a:cubicBezTo>
                    <a:lnTo>
                      <a:pt x="0" y="91547"/>
                    </a:lnTo>
                    <a:cubicBezTo>
                      <a:pt x="0" y="67267"/>
                      <a:pt x="9645" y="43982"/>
                      <a:pt x="26813" y="26813"/>
                    </a:cubicBezTo>
                    <a:cubicBezTo>
                      <a:pt x="43982" y="9645"/>
                      <a:pt x="67267" y="0"/>
                      <a:pt x="91547" y="0"/>
                    </a:cubicBezTo>
                    <a:close/>
                  </a:path>
                </a:pathLst>
              </a:custGeom>
              <a:solidFill>
                <a:srgbClr val="FFFFFF"/>
              </a:solidFill>
            </p:spPr>
            <p:txBody>
              <a:bodyPr/>
              <a:lstStyle/>
              <a:p>
                <a:endParaRPr lang="en-US"/>
              </a:p>
            </p:txBody>
          </p:sp>
          <p:sp>
            <p:nvSpPr>
              <p:cNvPr id="16" name="TextBox 16"/>
              <p:cNvSpPr txBox="1"/>
              <p:nvPr/>
            </p:nvSpPr>
            <p:spPr>
              <a:xfrm>
                <a:off x="0" y="-57150"/>
                <a:ext cx="2227305" cy="262959"/>
              </a:xfrm>
              <a:prstGeom prst="rect">
                <a:avLst/>
              </a:prstGeom>
            </p:spPr>
            <p:txBody>
              <a:bodyPr lIns="50800" tIns="50800" rIns="50800" bIns="50800" rtlCol="0" anchor="ctr"/>
              <a:lstStyle/>
              <a:p>
                <a:pPr algn="ctr">
                  <a:lnSpc>
                    <a:spcPts val="2659"/>
                  </a:lnSpc>
                </a:pPr>
                <a:endParaRPr/>
              </a:p>
            </p:txBody>
          </p:sp>
        </p:grpSp>
        <p:sp>
          <p:nvSpPr>
            <p:cNvPr id="17" name="TextBox 17"/>
            <p:cNvSpPr txBox="1"/>
            <p:nvPr/>
          </p:nvSpPr>
          <p:spPr>
            <a:xfrm>
              <a:off x="704165" y="204512"/>
              <a:ext cx="9867404" cy="566209"/>
            </a:xfrm>
            <a:prstGeom prst="rect">
              <a:avLst/>
            </a:prstGeom>
          </p:spPr>
          <p:txBody>
            <a:bodyPr lIns="0" tIns="0" rIns="0" bIns="0" rtlCol="0" anchor="t">
              <a:spAutoFit/>
            </a:bodyPr>
            <a:lstStyle/>
            <a:p>
              <a:pPr algn="ctr">
                <a:lnSpc>
                  <a:spcPts val="3499"/>
                </a:lnSpc>
                <a:spcBef>
                  <a:spcPct val="0"/>
                </a:spcBef>
              </a:pPr>
              <a:r>
                <a:rPr lang="en-US" sz="2499">
                  <a:solidFill>
                    <a:srgbClr val="000000"/>
                  </a:solidFill>
                  <a:latin typeface="Poppins Bold"/>
                </a:rPr>
                <a:t>Can you find 3 IoT devices in this living room?</a:t>
              </a:r>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5996E2"/>
        </a:solidFill>
        <a:effectLst/>
      </p:bgPr>
    </p:bg>
    <p:spTree>
      <p:nvGrpSpPr>
        <p:cNvPr id="1" name=""/>
        <p:cNvGrpSpPr/>
        <p:nvPr/>
      </p:nvGrpSpPr>
      <p:grpSpPr>
        <a:xfrm>
          <a:off x="0" y="0"/>
          <a:ext cx="0" cy="0"/>
          <a:chOff x="0" y="0"/>
          <a:chExt cx="0" cy="0"/>
        </a:xfrm>
      </p:grpSpPr>
      <p:grpSp>
        <p:nvGrpSpPr>
          <p:cNvPr id="2" name="Group 2"/>
          <p:cNvGrpSpPr/>
          <p:nvPr/>
        </p:nvGrpSpPr>
        <p:grpSpPr>
          <a:xfrm>
            <a:off x="375030" y="321636"/>
            <a:ext cx="17537940" cy="9012864"/>
            <a:chOff x="0" y="0"/>
            <a:chExt cx="4619046" cy="2373758"/>
          </a:xfrm>
        </p:grpSpPr>
        <p:sp>
          <p:nvSpPr>
            <p:cNvPr id="3" name="Freeform 3"/>
            <p:cNvSpPr/>
            <p:nvPr/>
          </p:nvSpPr>
          <p:spPr>
            <a:xfrm>
              <a:off x="0" y="0"/>
              <a:ext cx="4619046" cy="2373758"/>
            </a:xfrm>
            <a:custGeom>
              <a:avLst/>
              <a:gdLst/>
              <a:ahLst/>
              <a:cxnLst/>
              <a:rect l="l" t="t" r="r" b="b"/>
              <a:pathLst>
                <a:path w="4619046" h="2373758">
                  <a:moveTo>
                    <a:pt x="22072" y="0"/>
                  </a:moveTo>
                  <a:lnTo>
                    <a:pt x="4596974" y="0"/>
                  </a:lnTo>
                  <a:cubicBezTo>
                    <a:pt x="4609164" y="0"/>
                    <a:pt x="4619046" y="9882"/>
                    <a:pt x="4619046" y="22072"/>
                  </a:cubicBezTo>
                  <a:lnTo>
                    <a:pt x="4619046" y="2351686"/>
                  </a:lnTo>
                  <a:cubicBezTo>
                    <a:pt x="4619046" y="2363876"/>
                    <a:pt x="4609164" y="2373758"/>
                    <a:pt x="4596974" y="2373758"/>
                  </a:cubicBezTo>
                  <a:lnTo>
                    <a:pt x="22072" y="2373758"/>
                  </a:lnTo>
                  <a:cubicBezTo>
                    <a:pt x="9882" y="2373758"/>
                    <a:pt x="0" y="2363876"/>
                    <a:pt x="0" y="2351686"/>
                  </a:cubicBezTo>
                  <a:lnTo>
                    <a:pt x="0" y="22072"/>
                  </a:lnTo>
                  <a:cubicBezTo>
                    <a:pt x="0" y="9882"/>
                    <a:pt x="9882" y="0"/>
                    <a:pt x="22072" y="0"/>
                  </a:cubicBezTo>
                  <a:close/>
                </a:path>
              </a:pathLst>
            </a:custGeom>
            <a:solidFill>
              <a:srgbClr val="FFFFFF"/>
            </a:solidFill>
          </p:spPr>
          <p:txBody>
            <a:bodyPr/>
            <a:lstStyle/>
            <a:p>
              <a:endParaRPr lang="en-US"/>
            </a:p>
          </p:txBody>
        </p:sp>
        <p:sp>
          <p:nvSpPr>
            <p:cNvPr id="4" name="TextBox 4"/>
            <p:cNvSpPr txBox="1"/>
            <p:nvPr/>
          </p:nvSpPr>
          <p:spPr>
            <a:xfrm>
              <a:off x="0" y="-57150"/>
              <a:ext cx="4619046" cy="2430908"/>
            </a:xfrm>
            <a:prstGeom prst="rect">
              <a:avLst/>
            </a:prstGeom>
          </p:spPr>
          <p:txBody>
            <a:bodyPr lIns="50800" tIns="50800" rIns="50800" bIns="50800" rtlCol="0" anchor="ctr"/>
            <a:lstStyle/>
            <a:p>
              <a:pPr algn="ctr">
                <a:lnSpc>
                  <a:spcPts val="2659"/>
                </a:lnSpc>
              </a:pPr>
              <a:endParaRPr/>
            </a:p>
          </p:txBody>
        </p:sp>
      </p:grpSp>
      <p:sp>
        <p:nvSpPr>
          <p:cNvPr id="12" name="Freeform 12"/>
          <p:cNvSpPr/>
          <p:nvPr/>
        </p:nvSpPr>
        <p:spPr>
          <a:xfrm>
            <a:off x="375030" y="321636"/>
            <a:ext cx="17537940" cy="9012864"/>
          </a:xfrm>
          <a:custGeom>
            <a:avLst/>
            <a:gdLst/>
            <a:ahLst/>
            <a:cxnLst/>
            <a:rect l="l" t="t" r="r" b="b"/>
            <a:pathLst>
              <a:path w="17537940" h="9012864">
                <a:moveTo>
                  <a:pt x="0" y="0"/>
                </a:moveTo>
                <a:lnTo>
                  <a:pt x="17537940" y="0"/>
                </a:lnTo>
                <a:lnTo>
                  <a:pt x="17537940" y="9012864"/>
                </a:lnTo>
                <a:lnTo>
                  <a:pt x="0" y="9012864"/>
                </a:lnTo>
                <a:lnTo>
                  <a:pt x="0" y="0"/>
                </a:lnTo>
                <a:close/>
              </a:path>
            </a:pathLst>
          </a:custGeom>
          <a:blipFill>
            <a:blip r:embed="rId2"/>
            <a:stretch>
              <a:fillRect l="-2231" t="-7170" r="-1952" b="-6864"/>
            </a:stretch>
          </a:blipFill>
          <a:ln w="95250" cap="rnd">
            <a:solidFill>
              <a:srgbClr val="FDFDFD"/>
            </a:solidFill>
            <a:prstDash val="solid"/>
            <a:round/>
          </a:ln>
        </p:spPr>
        <p:txBody>
          <a:bodyPr/>
          <a:lstStyle/>
          <a:p>
            <a:endParaRPr lang="en-US"/>
          </a:p>
        </p:txBody>
      </p:sp>
      <p:grpSp>
        <p:nvGrpSpPr>
          <p:cNvPr id="13" name="Group 13"/>
          <p:cNvGrpSpPr/>
          <p:nvPr/>
        </p:nvGrpSpPr>
        <p:grpSpPr>
          <a:xfrm>
            <a:off x="4915600" y="637984"/>
            <a:ext cx="8456800" cy="781432"/>
            <a:chOff x="0" y="0"/>
            <a:chExt cx="11275734" cy="1041909"/>
          </a:xfrm>
        </p:grpSpPr>
        <p:grpSp>
          <p:nvGrpSpPr>
            <p:cNvPr id="14" name="Group 14"/>
            <p:cNvGrpSpPr/>
            <p:nvPr/>
          </p:nvGrpSpPr>
          <p:grpSpPr>
            <a:xfrm>
              <a:off x="0" y="0"/>
              <a:ext cx="11275734" cy="1041909"/>
              <a:chOff x="0" y="0"/>
              <a:chExt cx="2227305" cy="205809"/>
            </a:xfrm>
          </p:grpSpPr>
          <p:sp>
            <p:nvSpPr>
              <p:cNvPr id="15" name="Freeform 15"/>
              <p:cNvSpPr/>
              <p:nvPr/>
            </p:nvSpPr>
            <p:spPr>
              <a:xfrm>
                <a:off x="0" y="0"/>
                <a:ext cx="2227306" cy="205809"/>
              </a:xfrm>
              <a:custGeom>
                <a:avLst/>
                <a:gdLst/>
                <a:ahLst/>
                <a:cxnLst/>
                <a:rect l="l" t="t" r="r" b="b"/>
                <a:pathLst>
                  <a:path w="2227306" h="205809">
                    <a:moveTo>
                      <a:pt x="91547" y="0"/>
                    </a:moveTo>
                    <a:lnTo>
                      <a:pt x="2135759" y="0"/>
                    </a:lnTo>
                    <a:cubicBezTo>
                      <a:pt x="2186319" y="0"/>
                      <a:pt x="2227306" y="40987"/>
                      <a:pt x="2227306" y="91547"/>
                    </a:cubicBezTo>
                    <a:lnTo>
                      <a:pt x="2227306" y="114262"/>
                    </a:lnTo>
                    <a:cubicBezTo>
                      <a:pt x="2227306" y="164822"/>
                      <a:pt x="2186319" y="205809"/>
                      <a:pt x="2135759" y="205809"/>
                    </a:cubicBezTo>
                    <a:lnTo>
                      <a:pt x="91547" y="205809"/>
                    </a:lnTo>
                    <a:cubicBezTo>
                      <a:pt x="67267" y="205809"/>
                      <a:pt x="43982" y="196164"/>
                      <a:pt x="26813" y="178996"/>
                    </a:cubicBezTo>
                    <a:cubicBezTo>
                      <a:pt x="9645" y="161827"/>
                      <a:pt x="0" y="138542"/>
                      <a:pt x="0" y="114262"/>
                    </a:cubicBezTo>
                    <a:lnTo>
                      <a:pt x="0" y="91547"/>
                    </a:lnTo>
                    <a:cubicBezTo>
                      <a:pt x="0" y="67267"/>
                      <a:pt x="9645" y="43982"/>
                      <a:pt x="26813" y="26813"/>
                    </a:cubicBezTo>
                    <a:cubicBezTo>
                      <a:pt x="43982" y="9645"/>
                      <a:pt x="67267" y="0"/>
                      <a:pt x="91547" y="0"/>
                    </a:cubicBezTo>
                    <a:close/>
                  </a:path>
                </a:pathLst>
              </a:custGeom>
              <a:solidFill>
                <a:srgbClr val="FFFFFF"/>
              </a:solidFill>
            </p:spPr>
            <p:txBody>
              <a:bodyPr/>
              <a:lstStyle/>
              <a:p>
                <a:endParaRPr lang="en-US"/>
              </a:p>
            </p:txBody>
          </p:sp>
          <p:sp>
            <p:nvSpPr>
              <p:cNvPr id="16" name="TextBox 16"/>
              <p:cNvSpPr txBox="1"/>
              <p:nvPr/>
            </p:nvSpPr>
            <p:spPr>
              <a:xfrm>
                <a:off x="0" y="-57150"/>
                <a:ext cx="2227305" cy="262959"/>
              </a:xfrm>
              <a:prstGeom prst="rect">
                <a:avLst/>
              </a:prstGeom>
            </p:spPr>
            <p:txBody>
              <a:bodyPr lIns="50800" tIns="50800" rIns="50800" bIns="50800" rtlCol="0" anchor="ctr"/>
              <a:lstStyle/>
              <a:p>
                <a:pPr algn="ctr">
                  <a:lnSpc>
                    <a:spcPts val="2659"/>
                  </a:lnSpc>
                </a:pPr>
                <a:endParaRPr/>
              </a:p>
            </p:txBody>
          </p:sp>
        </p:grpSp>
        <p:sp>
          <p:nvSpPr>
            <p:cNvPr id="17" name="TextBox 17"/>
            <p:cNvSpPr txBox="1"/>
            <p:nvPr/>
          </p:nvSpPr>
          <p:spPr>
            <a:xfrm>
              <a:off x="704165" y="204512"/>
              <a:ext cx="9867404" cy="566209"/>
            </a:xfrm>
            <a:prstGeom prst="rect">
              <a:avLst/>
            </a:prstGeom>
          </p:spPr>
          <p:txBody>
            <a:bodyPr lIns="0" tIns="0" rIns="0" bIns="0" rtlCol="0" anchor="t">
              <a:spAutoFit/>
            </a:bodyPr>
            <a:lstStyle/>
            <a:p>
              <a:pPr algn="ctr">
                <a:lnSpc>
                  <a:spcPts val="3499"/>
                </a:lnSpc>
                <a:spcBef>
                  <a:spcPct val="0"/>
                </a:spcBef>
              </a:pPr>
              <a:r>
                <a:rPr lang="en-US" sz="2499">
                  <a:solidFill>
                    <a:srgbClr val="000000"/>
                  </a:solidFill>
                  <a:latin typeface="Poppins Bold"/>
                </a:rPr>
                <a:t>Here they are!</a:t>
              </a:r>
            </a:p>
          </p:txBody>
        </p:sp>
      </p:grpSp>
      <p:grpSp>
        <p:nvGrpSpPr>
          <p:cNvPr id="18" name="Group 18"/>
          <p:cNvGrpSpPr/>
          <p:nvPr/>
        </p:nvGrpSpPr>
        <p:grpSpPr>
          <a:xfrm>
            <a:off x="10811024" y="1988897"/>
            <a:ext cx="4135547" cy="2365891"/>
            <a:chOff x="0" y="0"/>
            <a:chExt cx="1089198" cy="623115"/>
          </a:xfrm>
        </p:grpSpPr>
        <p:sp>
          <p:nvSpPr>
            <p:cNvPr id="19" name="Freeform 19"/>
            <p:cNvSpPr/>
            <p:nvPr/>
          </p:nvSpPr>
          <p:spPr>
            <a:xfrm>
              <a:off x="0" y="0"/>
              <a:ext cx="1089198" cy="623115"/>
            </a:xfrm>
            <a:custGeom>
              <a:avLst/>
              <a:gdLst/>
              <a:ahLst/>
              <a:cxnLst/>
              <a:rect l="l" t="t" r="r" b="b"/>
              <a:pathLst>
                <a:path w="1089198" h="623115">
                  <a:moveTo>
                    <a:pt x="56161" y="0"/>
                  </a:moveTo>
                  <a:lnTo>
                    <a:pt x="1033036" y="0"/>
                  </a:lnTo>
                  <a:cubicBezTo>
                    <a:pt x="1064053" y="0"/>
                    <a:pt x="1089198" y="25144"/>
                    <a:pt x="1089198" y="56161"/>
                  </a:cubicBezTo>
                  <a:lnTo>
                    <a:pt x="1089198" y="566954"/>
                  </a:lnTo>
                  <a:cubicBezTo>
                    <a:pt x="1089198" y="597971"/>
                    <a:pt x="1064053" y="623115"/>
                    <a:pt x="1033036" y="623115"/>
                  </a:cubicBezTo>
                  <a:lnTo>
                    <a:pt x="56161" y="623115"/>
                  </a:lnTo>
                  <a:cubicBezTo>
                    <a:pt x="25144" y="623115"/>
                    <a:pt x="0" y="597971"/>
                    <a:pt x="0" y="566954"/>
                  </a:cubicBezTo>
                  <a:lnTo>
                    <a:pt x="0" y="56161"/>
                  </a:lnTo>
                  <a:cubicBezTo>
                    <a:pt x="0" y="25144"/>
                    <a:pt x="25144" y="0"/>
                    <a:pt x="56161" y="0"/>
                  </a:cubicBezTo>
                  <a:close/>
                </a:path>
              </a:pathLst>
            </a:custGeom>
            <a:solidFill>
              <a:srgbClr val="000000">
                <a:alpha val="0"/>
              </a:srgbClr>
            </a:solidFill>
            <a:ln w="95250" cap="rnd">
              <a:solidFill>
                <a:srgbClr val="7043FC"/>
              </a:solidFill>
              <a:prstDash val="solid"/>
              <a:round/>
            </a:ln>
          </p:spPr>
          <p:txBody>
            <a:bodyPr/>
            <a:lstStyle/>
            <a:p>
              <a:endParaRPr lang="en-US"/>
            </a:p>
          </p:txBody>
        </p:sp>
        <p:sp>
          <p:nvSpPr>
            <p:cNvPr id="20" name="TextBox 20"/>
            <p:cNvSpPr txBox="1"/>
            <p:nvPr/>
          </p:nvSpPr>
          <p:spPr>
            <a:xfrm>
              <a:off x="0" y="-57150"/>
              <a:ext cx="1089198" cy="680265"/>
            </a:xfrm>
            <a:prstGeom prst="rect">
              <a:avLst/>
            </a:prstGeom>
          </p:spPr>
          <p:txBody>
            <a:bodyPr lIns="50800" tIns="50800" rIns="50800" bIns="50800" rtlCol="0" anchor="ctr"/>
            <a:lstStyle/>
            <a:p>
              <a:pPr algn="ctr">
                <a:lnSpc>
                  <a:spcPts val="2659"/>
                </a:lnSpc>
              </a:pPr>
              <a:endParaRPr/>
            </a:p>
          </p:txBody>
        </p:sp>
      </p:grpSp>
      <p:grpSp>
        <p:nvGrpSpPr>
          <p:cNvPr id="21" name="Group 21"/>
          <p:cNvGrpSpPr/>
          <p:nvPr/>
        </p:nvGrpSpPr>
        <p:grpSpPr>
          <a:xfrm>
            <a:off x="12206727" y="4519917"/>
            <a:ext cx="2183999" cy="1604527"/>
            <a:chOff x="0" y="0"/>
            <a:chExt cx="575210" cy="422592"/>
          </a:xfrm>
        </p:grpSpPr>
        <p:sp>
          <p:nvSpPr>
            <p:cNvPr id="22" name="Freeform 22"/>
            <p:cNvSpPr/>
            <p:nvPr/>
          </p:nvSpPr>
          <p:spPr>
            <a:xfrm>
              <a:off x="0" y="0"/>
              <a:ext cx="575210" cy="422592"/>
            </a:xfrm>
            <a:custGeom>
              <a:avLst/>
              <a:gdLst/>
              <a:ahLst/>
              <a:cxnLst/>
              <a:rect l="l" t="t" r="r" b="b"/>
              <a:pathLst>
                <a:path w="575210" h="422592">
                  <a:moveTo>
                    <a:pt x="106345" y="0"/>
                  </a:moveTo>
                  <a:lnTo>
                    <a:pt x="468865" y="0"/>
                  </a:lnTo>
                  <a:cubicBezTo>
                    <a:pt x="527597" y="0"/>
                    <a:pt x="575210" y="47612"/>
                    <a:pt x="575210" y="106345"/>
                  </a:cubicBezTo>
                  <a:lnTo>
                    <a:pt x="575210" y="316247"/>
                  </a:lnTo>
                  <a:cubicBezTo>
                    <a:pt x="575210" y="374979"/>
                    <a:pt x="527597" y="422592"/>
                    <a:pt x="468865" y="422592"/>
                  </a:cubicBezTo>
                  <a:lnTo>
                    <a:pt x="106345" y="422592"/>
                  </a:lnTo>
                  <a:cubicBezTo>
                    <a:pt x="47612" y="422592"/>
                    <a:pt x="0" y="374979"/>
                    <a:pt x="0" y="316247"/>
                  </a:cubicBezTo>
                  <a:lnTo>
                    <a:pt x="0" y="106345"/>
                  </a:lnTo>
                  <a:cubicBezTo>
                    <a:pt x="0" y="47612"/>
                    <a:pt x="47612" y="0"/>
                    <a:pt x="106345" y="0"/>
                  </a:cubicBezTo>
                  <a:close/>
                </a:path>
              </a:pathLst>
            </a:custGeom>
            <a:solidFill>
              <a:srgbClr val="000000">
                <a:alpha val="0"/>
              </a:srgbClr>
            </a:solidFill>
            <a:ln w="95250" cap="rnd">
              <a:solidFill>
                <a:srgbClr val="7043FC"/>
              </a:solidFill>
              <a:prstDash val="solid"/>
              <a:round/>
            </a:ln>
          </p:spPr>
          <p:txBody>
            <a:bodyPr/>
            <a:lstStyle/>
            <a:p>
              <a:endParaRPr lang="en-US"/>
            </a:p>
          </p:txBody>
        </p:sp>
        <p:sp>
          <p:nvSpPr>
            <p:cNvPr id="23" name="TextBox 23"/>
            <p:cNvSpPr txBox="1"/>
            <p:nvPr/>
          </p:nvSpPr>
          <p:spPr>
            <a:xfrm>
              <a:off x="0" y="-57150"/>
              <a:ext cx="575210" cy="479742"/>
            </a:xfrm>
            <a:prstGeom prst="rect">
              <a:avLst/>
            </a:prstGeom>
          </p:spPr>
          <p:txBody>
            <a:bodyPr lIns="50800" tIns="50800" rIns="50800" bIns="50800" rtlCol="0" anchor="ctr"/>
            <a:lstStyle/>
            <a:p>
              <a:pPr algn="ctr">
                <a:lnSpc>
                  <a:spcPts val="2659"/>
                </a:lnSpc>
              </a:pPr>
              <a:endParaRPr/>
            </a:p>
          </p:txBody>
        </p:sp>
      </p:grpSp>
      <p:grpSp>
        <p:nvGrpSpPr>
          <p:cNvPr id="24" name="Group 24"/>
          <p:cNvGrpSpPr/>
          <p:nvPr/>
        </p:nvGrpSpPr>
        <p:grpSpPr>
          <a:xfrm>
            <a:off x="1201380" y="6124444"/>
            <a:ext cx="2036653" cy="1604527"/>
            <a:chOff x="0" y="0"/>
            <a:chExt cx="536402" cy="422592"/>
          </a:xfrm>
        </p:grpSpPr>
        <p:sp>
          <p:nvSpPr>
            <p:cNvPr id="25" name="Freeform 25"/>
            <p:cNvSpPr/>
            <p:nvPr/>
          </p:nvSpPr>
          <p:spPr>
            <a:xfrm>
              <a:off x="0" y="0"/>
              <a:ext cx="536402" cy="422592"/>
            </a:xfrm>
            <a:custGeom>
              <a:avLst/>
              <a:gdLst/>
              <a:ahLst/>
              <a:cxnLst/>
              <a:rect l="l" t="t" r="r" b="b"/>
              <a:pathLst>
                <a:path w="536402" h="422592">
                  <a:moveTo>
                    <a:pt x="114039" y="0"/>
                  </a:moveTo>
                  <a:lnTo>
                    <a:pt x="422364" y="0"/>
                  </a:lnTo>
                  <a:cubicBezTo>
                    <a:pt x="452609" y="0"/>
                    <a:pt x="481615" y="12015"/>
                    <a:pt x="503001" y="33401"/>
                  </a:cubicBezTo>
                  <a:cubicBezTo>
                    <a:pt x="524388" y="54788"/>
                    <a:pt x="536402" y="83794"/>
                    <a:pt x="536402" y="114039"/>
                  </a:cubicBezTo>
                  <a:lnTo>
                    <a:pt x="536402" y="308553"/>
                  </a:lnTo>
                  <a:cubicBezTo>
                    <a:pt x="536402" y="338798"/>
                    <a:pt x="524388" y="367804"/>
                    <a:pt x="503001" y="389190"/>
                  </a:cubicBezTo>
                  <a:cubicBezTo>
                    <a:pt x="481615" y="410577"/>
                    <a:pt x="452609" y="422592"/>
                    <a:pt x="422364" y="422592"/>
                  </a:cubicBezTo>
                  <a:lnTo>
                    <a:pt x="114039" y="422592"/>
                  </a:lnTo>
                  <a:cubicBezTo>
                    <a:pt x="83794" y="422592"/>
                    <a:pt x="54788" y="410577"/>
                    <a:pt x="33401" y="389190"/>
                  </a:cubicBezTo>
                  <a:cubicBezTo>
                    <a:pt x="12015" y="367804"/>
                    <a:pt x="0" y="338798"/>
                    <a:pt x="0" y="308553"/>
                  </a:cubicBezTo>
                  <a:lnTo>
                    <a:pt x="0" y="114039"/>
                  </a:lnTo>
                  <a:cubicBezTo>
                    <a:pt x="0" y="83794"/>
                    <a:pt x="12015" y="54788"/>
                    <a:pt x="33401" y="33401"/>
                  </a:cubicBezTo>
                  <a:cubicBezTo>
                    <a:pt x="54788" y="12015"/>
                    <a:pt x="83794" y="0"/>
                    <a:pt x="114039" y="0"/>
                  </a:cubicBezTo>
                  <a:close/>
                </a:path>
              </a:pathLst>
            </a:custGeom>
            <a:solidFill>
              <a:srgbClr val="000000">
                <a:alpha val="0"/>
              </a:srgbClr>
            </a:solidFill>
            <a:ln w="95250" cap="rnd">
              <a:solidFill>
                <a:srgbClr val="7043FC"/>
              </a:solidFill>
              <a:prstDash val="solid"/>
              <a:round/>
            </a:ln>
          </p:spPr>
          <p:txBody>
            <a:bodyPr/>
            <a:lstStyle/>
            <a:p>
              <a:endParaRPr lang="en-US"/>
            </a:p>
          </p:txBody>
        </p:sp>
        <p:sp>
          <p:nvSpPr>
            <p:cNvPr id="26" name="TextBox 26"/>
            <p:cNvSpPr txBox="1"/>
            <p:nvPr/>
          </p:nvSpPr>
          <p:spPr>
            <a:xfrm>
              <a:off x="0" y="-57150"/>
              <a:ext cx="536402" cy="479742"/>
            </a:xfrm>
            <a:prstGeom prst="rect">
              <a:avLst/>
            </a:prstGeom>
          </p:spPr>
          <p:txBody>
            <a:bodyPr lIns="50800" tIns="50800" rIns="50800" bIns="50800" rtlCol="0" anchor="ctr"/>
            <a:lstStyle/>
            <a:p>
              <a:pPr algn="ctr">
                <a:lnSpc>
                  <a:spcPts val="2659"/>
                </a:lnSpc>
              </a:pPr>
              <a:endParaRPr/>
            </a:p>
          </p:txBody>
        </p:sp>
      </p:grpSp>
      <p:grpSp>
        <p:nvGrpSpPr>
          <p:cNvPr id="27" name="Group 27"/>
          <p:cNvGrpSpPr/>
          <p:nvPr/>
        </p:nvGrpSpPr>
        <p:grpSpPr>
          <a:xfrm>
            <a:off x="7926932" y="2763807"/>
            <a:ext cx="1902792" cy="816070"/>
            <a:chOff x="0" y="0"/>
            <a:chExt cx="501147" cy="214932"/>
          </a:xfrm>
        </p:grpSpPr>
        <p:sp>
          <p:nvSpPr>
            <p:cNvPr id="28" name="Freeform 28"/>
            <p:cNvSpPr/>
            <p:nvPr/>
          </p:nvSpPr>
          <p:spPr>
            <a:xfrm>
              <a:off x="0" y="0"/>
              <a:ext cx="501147" cy="214932"/>
            </a:xfrm>
            <a:custGeom>
              <a:avLst/>
              <a:gdLst/>
              <a:ahLst/>
              <a:cxnLst/>
              <a:rect l="l" t="t" r="r" b="b"/>
              <a:pathLst>
                <a:path w="501147" h="214932">
                  <a:moveTo>
                    <a:pt x="107466" y="0"/>
                  </a:moveTo>
                  <a:lnTo>
                    <a:pt x="393681" y="0"/>
                  </a:lnTo>
                  <a:cubicBezTo>
                    <a:pt x="453033" y="0"/>
                    <a:pt x="501147" y="48114"/>
                    <a:pt x="501147" y="107466"/>
                  </a:cubicBezTo>
                  <a:lnTo>
                    <a:pt x="501147" y="107466"/>
                  </a:lnTo>
                  <a:cubicBezTo>
                    <a:pt x="501147" y="166818"/>
                    <a:pt x="453033" y="214932"/>
                    <a:pt x="393681" y="214932"/>
                  </a:cubicBezTo>
                  <a:lnTo>
                    <a:pt x="107466" y="214932"/>
                  </a:lnTo>
                  <a:cubicBezTo>
                    <a:pt x="48114" y="214932"/>
                    <a:pt x="0" y="166818"/>
                    <a:pt x="0" y="107466"/>
                  </a:cubicBezTo>
                  <a:lnTo>
                    <a:pt x="0" y="107466"/>
                  </a:lnTo>
                  <a:cubicBezTo>
                    <a:pt x="0" y="48114"/>
                    <a:pt x="48114" y="0"/>
                    <a:pt x="107466" y="0"/>
                  </a:cubicBezTo>
                  <a:close/>
                </a:path>
              </a:pathLst>
            </a:custGeom>
            <a:solidFill>
              <a:srgbClr val="FDFDFD"/>
            </a:solidFill>
            <a:ln w="47625" cap="rnd">
              <a:solidFill>
                <a:srgbClr val="7043FC"/>
              </a:solidFill>
              <a:prstDash val="solid"/>
              <a:round/>
            </a:ln>
          </p:spPr>
          <p:txBody>
            <a:bodyPr/>
            <a:lstStyle/>
            <a:p>
              <a:endParaRPr lang="en-US"/>
            </a:p>
          </p:txBody>
        </p:sp>
        <p:sp>
          <p:nvSpPr>
            <p:cNvPr id="29" name="TextBox 29"/>
            <p:cNvSpPr txBox="1"/>
            <p:nvPr/>
          </p:nvSpPr>
          <p:spPr>
            <a:xfrm>
              <a:off x="0" y="-57150"/>
              <a:ext cx="501147" cy="272082"/>
            </a:xfrm>
            <a:prstGeom prst="rect">
              <a:avLst/>
            </a:prstGeom>
          </p:spPr>
          <p:txBody>
            <a:bodyPr lIns="50800" tIns="50800" rIns="50800" bIns="50800" rtlCol="0" anchor="ctr"/>
            <a:lstStyle/>
            <a:p>
              <a:pPr algn="ctr">
                <a:lnSpc>
                  <a:spcPts val="2659"/>
                </a:lnSpc>
              </a:pPr>
              <a:r>
                <a:rPr lang="en-US" sz="1899">
                  <a:solidFill>
                    <a:srgbClr val="000000"/>
                  </a:solidFill>
                  <a:latin typeface="Poppins Bold"/>
                </a:rPr>
                <a:t>Smart TV</a:t>
              </a:r>
            </a:p>
          </p:txBody>
        </p:sp>
      </p:grpSp>
      <p:grpSp>
        <p:nvGrpSpPr>
          <p:cNvPr id="30" name="Group 30"/>
          <p:cNvGrpSpPr/>
          <p:nvPr/>
        </p:nvGrpSpPr>
        <p:grpSpPr>
          <a:xfrm>
            <a:off x="12347331" y="6527655"/>
            <a:ext cx="1902792" cy="973810"/>
            <a:chOff x="0" y="0"/>
            <a:chExt cx="501147" cy="256477"/>
          </a:xfrm>
        </p:grpSpPr>
        <p:sp>
          <p:nvSpPr>
            <p:cNvPr id="31" name="Freeform 31"/>
            <p:cNvSpPr/>
            <p:nvPr/>
          </p:nvSpPr>
          <p:spPr>
            <a:xfrm>
              <a:off x="0" y="0"/>
              <a:ext cx="501147" cy="256477"/>
            </a:xfrm>
            <a:custGeom>
              <a:avLst/>
              <a:gdLst/>
              <a:ahLst/>
              <a:cxnLst/>
              <a:rect l="l" t="t" r="r" b="b"/>
              <a:pathLst>
                <a:path w="501147" h="256477">
                  <a:moveTo>
                    <a:pt x="122062" y="0"/>
                  </a:moveTo>
                  <a:lnTo>
                    <a:pt x="379085" y="0"/>
                  </a:lnTo>
                  <a:cubicBezTo>
                    <a:pt x="446498" y="0"/>
                    <a:pt x="501147" y="54649"/>
                    <a:pt x="501147" y="122062"/>
                  </a:cubicBezTo>
                  <a:lnTo>
                    <a:pt x="501147" y="134415"/>
                  </a:lnTo>
                  <a:cubicBezTo>
                    <a:pt x="501147" y="201828"/>
                    <a:pt x="446498" y="256477"/>
                    <a:pt x="379085" y="256477"/>
                  </a:cubicBezTo>
                  <a:lnTo>
                    <a:pt x="122062" y="256477"/>
                  </a:lnTo>
                  <a:cubicBezTo>
                    <a:pt x="54649" y="256477"/>
                    <a:pt x="0" y="201828"/>
                    <a:pt x="0" y="134415"/>
                  </a:cubicBezTo>
                  <a:lnTo>
                    <a:pt x="0" y="122062"/>
                  </a:lnTo>
                  <a:cubicBezTo>
                    <a:pt x="0" y="54649"/>
                    <a:pt x="54649" y="0"/>
                    <a:pt x="122062" y="0"/>
                  </a:cubicBezTo>
                  <a:close/>
                </a:path>
              </a:pathLst>
            </a:custGeom>
            <a:solidFill>
              <a:srgbClr val="FDFDFD"/>
            </a:solidFill>
            <a:ln w="47625" cap="rnd">
              <a:solidFill>
                <a:srgbClr val="7043FC"/>
              </a:solidFill>
              <a:prstDash val="solid"/>
              <a:round/>
            </a:ln>
          </p:spPr>
          <p:txBody>
            <a:bodyPr/>
            <a:lstStyle/>
            <a:p>
              <a:endParaRPr lang="en-US"/>
            </a:p>
          </p:txBody>
        </p:sp>
        <p:sp>
          <p:nvSpPr>
            <p:cNvPr id="32" name="TextBox 32"/>
            <p:cNvSpPr txBox="1"/>
            <p:nvPr/>
          </p:nvSpPr>
          <p:spPr>
            <a:xfrm>
              <a:off x="0" y="-57150"/>
              <a:ext cx="501147" cy="313627"/>
            </a:xfrm>
            <a:prstGeom prst="rect">
              <a:avLst/>
            </a:prstGeom>
          </p:spPr>
          <p:txBody>
            <a:bodyPr lIns="50800" tIns="50800" rIns="50800" bIns="50800" rtlCol="0" anchor="ctr"/>
            <a:lstStyle/>
            <a:p>
              <a:pPr algn="ctr">
                <a:lnSpc>
                  <a:spcPts val="2659"/>
                </a:lnSpc>
              </a:pPr>
              <a:r>
                <a:rPr lang="en-US" sz="1899">
                  <a:solidFill>
                    <a:srgbClr val="000000"/>
                  </a:solidFill>
                  <a:latin typeface="Poppins Bold"/>
                </a:rPr>
                <a:t>Game Console</a:t>
              </a:r>
            </a:p>
          </p:txBody>
        </p:sp>
      </p:grpSp>
      <p:grpSp>
        <p:nvGrpSpPr>
          <p:cNvPr id="33" name="Group 33"/>
          <p:cNvGrpSpPr/>
          <p:nvPr/>
        </p:nvGrpSpPr>
        <p:grpSpPr>
          <a:xfrm>
            <a:off x="1335241" y="4354788"/>
            <a:ext cx="1902792" cy="816070"/>
            <a:chOff x="0" y="0"/>
            <a:chExt cx="501147" cy="214932"/>
          </a:xfrm>
        </p:grpSpPr>
        <p:sp>
          <p:nvSpPr>
            <p:cNvPr id="34" name="Freeform 34"/>
            <p:cNvSpPr/>
            <p:nvPr/>
          </p:nvSpPr>
          <p:spPr>
            <a:xfrm>
              <a:off x="0" y="0"/>
              <a:ext cx="501147" cy="214932"/>
            </a:xfrm>
            <a:custGeom>
              <a:avLst/>
              <a:gdLst/>
              <a:ahLst/>
              <a:cxnLst/>
              <a:rect l="l" t="t" r="r" b="b"/>
              <a:pathLst>
                <a:path w="501147" h="214932">
                  <a:moveTo>
                    <a:pt x="107466" y="0"/>
                  </a:moveTo>
                  <a:lnTo>
                    <a:pt x="393681" y="0"/>
                  </a:lnTo>
                  <a:cubicBezTo>
                    <a:pt x="453033" y="0"/>
                    <a:pt x="501147" y="48114"/>
                    <a:pt x="501147" y="107466"/>
                  </a:cubicBezTo>
                  <a:lnTo>
                    <a:pt x="501147" y="107466"/>
                  </a:lnTo>
                  <a:cubicBezTo>
                    <a:pt x="501147" y="166818"/>
                    <a:pt x="453033" y="214932"/>
                    <a:pt x="393681" y="214932"/>
                  </a:cubicBezTo>
                  <a:lnTo>
                    <a:pt x="107466" y="214932"/>
                  </a:lnTo>
                  <a:cubicBezTo>
                    <a:pt x="48114" y="214932"/>
                    <a:pt x="0" y="166818"/>
                    <a:pt x="0" y="107466"/>
                  </a:cubicBezTo>
                  <a:lnTo>
                    <a:pt x="0" y="107466"/>
                  </a:lnTo>
                  <a:cubicBezTo>
                    <a:pt x="0" y="48114"/>
                    <a:pt x="48114" y="0"/>
                    <a:pt x="107466" y="0"/>
                  </a:cubicBezTo>
                  <a:close/>
                </a:path>
              </a:pathLst>
            </a:custGeom>
            <a:solidFill>
              <a:srgbClr val="FDFDFD"/>
            </a:solidFill>
            <a:ln w="47625" cap="rnd">
              <a:solidFill>
                <a:srgbClr val="7043FC"/>
              </a:solidFill>
              <a:prstDash val="solid"/>
              <a:round/>
            </a:ln>
          </p:spPr>
          <p:txBody>
            <a:bodyPr/>
            <a:lstStyle/>
            <a:p>
              <a:endParaRPr lang="en-US"/>
            </a:p>
          </p:txBody>
        </p:sp>
        <p:sp>
          <p:nvSpPr>
            <p:cNvPr id="35" name="TextBox 35"/>
            <p:cNvSpPr txBox="1"/>
            <p:nvPr/>
          </p:nvSpPr>
          <p:spPr>
            <a:xfrm>
              <a:off x="0" y="-57150"/>
              <a:ext cx="501147" cy="272082"/>
            </a:xfrm>
            <a:prstGeom prst="rect">
              <a:avLst/>
            </a:prstGeom>
          </p:spPr>
          <p:txBody>
            <a:bodyPr lIns="50800" tIns="50800" rIns="50800" bIns="50800" rtlCol="0" anchor="ctr"/>
            <a:lstStyle/>
            <a:p>
              <a:pPr algn="ctr">
                <a:lnSpc>
                  <a:spcPts val="2659"/>
                </a:lnSpc>
              </a:pPr>
              <a:r>
                <a:rPr lang="en-US" sz="1899">
                  <a:solidFill>
                    <a:srgbClr val="000000"/>
                  </a:solidFill>
                  <a:latin typeface="Poppins Bold"/>
                </a:rPr>
                <a:t>Smart Phone</a:t>
              </a:r>
            </a:p>
          </p:txBody>
        </p:sp>
      </p:grpSp>
      <p:sp>
        <p:nvSpPr>
          <p:cNvPr id="36" name="AutoShape 36"/>
          <p:cNvSpPr/>
          <p:nvPr/>
        </p:nvSpPr>
        <p:spPr>
          <a:xfrm flipV="1">
            <a:off x="9829723" y="3152793"/>
            <a:ext cx="981355" cy="19050"/>
          </a:xfrm>
          <a:prstGeom prst="line">
            <a:avLst/>
          </a:prstGeom>
          <a:ln w="38100" cap="flat">
            <a:solidFill>
              <a:srgbClr val="7043FC"/>
            </a:solidFill>
            <a:prstDash val="solid"/>
            <a:headEnd type="none" w="sm" len="sm"/>
            <a:tailEnd type="none" w="sm" len="sm"/>
          </a:ln>
        </p:spPr>
        <p:txBody>
          <a:bodyPr/>
          <a:lstStyle/>
          <a:p>
            <a:endParaRPr lang="en-US"/>
          </a:p>
        </p:txBody>
      </p:sp>
      <p:sp>
        <p:nvSpPr>
          <p:cNvPr id="37" name="AutoShape 37"/>
          <p:cNvSpPr/>
          <p:nvPr/>
        </p:nvSpPr>
        <p:spPr>
          <a:xfrm>
            <a:off x="2316966" y="5170858"/>
            <a:ext cx="0" cy="972632"/>
          </a:xfrm>
          <a:prstGeom prst="line">
            <a:avLst/>
          </a:prstGeom>
          <a:ln w="38100" cap="flat">
            <a:solidFill>
              <a:srgbClr val="7043FC"/>
            </a:solidFill>
            <a:prstDash val="solid"/>
            <a:headEnd type="none" w="sm" len="sm"/>
            <a:tailEnd type="none" w="sm" len="sm"/>
          </a:ln>
        </p:spPr>
        <p:txBody>
          <a:bodyPr/>
          <a:lstStyle/>
          <a:p>
            <a:endParaRPr lang="en-US"/>
          </a:p>
        </p:txBody>
      </p:sp>
      <p:sp>
        <p:nvSpPr>
          <p:cNvPr id="38" name="AutoShape 38"/>
          <p:cNvSpPr/>
          <p:nvPr/>
        </p:nvSpPr>
        <p:spPr>
          <a:xfrm flipV="1">
            <a:off x="13298727" y="6124444"/>
            <a:ext cx="0" cy="403211"/>
          </a:xfrm>
          <a:prstGeom prst="line">
            <a:avLst/>
          </a:prstGeom>
          <a:ln w="38100" cap="flat">
            <a:solidFill>
              <a:srgbClr val="7043FC"/>
            </a:solidFill>
            <a:prstDash val="solid"/>
            <a:headEnd type="none" w="sm" len="sm"/>
            <a:tailEnd type="none" w="sm" len="sm"/>
          </a:ln>
        </p:spPr>
        <p:txBody>
          <a:bodyPr/>
          <a:lstStyle/>
          <a:p>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5996E2"/>
        </a:solidFill>
        <a:effectLst/>
      </p:bgPr>
    </p:bg>
    <p:spTree>
      <p:nvGrpSpPr>
        <p:cNvPr id="1" name=""/>
        <p:cNvGrpSpPr/>
        <p:nvPr/>
      </p:nvGrpSpPr>
      <p:grpSpPr>
        <a:xfrm>
          <a:off x="0" y="0"/>
          <a:ext cx="0" cy="0"/>
          <a:chOff x="0" y="0"/>
          <a:chExt cx="0" cy="0"/>
        </a:xfrm>
      </p:grpSpPr>
      <p:grpSp>
        <p:nvGrpSpPr>
          <p:cNvPr id="2" name="Group 2"/>
          <p:cNvGrpSpPr/>
          <p:nvPr/>
        </p:nvGrpSpPr>
        <p:grpSpPr>
          <a:xfrm>
            <a:off x="375030" y="321636"/>
            <a:ext cx="17537940" cy="9012864"/>
            <a:chOff x="0" y="0"/>
            <a:chExt cx="4619046" cy="2373758"/>
          </a:xfrm>
        </p:grpSpPr>
        <p:sp>
          <p:nvSpPr>
            <p:cNvPr id="3" name="Freeform 3"/>
            <p:cNvSpPr/>
            <p:nvPr/>
          </p:nvSpPr>
          <p:spPr>
            <a:xfrm>
              <a:off x="0" y="0"/>
              <a:ext cx="4619046" cy="2373758"/>
            </a:xfrm>
            <a:custGeom>
              <a:avLst/>
              <a:gdLst/>
              <a:ahLst/>
              <a:cxnLst/>
              <a:rect l="l" t="t" r="r" b="b"/>
              <a:pathLst>
                <a:path w="4619046" h="2373758">
                  <a:moveTo>
                    <a:pt x="22072" y="0"/>
                  </a:moveTo>
                  <a:lnTo>
                    <a:pt x="4596974" y="0"/>
                  </a:lnTo>
                  <a:cubicBezTo>
                    <a:pt x="4609164" y="0"/>
                    <a:pt x="4619046" y="9882"/>
                    <a:pt x="4619046" y="22072"/>
                  </a:cubicBezTo>
                  <a:lnTo>
                    <a:pt x="4619046" y="2351686"/>
                  </a:lnTo>
                  <a:cubicBezTo>
                    <a:pt x="4619046" y="2363876"/>
                    <a:pt x="4609164" y="2373758"/>
                    <a:pt x="4596974" y="2373758"/>
                  </a:cubicBezTo>
                  <a:lnTo>
                    <a:pt x="22072" y="2373758"/>
                  </a:lnTo>
                  <a:cubicBezTo>
                    <a:pt x="9882" y="2373758"/>
                    <a:pt x="0" y="2363876"/>
                    <a:pt x="0" y="2351686"/>
                  </a:cubicBezTo>
                  <a:lnTo>
                    <a:pt x="0" y="22072"/>
                  </a:lnTo>
                  <a:cubicBezTo>
                    <a:pt x="0" y="9882"/>
                    <a:pt x="9882" y="0"/>
                    <a:pt x="22072" y="0"/>
                  </a:cubicBezTo>
                  <a:close/>
                </a:path>
              </a:pathLst>
            </a:custGeom>
            <a:solidFill>
              <a:srgbClr val="FFFFFF"/>
            </a:solidFill>
          </p:spPr>
          <p:txBody>
            <a:bodyPr/>
            <a:lstStyle/>
            <a:p>
              <a:endParaRPr lang="en-US"/>
            </a:p>
          </p:txBody>
        </p:sp>
        <p:sp>
          <p:nvSpPr>
            <p:cNvPr id="4" name="TextBox 4"/>
            <p:cNvSpPr txBox="1"/>
            <p:nvPr/>
          </p:nvSpPr>
          <p:spPr>
            <a:xfrm>
              <a:off x="0" y="-57150"/>
              <a:ext cx="4619046" cy="2430908"/>
            </a:xfrm>
            <a:prstGeom prst="rect">
              <a:avLst/>
            </a:prstGeom>
          </p:spPr>
          <p:txBody>
            <a:bodyPr lIns="50800" tIns="50800" rIns="50800" bIns="50800" rtlCol="0" anchor="ctr"/>
            <a:lstStyle/>
            <a:p>
              <a:pPr algn="ctr">
                <a:lnSpc>
                  <a:spcPts val="2659"/>
                </a:lnSpc>
              </a:pPr>
              <a:endParaRPr/>
            </a:p>
          </p:txBody>
        </p:sp>
      </p:grpSp>
      <p:sp>
        <p:nvSpPr>
          <p:cNvPr id="12" name="Freeform 12"/>
          <p:cNvSpPr/>
          <p:nvPr/>
        </p:nvSpPr>
        <p:spPr>
          <a:xfrm>
            <a:off x="375030" y="321636"/>
            <a:ext cx="17537940" cy="9012864"/>
          </a:xfrm>
          <a:custGeom>
            <a:avLst/>
            <a:gdLst/>
            <a:ahLst/>
            <a:cxnLst/>
            <a:rect l="l" t="t" r="r" b="b"/>
            <a:pathLst>
              <a:path w="17537940" h="9012864">
                <a:moveTo>
                  <a:pt x="0" y="0"/>
                </a:moveTo>
                <a:lnTo>
                  <a:pt x="17537940" y="0"/>
                </a:lnTo>
                <a:lnTo>
                  <a:pt x="17537940" y="9012864"/>
                </a:lnTo>
                <a:lnTo>
                  <a:pt x="0" y="9012864"/>
                </a:lnTo>
                <a:lnTo>
                  <a:pt x="0" y="0"/>
                </a:lnTo>
                <a:close/>
              </a:path>
            </a:pathLst>
          </a:custGeom>
          <a:blipFill>
            <a:blip r:embed="rId2"/>
            <a:stretch>
              <a:fillRect l="-2178" t="-7161" r="-1774" b="-7628"/>
            </a:stretch>
          </a:blipFill>
          <a:ln w="95250" cap="rnd">
            <a:solidFill>
              <a:srgbClr val="FDFDFD"/>
            </a:solidFill>
            <a:prstDash val="solid"/>
            <a:round/>
          </a:ln>
        </p:spPr>
        <p:txBody>
          <a:bodyPr/>
          <a:lstStyle/>
          <a:p>
            <a:endParaRPr lang="en-US"/>
          </a:p>
        </p:txBody>
      </p:sp>
      <p:grpSp>
        <p:nvGrpSpPr>
          <p:cNvPr id="13" name="Group 13"/>
          <p:cNvGrpSpPr/>
          <p:nvPr/>
        </p:nvGrpSpPr>
        <p:grpSpPr>
          <a:xfrm>
            <a:off x="4915600" y="637984"/>
            <a:ext cx="8456800" cy="781432"/>
            <a:chOff x="0" y="0"/>
            <a:chExt cx="11275734" cy="1041909"/>
          </a:xfrm>
        </p:grpSpPr>
        <p:grpSp>
          <p:nvGrpSpPr>
            <p:cNvPr id="14" name="Group 14"/>
            <p:cNvGrpSpPr/>
            <p:nvPr/>
          </p:nvGrpSpPr>
          <p:grpSpPr>
            <a:xfrm>
              <a:off x="0" y="0"/>
              <a:ext cx="11275734" cy="1041909"/>
              <a:chOff x="0" y="0"/>
              <a:chExt cx="2227305" cy="205809"/>
            </a:xfrm>
          </p:grpSpPr>
          <p:sp>
            <p:nvSpPr>
              <p:cNvPr id="15" name="Freeform 15"/>
              <p:cNvSpPr/>
              <p:nvPr/>
            </p:nvSpPr>
            <p:spPr>
              <a:xfrm>
                <a:off x="0" y="0"/>
                <a:ext cx="2227306" cy="205809"/>
              </a:xfrm>
              <a:custGeom>
                <a:avLst/>
                <a:gdLst/>
                <a:ahLst/>
                <a:cxnLst/>
                <a:rect l="l" t="t" r="r" b="b"/>
                <a:pathLst>
                  <a:path w="2227306" h="205809">
                    <a:moveTo>
                      <a:pt x="91547" y="0"/>
                    </a:moveTo>
                    <a:lnTo>
                      <a:pt x="2135759" y="0"/>
                    </a:lnTo>
                    <a:cubicBezTo>
                      <a:pt x="2186319" y="0"/>
                      <a:pt x="2227306" y="40987"/>
                      <a:pt x="2227306" y="91547"/>
                    </a:cubicBezTo>
                    <a:lnTo>
                      <a:pt x="2227306" y="114262"/>
                    </a:lnTo>
                    <a:cubicBezTo>
                      <a:pt x="2227306" y="164822"/>
                      <a:pt x="2186319" y="205809"/>
                      <a:pt x="2135759" y="205809"/>
                    </a:cubicBezTo>
                    <a:lnTo>
                      <a:pt x="91547" y="205809"/>
                    </a:lnTo>
                    <a:cubicBezTo>
                      <a:pt x="67267" y="205809"/>
                      <a:pt x="43982" y="196164"/>
                      <a:pt x="26813" y="178996"/>
                    </a:cubicBezTo>
                    <a:cubicBezTo>
                      <a:pt x="9645" y="161827"/>
                      <a:pt x="0" y="138542"/>
                      <a:pt x="0" y="114262"/>
                    </a:cubicBezTo>
                    <a:lnTo>
                      <a:pt x="0" y="91547"/>
                    </a:lnTo>
                    <a:cubicBezTo>
                      <a:pt x="0" y="67267"/>
                      <a:pt x="9645" y="43982"/>
                      <a:pt x="26813" y="26813"/>
                    </a:cubicBezTo>
                    <a:cubicBezTo>
                      <a:pt x="43982" y="9645"/>
                      <a:pt x="67267" y="0"/>
                      <a:pt x="91547" y="0"/>
                    </a:cubicBezTo>
                    <a:close/>
                  </a:path>
                </a:pathLst>
              </a:custGeom>
              <a:solidFill>
                <a:srgbClr val="FFFFFF"/>
              </a:solidFill>
            </p:spPr>
            <p:txBody>
              <a:bodyPr/>
              <a:lstStyle/>
              <a:p>
                <a:endParaRPr lang="en-US"/>
              </a:p>
            </p:txBody>
          </p:sp>
          <p:sp>
            <p:nvSpPr>
              <p:cNvPr id="16" name="TextBox 16"/>
              <p:cNvSpPr txBox="1"/>
              <p:nvPr/>
            </p:nvSpPr>
            <p:spPr>
              <a:xfrm>
                <a:off x="0" y="-57150"/>
                <a:ext cx="2227305" cy="262959"/>
              </a:xfrm>
              <a:prstGeom prst="rect">
                <a:avLst/>
              </a:prstGeom>
            </p:spPr>
            <p:txBody>
              <a:bodyPr lIns="50800" tIns="50800" rIns="50800" bIns="50800" rtlCol="0" anchor="ctr"/>
              <a:lstStyle/>
              <a:p>
                <a:pPr algn="ctr">
                  <a:lnSpc>
                    <a:spcPts val="2659"/>
                  </a:lnSpc>
                </a:pPr>
                <a:endParaRPr/>
              </a:p>
            </p:txBody>
          </p:sp>
        </p:grpSp>
        <p:sp>
          <p:nvSpPr>
            <p:cNvPr id="17" name="TextBox 17"/>
            <p:cNvSpPr txBox="1"/>
            <p:nvPr/>
          </p:nvSpPr>
          <p:spPr>
            <a:xfrm>
              <a:off x="704165" y="204512"/>
              <a:ext cx="9867404" cy="566209"/>
            </a:xfrm>
            <a:prstGeom prst="rect">
              <a:avLst/>
            </a:prstGeom>
          </p:spPr>
          <p:txBody>
            <a:bodyPr lIns="0" tIns="0" rIns="0" bIns="0" rtlCol="0" anchor="t">
              <a:spAutoFit/>
            </a:bodyPr>
            <a:lstStyle/>
            <a:p>
              <a:pPr algn="ctr">
                <a:lnSpc>
                  <a:spcPts val="3499"/>
                </a:lnSpc>
                <a:spcBef>
                  <a:spcPct val="0"/>
                </a:spcBef>
              </a:pPr>
              <a:r>
                <a:rPr lang="en-US" sz="2499">
                  <a:solidFill>
                    <a:srgbClr val="000000"/>
                  </a:solidFill>
                  <a:latin typeface="Poppins Bold"/>
                </a:rPr>
                <a:t>Can you find 3 IoT devices in this kitchen?</a:t>
              </a:r>
            </a:p>
          </p:txBody>
        </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5996E2"/>
        </a:solidFill>
        <a:effectLst/>
      </p:bgPr>
    </p:bg>
    <p:spTree>
      <p:nvGrpSpPr>
        <p:cNvPr id="1" name=""/>
        <p:cNvGrpSpPr/>
        <p:nvPr/>
      </p:nvGrpSpPr>
      <p:grpSpPr>
        <a:xfrm>
          <a:off x="0" y="0"/>
          <a:ext cx="0" cy="0"/>
          <a:chOff x="0" y="0"/>
          <a:chExt cx="0" cy="0"/>
        </a:xfrm>
      </p:grpSpPr>
      <p:grpSp>
        <p:nvGrpSpPr>
          <p:cNvPr id="2" name="Group 2"/>
          <p:cNvGrpSpPr/>
          <p:nvPr/>
        </p:nvGrpSpPr>
        <p:grpSpPr>
          <a:xfrm>
            <a:off x="375030" y="321636"/>
            <a:ext cx="17537940" cy="9012864"/>
            <a:chOff x="0" y="0"/>
            <a:chExt cx="4619046" cy="2373758"/>
          </a:xfrm>
        </p:grpSpPr>
        <p:sp>
          <p:nvSpPr>
            <p:cNvPr id="3" name="Freeform 3"/>
            <p:cNvSpPr/>
            <p:nvPr/>
          </p:nvSpPr>
          <p:spPr>
            <a:xfrm>
              <a:off x="0" y="0"/>
              <a:ext cx="4619046" cy="2373758"/>
            </a:xfrm>
            <a:custGeom>
              <a:avLst/>
              <a:gdLst/>
              <a:ahLst/>
              <a:cxnLst/>
              <a:rect l="l" t="t" r="r" b="b"/>
              <a:pathLst>
                <a:path w="4619046" h="2373758">
                  <a:moveTo>
                    <a:pt x="22072" y="0"/>
                  </a:moveTo>
                  <a:lnTo>
                    <a:pt x="4596974" y="0"/>
                  </a:lnTo>
                  <a:cubicBezTo>
                    <a:pt x="4609164" y="0"/>
                    <a:pt x="4619046" y="9882"/>
                    <a:pt x="4619046" y="22072"/>
                  </a:cubicBezTo>
                  <a:lnTo>
                    <a:pt x="4619046" y="2351686"/>
                  </a:lnTo>
                  <a:cubicBezTo>
                    <a:pt x="4619046" y="2363876"/>
                    <a:pt x="4609164" y="2373758"/>
                    <a:pt x="4596974" y="2373758"/>
                  </a:cubicBezTo>
                  <a:lnTo>
                    <a:pt x="22072" y="2373758"/>
                  </a:lnTo>
                  <a:cubicBezTo>
                    <a:pt x="9882" y="2373758"/>
                    <a:pt x="0" y="2363876"/>
                    <a:pt x="0" y="2351686"/>
                  </a:cubicBezTo>
                  <a:lnTo>
                    <a:pt x="0" y="22072"/>
                  </a:lnTo>
                  <a:cubicBezTo>
                    <a:pt x="0" y="9882"/>
                    <a:pt x="9882" y="0"/>
                    <a:pt x="22072" y="0"/>
                  </a:cubicBezTo>
                  <a:close/>
                </a:path>
              </a:pathLst>
            </a:custGeom>
            <a:solidFill>
              <a:srgbClr val="FFFFFF"/>
            </a:solidFill>
          </p:spPr>
          <p:txBody>
            <a:bodyPr/>
            <a:lstStyle/>
            <a:p>
              <a:endParaRPr lang="en-US"/>
            </a:p>
          </p:txBody>
        </p:sp>
        <p:sp>
          <p:nvSpPr>
            <p:cNvPr id="4" name="TextBox 4"/>
            <p:cNvSpPr txBox="1"/>
            <p:nvPr/>
          </p:nvSpPr>
          <p:spPr>
            <a:xfrm>
              <a:off x="0" y="-57150"/>
              <a:ext cx="4619046" cy="2430908"/>
            </a:xfrm>
            <a:prstGeom prst="rect">
              <a:avLst/>
            </a:prstGeom>
          </p:spPr>
          <p:txBody>
            <a:bodyPr lIns="50800" tIns="50800" rIns="50800" bIns="50800" rtlCol="0" anchor="ctr"/>
            <a:lstStyle/>
            <a:p>
              <a:pPr algn="ctr">
                <a:lnSpc>
                  <a:spcPts val="2659"/>
                </a:lnSpc>
              </a:pPr>
              <a:endParaRPr/>
            </a:p>
          </p:txBody>
        </p:sp>
      </p:grpSp>
      <p:sp>
        <p:nvSpPr>
          <p:cNvPr id="12" name="Freeform 12"/>
          <p:cNvSpPr/>
          <p:nvPr/>
        </p:nvSpPr>
        <p:spPr>
          <a:xfrm>
            <a:off x="375030" y="321636"/>
            <a:ext cx="17537940" cy="9012864"/>
          </a:xfrm>
          <a:custGeom>
            <a:avLst/>
            <a:gdLst/>
            <a:ahLst/>
            <a:cxnLst/>
            <a:rect l="l" t="t" r="r" b="b"/>
            <a:pathLst>
              <a:path w="17537940" h="9012864">
                <a:moveTo>
                  <a:pt x="0" y="0"/>
                </a:moveTo>
                <a:lnTo>
                  <a:pt x="17537940" y="0"/>
                </a:lnTo>
                <a:lnTo>
                  <a:pt x="17537940" y="9012864"/>
                </a:lnTo>
                <a:lnTo>
                  <a:pt x="0" y="9012864"/>
                </a:lnTo>
                <a:lnTo>
                  <a:pt x="0" y="0"/>
                </a:lnTo>
                <a:close/>
              </a:path>
            </a:pathLst>
          </a:custGeom>
          <a:blipFill>
            <a:blip r:embed="rId2"/>
            <a:stretch>
              <a:fillRect l="-2178" t="-7161" r="-1774" b="-7628"/>
            </a:stretch>
          </a:blipFill>
          <a:ln w="95250" cap="rnd">
            <a:solidFill>
              <a:srgbClr val="FDFDFD"/>
            </a:solidFill>
            <a:prstDash val="solid"/>
            <a:round/>
          </a:ln>
        </p:spPr>
        <p:txBody>
          <a:bodyPr/>
          <a:lstStyle/>
          <a:p>
            <a:endParaRPr lang="en-US"/>
          </a:p>
        </p:txBody>
      </p:sp>
      <p:grpSp>
        <p:nvGrpSpPr>
          <p:cNvPr id="13" name="Group 13"/>
          <p:cNvGrpSpPr/>
          <p:nvPr/>
        </p:nvGrpSpPr>
        <p:grpSpPr>
          <a:xfrm>
            <a:off x="4915600" y="637984"/>
            <a:ext cx="8456800" cy="781432"/>
            <a:chOff x="0" y="0"/>
            <a:chExt cx="11275734" cy="1041909"/>
          </a:xfrm>
        </p:grpSpPr>
        <p:grpSp>
          <p:nvGrpSpPr>
            <p:cNvPr id="14" name="Group 14"/>
            <p:cNvGrpSpPr/>
            <p:nvPr/>
          </p:nvGrpSpPr>
          <p:grpSpPr>
            <a:xfrm>
              <a:off x="0" y="0"/>
              <a:ext cx="11275734" cy="1041909"/>
              <a:chOff x="0" y="0"/>
              <a:chExt cx="2227305" cy="205809"/>
            </a:xfrm>
          </p:grpSpPr>
          <p:sp>
            <p:nvSpPr>
              <p:cNvPr id="15" name="Freeform 15"/>
              <p:cNvSpPr/>
              <p:nvPr/>
            </p:nvSpPr>
            <p:spPr>
              <a:xfrm>
                <a:off x="0" y="0"/>
                <a:ext cx="2227306" cy="205809"/>
              </a:xfrm>
              <a:custGeom>
                <a:avLst/>
                <a:gdLst/>
                <a:ahLst/>
                <a:cxnLst/>
                <a:rect l="l" t="t" r="r" b="b"/>
                <a:pathLst>
                  <a:path w="2227306" h="205809">
                    <a:moveTo>
                      <a:pt x="91547" y="0"/>
                    </a:moveTo>
                    <a:lnTo>
                      <a:pt x="2135759" y="0"/>
                    </a:lnTo>
                    <a:cubicBezTo>
                      <a:pt x="2186319" y="0"/>
                      <a:pt x="2227306" y="40987"/>
                      <a:pt x="2227306" y="91547"/>
                    </a:cubicBezTo>
                    <a:lnTo>
                      <a:pt x="2227306" y="114262"/>
                    </a:lnTo>
                    <a:cubicBezTo>
                      <a:pt x="2227306" y="164822"/>
                      <a:pt x="2186319" y="205809"/>
                      <a:pt x="2135759" y="205809"/>
                    </a:cubicBezTo>
                    <a:lnTo>
                      <a:pt x="91547" y="205809"/>
                    </a:lnTo>
                    <a:cubicBezTo>
                      <a:pt x="67267" y="205809"/>
                      <a:pt x="43982" y="196164"/>
                      <a:pt x="26813" y="178996"/>
                    </a:cubicBezTo>
                    <a:cubicBezTo>
                      <a:pt x="9645" y="161827"/>
                      <a:pt x="0" y="138542"/>
                      <a:pt x="0" y="114262"/>
                    </a:cubicBezTo>
                    <a:lnTo>
                      <a:pt x="0" y="91547"/>
                    </a:lnTo>
                    <a:cubicBezTo>
                      <a:pt x="0" y="67267"/>
                      <a:pt x="9645" y="43982"/>
                      <a:pt x="26813" y="26813"/>
                    </a:cubicBezTo>
                    <a:cubicBezTo>
                      <a:pt x="43982" y="9645"/>
                      <a:pt x="67267" y="0"/>
                      <a:pt x="91547" y="0"/>
                    </a:cubicBezTo>
                    <a:close/>
                  </a:path>
                </a:pathLst>
              </a:custGeom>
              <a:solidFill>
                <a:srgbClr val="FFFFFF"/>
              </a:solidFill>
            </p:spPr>
            <p:txBody>
              <a:bodyPr/>
              <a:lstStyle/>
              <a:p>
                <a:endParaRPr lang="en-US"/>
              </a:p>
            </p:txBody>
          </p:sp>
          <p:sp>
            <p:nvSpPr>
              <p:cNvPr id="16" name="TextBox 16"/>
              <p:cNvSpPr txBox="1"/>
              <p:nvPr/>
            </p:nvSpPr>
            <p:spPr>
              <a:xfrm>
                <a:off x="0" y="-57150"/>
                <a:ext cx="2227305" cy="262959"/>
              </a:xfrm>
              <a:prstGeom prst="rect">
                <a:avLst/>
              </a:prstGeom>
            </p:spPr>
            <p:txBody>
              <a:bodyPr lIns="50800" tIns="50800" rIns="50800" bIns="50800" rtlCol="0" anchor="ctr"/>
              <a:lstStyle/>
              <a:p>
                <a:pPr algn="ctr">
                  <a:lnSpc>
                    <a:spcPts val="2659"/>
                  </a:lnSpc>
                </a:pPr>
                <a:endParaRPr/>
              </a:p>
            </p:txBody>
          </p:sp>
        </p:grpSp>
        <p:sp>
          <p:nvSpPr>
            <p:cNvPr id="17" name="TextBox 17"/>
            <p:cNvSpPr txBox="1"/>
            <p:nvPr/>
          </p:nvSpPr>
          <p:spPr>
            <a:xfrm>
              <a:off x="704165" y="204512"/>
              <a:ext cx="9867404" cy="566209"/>
            </a:xfrm>
            <a:prstGeom prst="rect">
              <a:avLst/>
            </a:prstGeom>
          </p:spPr>
          <p:txBody>
            <a:bodyPr lIns="0" tIns="0" rIns="0" bIns="0" rtlCol="0" anchor="t">
              <a:spAutoFit/>
            </a:bodyPr>
            <a:lstStyle/>
            <a:p>
              <a:pPr algn="ctr">
                <a:lnSpc>
                  <a:spcPts val="3499"/>
                </a:lnSpc>
                <a:spcBef>
                  <a:spcPct val="0"/>
                </a:spcBef>
              </a:pPr>
              <a:r>
                <a:rPr lang="en-US" sz="2499">
                  <a:solidFill>
                    <a:srgbClr val="000000"/>
                  </a:solidFill>
                  <a:latin typeface="Poppins Bold"/>
                </a:rPr>
                <a:t>Here they are!</a:t>
              </a:r>
            </a:p>
          </p:txBody>
        </p:sp>
      </p:grpSp>
      <p:grpSp>
        <p:nvGrpSpPr>
          <p:cNvPr id="18" name="Group 18"/>
          <p:cNvGrpSpPr/>
          <p:nvPr/>
        </p:nvGrpSpPr>
        <p:grpSpPr>
          <a:xfrm>
            <a:off x="555806" y="1807923"/>
            <a:ext cx="3311108" cy="7151659"/>
            <a:chOff x="0" y="0"/>
            <a:chExt cx="872061" cy="1883565"/>
          </a:xfrm>
        </p:grpSpPr>
        <p:sp>
          <p:nvSpPr>
            <p:cNvPr id="19" name="Freeform 19"/>
            <p:cNvSpPr/>
            <p:nvPr/>
          </p:nvSpPr>
          <p:spPr>
            <a:xfrm>
              <a:off x="0" y="0"/>
              <a:ext cx="872061" cy="1883565"/>
            </a:xfrm>
            <a:custGeom>
              <a:avLst/>
              <a:gdLst/>
              <a:ahLst/>
              <a:cxnLst/>
              <a:rect l="l" t="t" r="r" b="b"/>
              <a:pathLst>
                <a:path w="872061" h="1883565">
                  <a:moveTo>
                    <a:pt x="70145" y="0"/>
                  </a:moveTo>
                  <a:lnTo>
                    <a:pt x="801916" y="0"/>
                  </a:lnTo>
                  <a:cubicBezTo>
                    <a:pt x="820520" y="0"/>
                    <a:pt x="838362" y="7390"/>
                    <a:pt x="851516" y="20545"/>
                  </a:cubicBezTo>
                  <a:cubicBezTo>
                    <a:pt x="864671" y="33700"/>
                    <a:pt x="872061" y="51541"/>
                    <a:pt x="872061" y="70145"/>
                  </a:cubicBezTo>
                  <a:lnTo>
                    <a:pt x="872061" y="1813420"/>
                  </a:lnTo>
                  <a:cubicBezTo>
                    <a:pt x="872061" y="1852160"/>
                    <a:pt x="840656" y="1883565"/>
                    <a:pt x="801916" y="1883565"/>
                  </a:cubicBezTo>
                  <a:lnTo>
                    <a:pt x="70145" y="1883565"/>
                  </a:lnTo>
                  <a:cubicBezTo>
                    <a:pt x="31405" y="1883565"/>
                    <a:pt x="0" y="1852160"/>
                    <a:pt x="0" y="1813420"/>
                  </a:cubicBezTo>
                  <a:lnTo>
                    <a:pt x="0" y="70145"/>
                  </a:lnTo>
                  <a:cubicBezTo>
                    <a:pt x="0" y="31405"/>
                    <a:pt x="31405" y="0"/>
                    <a:pt x="70145" y="0"/>
                  </a:cubicBezTo>
                  <a:close/>
                </a:path>
              </a:pathLst>
            </a:custGeom>
            <a:solidFill>
              <a:srgbClr val="000000">
                <a:alpha val="0"/>
              </a:srgbClr>
            </a:solidFill>
            <a:ln w="95250" cap="rnd">
              <a:solidFill>
                <a:srgbClr val="7043FC"/>
              </a:solidFill>
              <a:prstDash val="solid"/>
              <a:round/>
            </a:ln>
          </p:spPr>
          <p:txBody>
            <a:bodyPr/>
            <a:lstStyle/>
            <a:p>
              <a:endParaRPr lang="en-US"/>
            </a:p>
          </p:txBody>
        </p:sp>
        <p:sp>
          <p:nvSpPr>
            <p:cNvPr id="20" name="TextBox 20"/>
            <p:cNvSpPr txBox="1"/>
            <p:nvPr/>
          </p:nvSpPr>
          <p:spPr>
            <a:xfrm>
              <a:off x="0" y="-57150"/>
              <a:ext cx="872061" cy="1940715"/>
            </a:xfrm>
            <a:prstGeom prst="rect">
              <a:avLst/>
            </a:prstGeom>
          </p:spPr>
          <p:txBody>
            <a:bodyPr lIns="50800" tIns="50800" rIns="50800" bIns="50800" rtlCol="0" anchor="ctr"/>
            <a:lstStyle/>
            <a:p>
              <a:pPr algn="ctr">
                <a:lnSpc>
                  <a:spcPts val="2659"/>
                </a:lnSpc>
              </a:pPr>
              <a:endParaRPr/>
            </a:p>
          </p:txBody>
        </p:sp>
      </p:grpSp>
      <p:grpSp>
        <p:nvGrpSpPr>
          <p:cNvPr id="21" name="Group 21"/>
          <p:cNvGrpSpPr/>
          <p:nvPr/>
        </p:nvGrpSpPr>
        <p:grpSpPr>
          <a:xfrm>
            <a:off x="8744232" y="4577812"/>
            <a:ext cx="1222034" cy="1611881"/>
            <a:chOff x="0" y="0"/>
            <a:chExt cx="321852" cy="424528"/>
          </a:xfrm>
        </p:grpSpPr>
        <p:sp>
          <p:nvSpPr>
            <p:cNvPr id="22" name="Freeform 22"/>
            <p:cNvSpPr/>
            <p:nvPr/>
          </p:nvSpPr>
          <p:spPr>
            <a:xfrm>
              <a:off x="0" y="0"/>
              <a:ext cx="321852" cy="424528"/>
            </a:xfrm>
            <a:custGeom>
              <a:avLst/>
              <a:gdLst/>
              <a:ahLst/>
              <a:cxnLst/>
              <a:rect l="l" t="t" r="r" b="b"/>
              <a:pathLst>
                <a:path w="321852" h="424528">
                  <a:moveTo>
                    <a:pt x="160926" y="0"/>
                  </a:moveTo>
                  <a:lnTo>
                    <a:pt x="160926" y="0"/>
                  </a:lnTo>
                  <a:cubicBezTo>
                    <a:pt x="203607" y="0"/>
                    <a:pt x="244539" y="16955"/>
                    <a:pt x="274718" y="47134"/>
                  </a:cubicBezTo>
                  <a:cubicBezTo>
                    <a:pt x="304898" y="77314"/>
                    <a:pt x="321852" y="118246"/>
                    <a:pt x="321852" y="160926"/>
                  </a:cubicBezTo>
                  <a:lnTo>
                    <a:pt x="321852" y="263602"/>
                  </a:lnTo>
                  <a:cubicBezTo>
                    <a:pt x="321852" y="306282"/>
                    <a:pt x="304898" y="347215"/>
                    <a:pt x="274718" y="377394"/>
                  </a:cubicBezTo>
                  <a:cubicBezTo>
                    <a:pt x="244539" y="407574"/>
                    <a:pt x="203607" y="424528"/>
                    <a:pt x="160926" y="424528"/>
                  </a:cubicBezTo>
                  <a:lnTo>
                    <a:pt x="160926" y="424528"/>
                  </a:lnTo>
                  <a:cubicBezTo>
                    <a:pt x="118246" y="424528"/>
                    <a:pt x="77314" y="407574"/>
                    <a:pt x="47134" y="377394"/>
                  </a:cubicBezTo>
                  <a:cubicBezTo>
                    <a:pt x="16955" y="347215"/>
                    <a:pt x="0" y="306282"/>
                    <a:pt x="0" y="263602"/>
                  </a:cubicBezTo>
                  <a:lnTo>
                    <a:pt x="0" y="160926"/>
                  </a:lnTo>
                  <a:cubicBezTo>
                    <a:pt x="0" y="118246"/>
                    <a:pt x="16955" y="77314"/>
                    <a:pt x="47134" y="47134"/>
                  </a:cubicBezTo>
                  <a:cubicBezTo>
                    <a:pt x="77314" y="16955"/>
                    <a:pt x="118246" y="0"/>
                    <a:pt x="160926" y="0"/>
                  </a:cubicBezTo>
                  <a:close/>
                </a:path>
              </a:pathLst>
            </a:custGeom>
            <a:solidFill>
              <a:srgbClr val="000000">
                <a:alpha val="0"/>
              </a:srgbClr>
            </a:solidFill>
            <a:ln w="95250" cap="rnd">
              <a:solidFill>
                <a:srgbClr val="7043FC"/>
              </a:solidFill>
              <a:prstDash val="solid"/>
              <a:round/>
            </a:ln>
          </p:spPr>
          <p:txBody>
            <a:bodyPr/>
            <a:lstStyle/>
            <a:p>
              <a:endParaRPr lang="en-US"/>
            </a:p>
          </p:txBody>
        </p:sp>
        <p:sp>
          <p:nvSpPr>
            <p:cNvPr id="23" name="TextBox 23"/>
            <p:cNvSpPr txBox="1"/>
            <p:nvPr/>
          </p:nvSpPr>
          <p:spPr>
            <a:xfrm>
              <a:off x="0" y="-57150"/>
              <a:ext cx="321852" cy="481678"/>
            </a:xfrm>
            <a:prstGeom prst="rect">
              <a:avLst/>
            </a:prstGeom>
          </p:spPr>
          <p:txBody>
            <a:bodyPr lIns="50800" tIns="50800" rIns="50800" bIns="50800" rtlCol="0" anchor="ctr"/>
            <a:lstStyle/>
            <a:p>
              <a:pPr algn="ctr">
                <a:lnSpc>
                  <a:spcPts val="2659"/>
                </a:lnSpc>
              </a:pPr>
              <a:endParaRPr/>
            </a:p>
          </p:txBody>
        </p:sp>
      </p:grpSp>
      <p:grpSp>
        <p:nvGrpSpPr>
          <p:cNvPr id="24" name="Group 24"/>
          <p:cNvGrpSpPr/>
          <p:nvPr/>
        </p:nvGrpSpPr>
        <p:grpSpPr>
          <a:xfrm>
            <a:off x="13668480" y="8062452"/>
            <a:ext cx="2676925" cy="1052308"/>
            <a:chOff x="0" y="0"/>
            <a:chExt cx="705034" cy="277151"/>
          </a:xfrm>
        </p:grpSpPr>
        <p:sp>
          <p:nvSpPr>
            <p:cNvPr id="25" name="Freeform 25"/>
            <p:cNvSpPr/>
            <p:nvPr/>
          </p:nvSpPr>
          <p:spPr>
            <a:xfrm>
              <a:off x="0" y="0"/>
              <a:ext cx="705034" cy="277151"/>
            </a:xfrm>
            <a:custGeom>
              <a:avLst/>
              <a:gdLst/>
              <a:ahLst/>
              <a:cxnLst/>
              <a:rect l="l" t="t" r="r" b="b"/>
              <a:pathLst>
                <a:path w="705034" h="277151">
                  <a:moveTo>
                    <a:pt x="86763" y="0"/>
                  </a:moveTo>
                  <a:lnTo>
                    <a:pt x="618271" y="0"/>
                  </a:lnTo>
                  <a:cubicBezTo>
                    <a:pt x="666189" y="0"/>
                    <a:pt x="705034" y="38845"/>
                    <a:pt x="705034" y="86763"/>
                  </a:cubicBezTo>
                  <a:lnTo>
                    <a:pt x="705034" y="190388"/>
                  </a:lnTo>
                  <a:cubicBezTo>
                    <a:pt x="705034" y="238306"/>
                    <a:pt x="666189" y="277151"/>
                    <a:pt x="618271" y="277151"/>
                  </a:cubicBezTo>
                  <a:lnTo>
                    <a:pt x="86763" y="277151"/>
                  </a:lnTo>
                  <a:cubicBezTo>
                    <a:pt x="38845" y="277151"/>
                    <a:pt x="0" y="238306"/>
                    <a:pt x="0" y="190388"/>
                  </a:cubicBezTo>
                  <a:lnTo>
                    <a:pt x="0" y="86763"/>
                  </a:lnTo>
                  <a:cubicBezTo>
                    <a:pt x="0" y="38845"/>
                    <a:pt x="38845" y="0"/>
                    <a:pt x="86763" y="0"/>
                  </a:cubicBezTo>
                  <a:close/>
                </a:path>
              </a:pathLst>
            </a:custGeom>
            <a:solidFill>
              <a:srgbClr val="000000">
                <a:alpha val="0"/>
              </a:srgbClr>
            </a:solidFill>
            <a:ln w="95250" cap="rnd">
              <a:solidFill>
                <a:srgbClr val="7043FC"/>
              </a:solidFill>
              <a:prstDash val="solid"/>
              <a:round/>
            </a:ln>
          </p:spPr>
          <p:txBody>
            <a:bodyPr/>
            <a:lstStyle/>
            <a:p>
              <a:endParaRPr lang="en-US"/>
            </a:p>
          </p:txBody>
        </p:sp>
        <p:sp>
          <p:nvSpPr>
            <p:cNvPr id="26" name="TextBox 26"/>
            <p:cNvSpPr txBox="1"/>
            <p:nvPr/>
          </p:nvSpPr>
          <p:spPr>
            <a:xfrm>
              <a:off x="0" y="-57150"/>
              <a:ext cx="705034" cy="334301"/>
            </a:xfrm>
            <a:prstGeom prst="rect">
              <a:avLst/>
            </a:prstGeom>
          </p:spPr>
          <p:txBody>
            <a:bodyPr lIns="50800" tIns="50800" rIns="50800" bIns="50800" rtlCol="0" anchor="ctr"/>
            <a:lstStyle/>
            <a:p>
              <a:pPr algn="ctr">
                <a:lnSpc>
                  <a:spcPts val="2659"/>
                </a:lnSpc>
              </a:pPr>
              <a:endParaRPr/>
            </a:p>
          </p:txBody>
        </p:sp>
      </p:grpSp>
      <p:grpSp>
        <p:nvGrpSpPr>
          <p:cNvPr id="27" name="Group 27"/>
          <p:cNvGrpSpPr/>
          <p:nvPr/>
        </p:nvGrpSpPr>
        <p:grpSpPr>
          <a:xfrm>
            <a:off x="4462089" y="2314999"/>
            <a:ext cx="1902792" cy="973810"/>
            <a:chOff x="0" y="0"/>
            <a:chExt cx="501147" cy="256477"/>
          </a:xfrm>
        </p:grpSpPr>
        <p:sp>
          <p:nvSpPr>
            <p:cNvPr id="28" name="Freeform 28"/>
            <p:cNvSpPr/>
            <p:nvPr/>
          </p:nvSpPr>
          <p:spPr>
            <a:xfrm>
              <a:off x="0" y="0"/>
              <a:ext cx="501147" cy="256477"/>
            </a:xfrm>
            <a:custGeom>
              <a:avLst/>
              <a:gdLst/>
              <a:ahLst/>
              <a:cxnLst/>
              <a:rect l="l" t="t" r="r" b="b"/>
              <a:pathLst>
                <a:path w="501147" h="256477">
                  <a:moveTo>
                    <a:pt x="122062" y="0"/>
                  </a:moveTo>
                  <a:lnTo>
                    <a:pt x="379085" y="0"/>
                  </a:lnTo>
                  <a:cubicBezTo>
                    <a:pt x="446498" y="0"/>
                    <a:pt x="501147" y="54649"/>
                    <a:pt x="501147" y="122062"/>
                  </a:cubicBezTo>
                  <a:lnTo>
                    <a:pt x="501147" y="134415"/>
                  </a:lnTo>
                  <a:cubicBezTo>
                    <a:pt x="501147" y="201828"/>
                    <a:pt x="446498" y="256477"/>
                    <a:pt x="379085" y="256477"/>
                  </a:cubicBezTo>
                  <a:lnTo>
                    <a:pt x="122062" y="256477"/>
                  </a:lnTo>
                  <a:cubicBezTo>
                    <a:pt x="54649" y="256477"/>
                    <a:pt x="0" y="201828"/>
                    <a:pt x="0" y="134415"/>
                  </a:cubicBezTo>
                  <a:lnTo>
                    <a:pt x="0" y="122062"/>
                  </a:lnTo>
                  <a:cubicBezTo>
                    <a:pt x="0" y="54649"/>
                    <a:pt x="54649" y="0"/>
                    <a:pt x="122062" y="0"/>
                  </a:cubicBezTo>
                  <a:close/>
                </a:path>
              </a:pathLst>
            </a:custGeom>
            <a:solidFill>
              <a:srgbClr val="FDFDFD"/>
            </a:solidFill>
            <a:ln w="47625" cap="rnd">
              <a:solidFill>
                <a:srgbClr val="7043FC"/>
              </a:solidFill>
              <a:prstDash val="solid"/>
              <a:round/>
            </a:ln>
          </p:spPr>
          <p:txBody>
            <a:bodyPr/>
            <a:lstStyle/>
            <a:p>
              <a:endParaRPr lang="en-US"/>
            </a:p>
          </p:txBody>
        </p:sp>
        <p:sp>
          <p:nvSpPr>
            <p:cNvPr id="29" name="TextBox 29"/>
            <p:cNvSpPr txBox="1"/>
            <p:nvPr/>
          </p:nvSpPr>
          <p:spPr>
            <a:xfrm>
              <a:off x="0" y="-57150"/>
              <a:ext cx="501147" cy="313627"/>
            </a:xfrm>
            <a:prstGeom prst="rect">
              <a:avLst/>
            </a:prstGeom>
          </p:spPr>
          <p:txBody>
            <a:bodyPr lIns="50800" tIns="50800" rIns="50800" bIns="50800" rtlCol="0" anchor="ctr"/>
            <a:lstStyle/>
            <a:p>
              <a:pPr algn="ctr">
                <a:lnSpc>
                  <a:spcPts val="2659"/>
                </a:lnSpc>
              </a:pPr>
              <a:r>
                <a:rPr lang="en-US" sz="1899">
                  <a:solidFill>
                    <a:srgbClr val="000000"/>
                  </a:solidFill>
                  <a:latin typeface="Poppins Bold"/>
                </a:rPr>
                <a:t>Smart Refrigerator</a:t>
              </a:r>
            </a:p>
          </p:txBody>
        </p:sp>
      </p:grpSp>
      <p:grpSp>
        <p:nvGrpSpPr>
          <p:cNvPr id="30" name="Group 30"/>
          <p:cNvGrpSpPr/>
          <p:nvPr/>
        </p:nvGrpSpPr>
        <p:grpSpPr>
          <a:xfrm>
            <a:off x="8403853" y="6516705"/>
            <a:ext cx="1902792" cy="973810"/>
            <a:chOff x="0" y="0"/>
            <a:chExt cx="501147" cy="256477"/>
          </a:xfrm>
        </p:grpSpPr>
        <p:sp>
          <p:nvSpPr>
            <p:cNvPr id="31" name="Freeform 31"/>
            <p:cNvSpPr/>
            <p:nvPr/>
          </p:nvSpPr>
          <p:spPr>
            <a:xfrm>
              <a:off x="0" y="0"/>
              <a:ext cx="501147" cy="256477"/>
            </a:xfrm>
            <a:custGeom>
              <a:avLst/>
              <a:gdLst/>
              <a:ahLst/>
              <a:cxnLst/>
              <a:rect l="l" t="t" r="r" b="b"/>
              <a:pathLst>
                <a:path w="501147" h="256477">
                  <a:moveTo>
                    <a:pt x="122062" y="0"/>
                  </a:moveTo>
                  <a:lnTo>
                    <a:pt x="379085" y="0"/>
                  </a:lnTo>
                  <a:cubicBezTo>
                    <a:pt x="446498" y="0"/>
                    <a:pt x="501147" y="54649"/>
                    <a:pt x="501147" y="122062"/>
                  </a:cubicBezTo>
                  <a:lnTo>
                    <a:pt x="501147" y="134415"/>
                  </a:lnTo>
                  <a:cubicBezTo>
                    <a:pt x="501147" y="201828"/>
                    <a:pt x="446498" y="256477"/>
                    <a:pt x="379085" y="256477"/>
                  </a:cubicBezTo>
                  <a:lnTo>
                    <a:pt x="122062" y="256477"/>
                  </a:lnTo>
                  <a:cubicBezTo>
                    <a:pt x="54649" y="256477"/>
                    <a:pt x="0" y="201828"/>
                    <a:pt x="0" y="134415"/>
                  </a:cubicBezTo>
                  <a:lnTo>
                    <a:pt x="0" y="122062"/>
                  </a:lnTo>
                  <a:cubicBezTo>
                    <a:pt x="0" y="54649"/>
                    <a:pt x="54649" y="0"/>
                    <a:pt x="122062" y="0"/>
                  </a:cubicBezTo>
                  <a:close/>
                </a:path>
              </a:pathLst>
            </a:custGeom>
            <a:solidFill>
              <a:srgbClr val="FDFDFD"/>
            </a:solidFill>
            <a:ln w="47625" cap="rnd">
              <a:solidFill>
                <a:srgbClr val="7043FC"/>
              </a:solidFill>
              <a:prstDash val="solid"/>
              <a:round/>
            </a:ln>
          </p:spPr>
          <p:txBody>
            <a:bodyPr/>
            <a:lstStyle/>
            <a:p>
              <a:endParaRPr lang="en-US"/>
            </a:p>
          </p:txBody>
        </p:sp>
        <p:sp>
          <p:nvSpPr>
            <p:cNvPr id="32" name="TextBox 32"/>
            <p:cNvSpPr txBox="1"/>
            <p:nvPr/>
          </p:nvSpPr>
          <p:spPr>
            <a:xfrm>
              <a:off x="0" y="-57150"/>
              <a:ext cx="501147" cy="313627"/>
            </a:xfrm>
            <a:prstGeom prst="rect">
              <a:avLst/>
            </a:prstGeom>
          </p:spPr>
          <p:txBody>
            <a:bodyPr lIns="50800" tIns="50800" rIns="50800" bIns="50800" rtlCol="0" anchor="ctr"/>
            <a:lstStyle/>
            <a:p>
              <a:pPr algn="ctr">
                <a:lnSpc>
                  <a:spcPts val="2659"/>
                </a:lnSpc>
              </a:pPr>
              <a:r>
                <a:rPr lang="en-US" sz="1899">
                  <a:solidFill>
                    <a:srgbClr val="000000"/>
                  </a:solidFill>
                  <a:latin typeface="Poppins Bold"/>
                </a:rPr>
                <a:t>Smart Home Assistant</a:t>
              </a:r>
            </a:p>
          </p:txBody>
        </p:sp>
      </p:grpSp>
      <p:sp>
        <p:nvSpPr>
          <p:cNvPr id="33" name="AutoShape 33"/>
          <p:cNvSpPr/>
          <p:nvPr/>
        </p:nvSpPr>
        <p:spPr>
          <a:xfrm flipH="1" flipV="1">
            <a:off x="3866914" y="2801904"/>
            <a:ext cx="595175" cy="0"/>
          </a:xfrm>
          <a:prstGeom prst="line">
            <a:avLst/>
          </a:prstGeom>
          <a:ln w="38100" cap="flat">
            <a:solidFill>
              <a:srgbClr val="7043FC"/>
            </a:solidFill>
            <a:prstDash val="solid"/>
            <a:headEnd type="none" w="sm" len="sm"/>
            <a:tailEnd type="none" w="sm" len="sm"/>
          </a:ln>
        </p:spPr>
        <p:txBody>
          <a:bodyPr/>
          <a:lstStyle/>
          <a:p>
            <a:endParaRPr lang="en-US"/>
          </a:p>
        </p:txBody>
      </p:sp>
      <p:sp>
        <p:nvSpPr>
          <p:cNvPr id="34" name="AutoShape 34"/>
          <p:cNvSpPr/>
          <p:nvPr/>
        </p:nvSpPr>
        <p:spPr>
          <a:xfrm flipV="1">
            <a:off x="9355249" y="6189693"/>
            <a:ext cx="0" cy="327012"/>
          </a:xfrm>
          <a:prstGeom prst="line">
            <a:avLst/>
          </a:prstGeom>
          <a:ln w="38100" cap="flat">
            <a:solidFill>
              <a:srgbClr val="7043FC"/>
            </a:solidFill>
            <a:prstDash val="solid"/>
            <a:headEnd type="none" w="sm" len="sm"/>
            <a:tailEnd type="none" w="sm" len="sm"/>
          </a:ln>
        </p:spPr>
        <p:txBody>
          <a:bodyPr/>
          <a:lstStyle/>
          <a:p>
            <a:endParaRPr lang="en-US"/>
          </a:p>
        </p:txBody>
      </p:sp>
      <p:grpSp>
        <p:nvGrpSpPr>
          <p:cNvPr id="35" name="Group 35"/>
          <p:cNvGrpSpPr/>
          <p:nvPr/>
        </p:nvGrpSpPr>
        <p:grpSpPr>
          <a:xfrm>
            <a:off x="14036496" y="6516705"/>
            <a:ext cx="1902792" cy="973810"/>
            <a:chOff x="0" y="0"/>
            <a:chExt cx="501147" cy="256477"/>
          </a:xfrm>
        </p:grpSpPr>
        <p:sp>
          <p:nvSpPr>
            <p:cNvPr id="36" name="Freeform 36"/>
            <p:cNvSpPr/>
            <p:nvPr/>
          </p:nvSpPr>
          <p:spPr>
            <a:xfrm>
              <a:off x="0" y="0"/>
              <a:ext cx="501147" cy="256477"/>
            </a:xfrm>
            <a:custGeom>
              <a:avLst/>
              <a:gdLst/>
              <a:ahLst/>
              <a:cxnLst/>
              <a:rect l="l" t="t" r="r" b="b"/>
              <a:pathLst>
                <a:path w="501147" h="256477">
                  <a:moveTo>
                    <a:pt x="122062" y="0"/>
                  </a:moveTo>
                  <a:lnTo>
                    <a:pt x="379085" y="0"/>
                  </a:lnTo>
                  <a:cubicBezTo>
                    <a:pt x="446498" y="0"/>
                    <a:pt x="501147" y="54649"/>
                    <a:pt x="501147" y="122062"/>
                  </a:cubicBezTo>
                  <a:lnTo>
                    <a:pt x="501147" y="134415"/>
                  </a:lnTo>
                  <a:cubicBezTo>
                    <a:pt x="501147" y="201828"/>
                    <a:pt x="446498" y="256477"/>
                    <a:pt x="379085" y="256477"/>
                  </a:cubicBezTo>
                  <a:lnTo>
                    <a:pt x="122062" y="256477"/>
                  </a:lnTo>
                  <a:cubicBezTo>
                    <a:pt x="54649" y="256477"/>
                    <a:pt x="0" y="201828"/>
                    <a:pt x="0" y="134415"/>
                  </a:cubicBezTo>
                  <a:lnTo>
                    <a:pt x="0" y="122062"/>
                  </a:lnTo>
                  <a:cubicBezTo>
                    <a:pt x="0" y="54649"/>
                    <a:pt x="54649" y="0"/>
                    <a:pt x="122062" y="0"/>
                  </a:cubicBezTo>
                  <a:close/>
                </a:path>
              </a:pathLst>
            </a:custGeom>
            <a:solidFill>
              <a:srgbClr val="FDFDFD"/>
            </a:solidFill>
            <a:ln w="47625" cap="rnd">
              <a:solidFill>
                <a:srgbClr val="7043FC"/>
              </a:solidFill>
              <a:prstDash val="solid"/>
              <a:round/>
            </a:ln>
          </p:spPr>
          <p:txBody>
            <a:bodyPr/>
            <a:lstStyle/>
            <a:p>
              <a:endParaRPr lang="en-US"/>
            </a:p>
          </p:txBody>
        </p:sp>
        <p:sp>
          <p:nvSpPr>
            <p:cNvPr id="37" name="TextBox 37"/>
            <p:cNvSpPr txBox="1"/>
            <p:nvPr/>
          </p:nvSpPr>
          <p:spPr>
            <a:xfrm>
              <a:off x="0" y="-57150"/>
              <a:ext cx="501147" cy="313627"/>
            </a:xfrm>
            <a:prstGeom prst="rect">
              <a:avLst/>
            </a:prstGeom>
          </p:spPr>
          <p:txBody>
            <a:bodyPr lIns="50800" tIns="50800" rIns="50800" bIns="50800" rtlCol="0" anchor="ctr"/>
            <a:lstStyle/>
            <a:p>
              <a:pPr algn="ctr">
                <a:lnSpc>
                  <a:spcPts val="2659"/>
                </a:lnSpc>
              </a:pPr>
              <a:r>
                <a:rPr lang="en-US" sz="1899">
                  <a:solidFill>
                    <a:srgbClr val="000000"/>
                  </a:solidFill>
                  <a:latin typeface="Poppins Bold"/>
                </a:rPr>
                <a:t>Robot Vacuum</a:t>
              </a:r>
            </a:p>
          </p:txBody>
        </p:sp>
      </p:grpSp>
      <p:sp>
        <p:nvSpPr>
          <p:cNvPr id="38" name="AutoShape 38"/>
          <p:cNvSpPr/>
          <p:nvPr/>
        </p:nvSpPr>
        <p:spPr>
          <a:xfrm flipH="1" flipV="1">
            <a:off x="14987892" y="7490515"/>
            <a:ext cx="19050" cy="571937"/>
          </a:xfrm>
          <a:prstGeom prst="line">
            <a:avLst/>
          </a:prstGeom>
          <a:ln w="38100" cap="flat">
            <a:solidFill>
              <a:srgbClr val="7043FC"/>
            </a:solidFill>
            <a:prstDash val="solid"/>
            <a:headEnd type="none" w="sm" len="sm"/>
            <a:tailEnd type="none" w="sm" len="sm"/>
          </a:ln>
        </p:spPr>
        <p:txBody>
          <a:bodyPr/>
          <a:lstStyle/>
          <a:p>
            <a:endParaRPr 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5996E2"/>
        </a:solidFill>
        <a:effectLst/>
      </p:bgPr>
    </p:bg>
    <p:spTree>
      <p:nvGrpSpPr>
        <p:cNvPr id="1" name=""/>
        <p:cNvGrpSpPr/>
        <p:nvPr/>
      </p:nvGrpSpPr>
      <p:grpSpPr>
        <a:xfrm>
          <a:off x="0" y="0"/>
          <a:ext cx="0" cy="0"/>
          <a:chOff x="0" y="0"/>
          <a:chExt cx="0" cy="0"/>
        </a:xfrm>
      </p:grpSpPr>
      <p:grpSp>
        <p:nvGrpSpPr>
          <p:cNvPr id="2" name="Group 2"/>
          <p:cNvGrpSpPr/>
          <p:nvPr/>
        </p:nvGrpSpPr>
        <p:grpSpPr>
          <a:xfrm>
            <a:off x="375030" y="321636"/>
            <a:ext cx="17537940" cy="9012864"/>
            <a:chOff x="0" y="0"/>
            <a:chExt cx="4619046" cy="2373758"/>
          </a:xfrm>
        </p:grpSpPr>
        <p:sp>
          <p:nvSpPr>
            <p:cNvPr id="3" name="Freeform 3"/>
            <p:cNvSpPr/>
            <p:nvPr/>
          </p:nvSpPr>
          <p:spPr>
            <a:xfrm>
              <a:off x="0" y="0"/>
              <a:ext cx="4619046" cy="2373758"/>
            </a:xfrm>
            <a:custGeom>
              <a:avLst/>
              <a:gdLst/>
              <a:ahLst/>
              <a:cxnLst/>
              <a:rect l="l" t="t" r="r" b="b"/>
              <a:pathLst>
                <a:path w="4619046" h="2373758">
                  <a:moveTo>
                    <a:pt x="22072" y="0"/>
                  </a:moveTo>
                  <a:lnTo>
                    <a:pt x="4596974" y="0"/>
                  </a:lnTo>
                  <a:cubicBezTo>
                    <a:pt x="4609164" y="0"/>
                    <a:pt x="4619046" y="9882"/>
                    <a:pt x="4619046" y="22072"/>
                  </a:cubicBezTo>
                  <a:lnTo>
                    <a:pt x="4619046" y="2351686"/>
                  </a:lnTo>
                  <a:cubicBezTo>
                    <a:pt x="4619046" y="2363876"/>
                    <a:pt x="4609164" y="2373758"/>
                    <a:pt x="4596974" y="2373758"/>
                  </a:cubicBezTo>
                  <a:lnTo>
                    <a:pt x="22072" y="2373758"/>
                  </a:lnTo>
                  <a:cubicBezTo>
                    <a:pt x="9882" y="2373758"/>
                    <a:pt x="0" y="2363876"/>
                    <a:pt x="0" y="2351686"/>
                  </a:cubicBezTo>
                  <a:lnTo>
                    <a:pt x="0" y="22072"/>
                  </a:lnTo>
                  <a:cubicBezTo>
                    <a:pt x="0" y="9882"/>
                    <a:pt x="9882" y="0"/>
                    <a:pt x="22072" y="0"/>
                  </a:cubicBezTo>
                  <a:close/>
                </a:path>
              </a:pathLst>
            </a:custGeom>
            <a:solidFill>
              <a:srgbClr val="FFFFFF"/>
            </a:solidFill>
          </p:spPr>
          <p:txBody>
            <a:bodyPr/>
            <a:lstStyle/>
            <a:p>
              <a:endParaRPr lang="en-US"/>
            </a:p>
          </p:txBody>
        </p:sp>
        <p:sp>
          <p:nvSpPr>
            <p:cNvPr id="4" name="TextBox 4"/>
            <p:cNvSpPr txBox="1"/>
            <p:nvPr/>
          </p:nvSpPr>
          <p:spPr>
            <a:xfrm>
              <a:off x="0" y="-57150"/>
              <a:ext cx="4619046" cy="2430908"/>
            </a:xfrm>
            <a:prstGeom prst="rect">
              <a:avLst/>
            </a:prstGeom>
          </p:spPr>
          <p:txBody>
            <a:bodyPr lIns="50800" tIns="50800" rIns="50800" bIns="50800" rtlCol="0" anchor="ctr"/>
            <a:lstStyle/>
            <a:p>
              <a:pPr algn="ctr">
                <a:lnSpc>
                  <a:spcPts val="2659"/>
                </a:lnSpc>
              </a:pPr>
              <a:endParaRPr/>
            </a:p>
          </p:txBody>
        </p:sp>
      </p:grpSp>
      <p:sp>
        <p:nvSpPr>
          <p:cNvPr id="12" name="Freeform 12"/>
          <p:cNvSpPr/>
          <p:nvPr/>
        </p:nvSpPr>
        <p:spPr>
          <a:xfrm>
            <a:off x="375030" y="321636"/>
            <a:ext cx="17537940" cy="9012864"/>
          </a:xfrm>
          <a:custGeom>
            <a:avLst/>
            <a:gdLst/>
            <a:ahLst/>
            <a:cxnLst/>
            <a:rect l="l" t="t" r="r" b="b"/>
            <a:pathLst>
              <a:path w="17537940" h="9012864">
                <a:moveTo>
                  <a:pt x="0" y="0"/>
                </a:moveTo>
                <a:lnTo>
                  <a:pt x="17537940" y="0"/>
                </a:lnTo>
                <a:lnTo>
                  <a:pt x="17537940" y="9012864"/>
                </a:lnTo>
                <a:lnTo>
                  <a:pt x="0" y="9012864"/>
                </a:lnTo>
                <a:lnTo>
                  <a:pt x="0" y="0"/>
                </a:lnTo>
                <a:close/>
              </a:path>
            </a:pathLst>
          </a:custGeom>
          <a:blipFill>
            <a:blip r:embed="rId2"/>
            <a:stretch>
              <a:fillRect l="-1770" t="-6377" r="-2111" b="-6667"/>
            </a:stretch>
          </a:blipFill>
          <a:ln w="95250" cap="rnd">
            <a:solidFill>
              <a:srgbClr val="FDFDFD"/>
            </a:solidFill>
            <a:prstDash val="solid"/>
            <a:round/>
          </a:ln>
        </p:spPr>
        <p:txBody>
          <a:bodyPr/>
          <a:lstStyle/>
          <a:p>
            <a:endParaRPr lang="en-US"/>
          </a:p>
        </p:txBody>
      </p:sp>
      <p:grpSp>
        <p:nvGrpSpPr>
          <p:cNvPr id="13" name="Group 13"/>
          <p:cNvGrpSpPr/>
          <p:nvPr/>
        </p:nvGrpSpPr>
        <p:grpSpPr>
          <a:xfrm>
            <a:off x="4915600" y="637984"/>
            <a:ext cx="8456800" cy="781432"/>
            <a:chOff x="0" y="0"/>
            <a:chExt cx="11275734" cy="1041909"/>
          </a:xfrm>
        </p:grpSpPr>
        <p:grpSp>
          <p:nvGrpSpPr>
            <p:cNvPr id="14" name="Group 14"/>
            <p:cNvGrpSpPr/>
            <p:nvPr/>
          </p:nvGrpSpPr>
          <p:grpSpPr>
            <a:xfrm>
              <a:off x="0" y="0"/>
              <a:ext cx="11275734" cy="1041909"/>
              <a:chOff x="0" y="0"/>
              <a:chExt cx="2227305" cy="205809"/>
            </a:xfrm>
          </p:grpSpPr>
          <p:sp>
            <p:nvSpPr>
              <p:cNvPr id="15" name="Freeform 15"/>
              <p:cNvSpPr/>
              <p:nvPr/>
            </p:nvSpPr>
            <p:spPr>
              <a:xfrm>
                <a:off x="0" y="0"/>
                <a:ext cx="2227306" cy="205809"/>
              </a:xfrm>
              <a:custGeom>
                <a:avLst/>
                <a:gdLst/>
                <a:ahLst/>
                <a:cxnLst/>
                <a:rect l="l" t="t" r="r" b="b"/>
                <a:pathLst>
                  <a:path w="2227306" h="205809">
                    <a:moveTo>
                      <a:pt x="91547" y="0"/>
                    </a:moveTo>
                    <a:lnTo>
                      <a:pt x="2135759" y="0"/>
                    </a:lnTo>
                    <a:cubicBezTo>
                      <a:pt x="2186319" y="0"/>
                      <a:pt x="2227306" y="40987"/>
                      <a:pt x="2227306" y="91547"/>
                    </a:cubicBezTo>
                    <a:lnTo>
                      <a:pt x="2227306" y="114262"/>
                    </a:lnTo>
                    <a:cubicBezTo>
                      <a:pt x="2227306" y="164822"/>
                      <a:pt x="2186319" y="205809"/>
                      <a:pt x="2135759" y="205809"/>
                    </a:cubicBezTo>
                    <a:lnTo>
                      <a:pt x="91547" y="205809"/>
                    </a:lnTo>
                    <a:cubicBezTo>
                      <a:pt x="67267" y="205809"/>
                      <a:pt x="43982" y="196164"/>
                      <a:pt x="26813" y="178996"/>
                    </a:cubicBezTo>
                    <a:cubicBezTo>
                      <a:pt x="9645" y="161827"/>
                      <a:pt x="0" y="138542"/>
                      <a:pt x="0" y="114262"/>
                    </a:cubicBezTo>
                    <a:lnTo>
                      <a:pt x="0" y="91547"/>
                    </a:lnTo>
                    <a:cubicBezTo>
                      <a:pt x="0" y="67267"/>
                      <a:pt x="9645" y="43982"/>
                      <a:pt x="26813" y="26813"/>
                    </a:cubicBezTo>
                    <a:cubicBezTo>
                      <a:pt x="43982" y="9645"/>
                      <a:pt x="67267" y="0"/>
                      <a:pt x="91547" y="0"/>
                    </a:cubicBezTo>
                    <a:close/>
                  </a:path>
                </a:pathLst>
              </a:custGeom>
              <a:solidFill>
                <a:srgbClr val="FFFFFF"/>
              </a:solidFill>
            </p:spPr>
            <p:txBody>
              <a:bodyPr/>
              <a:lstStyle/>
              <a:p>
                <a:endParaRPr lang="en-US"/>
              </a:p>
            </p:txBody>
          </p:sp>
          <p:sp>
            <p:nvSpPr>
              <p:cNvPr id="16" name="TextBox 16"/>
              <p:cNvSpPr txBox="1"/>
              <p:nvPr/>
            </p:nvSpPr>
            <p:spPr>
              <a:xfrm>
                <a:off x="0" y="-57150"/>
                <a:ext cx="2227305" cy="262959"/>
              </a:xfrm>
              <a:prstGeom prst="rect">
                <a:avLst/>
              </a:prstGeom>
            </p:spPr>
            <p:txBody>
              <a:bodyPr lIns="50800" tIns="50800" rIns="50800" bIns="50800" rtlCol="0" anchor="ctr"/>
              <a:lstStyle/>
              <a:p>
                <a:pPr algn="ctr">
                  <a:lnSpc>
                    <a:spcPts val="2659"/>
                  </a:lnSpc>
                </a:pPr>
                <a:endParaRPr/>
              </a:p>
            </p:txBody>
          </p:sp>
        </p:grpSp>
        <p:sp>
          <p:nvSpPr>
            <p:cNvPr id="17" name="TextBox 17"/>
            <p:cNvSpPr txBox="1"/>
            <p:nvPr/>
          </p:nvSpPr>
          <p:spPr>
            <a:xfrm>
              <a:off x="704165" y="204512"/>
              <a:ext cx="9867404" cy="566209"/>
            </a:xfrm>
            <a:prstGeom prst="rect">
              <a:avLst/>
            </a:prstGeom>
          </p:spPr>
          <p:txBody>
            <a:bodyPr lIns="0" tIns="0" rIns="0" bIns="0" rtlCol="0" anchor="t">
              <a:spAutoFit/>
            </a:bodyPr>
            <a:lstStyle/>
            <a:p>
              <a:pPr algn="ctr">
                <a:lnSpc>
                  <a:spcPts val="3499"/>
                </a:lnSpc>
                <a:spcBef>
                  <a:spcPct val="0"/>
                </a:spcBef>
              </a:pPr>
              <a:r>
                <a:rPr lang="en-US" sz="2499">
                  <a:solidFill>
                    <a:srgbClr val="000000"/>
                  </a:solidFill>
                  <a:latin typeface="Poppins Bold"/>
                </a:rPr>
                <a:t>Can you find 3 IoT devices in this classroom?</a:t>
              </a:r>
            </a:p>
          </p:txBody>
        </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5996E2"/>
        </a:solidFill>
        <a:effectLst/>
      </p:bgPr>
    </p:bg>
    <p:spTree>
      <p:nvGrpSpPr>
        <p:cNvPr id="1" name=""/>
        <p:cNvGrpSpPr/>
        <p:nvPr/>
      </p:nvGrpSpPr>
      <p:grpSpPr>
        <a:xfrm>
          <a:off x="0" y="0"/>
          <a:ext cx="0" cy="0"/>
          <a:chOff x="0" y="0"/>
          <a:chExt cx="0" cy="0"/>
        </a:xfrm>
      </p:grpSpPr>
      <p:grpSp>
        <p:nvGrpSpPr>
          <p:cNvPr id="2" name="Group 2"/>
          <p:cNvGrpSpPr/>
          <p:nvPr/>
        </p:nvGrpSpPr>
        <p:grpSpPr>
          <a:xfrm>
            <a:off x="375030" y="321636"/>
            <a:ext cx="17537940" cy="9012864"/>
            <a:chOff x="0" y="0"/>
            <a:chExt cx="4619046" cy="2373758"/>
          </a:xfrm>
        </p:grpSpPr>
        <p:sp>
          <p:nvSpPr>
            <p:cNvPr id="3" name="Freeform 3"/>
            <p:cNvSpPr/>
            <p:nvPr/>
          </p:nvSpPr>
          <p:spPr>
            <a:xfrm>
              <a:off x="0" y="0"/>
              <a:ext cx="4619046" cy="2373758"/>
            </a:xfrm>
            <a:custGeom>
              <a:avLst/>
              <a:gdLst/>
              <a:ahLst/>
              <a:cxnLst/>
              <a:rect l="l" t="t" r="r" b="b"/>
              <a:pathLst>
                <a:path w="4619046" h="2373758">
                  <a:moveTo>
                    <a:pt x="22072" y="0"/>
                  </a:moveTo>
                  <a:lnTo>
                    <a:pt x="4596974" y="0"/>
                  </a:lnTo>
                  <a:cubicBezTo>
                    <a:pt x="4609164" y="0"/>
                    <a:pt x="4619046" y="9882"/>
                    <a:pt x="4619046" y="22072"/>
                  </a:cubicBezTo>
                  <a:lnTo>
                    <a:pt x="4619046" y="2351686"/>
                  </a:lnTo>
                  <a:cubicBezTo>
                    <a:pt x="4619046" y="2363876"/>
                    <a:pt x="4609164" y="2373758"/>
                    <a:pt x="4596974" y="2373758"/>
                  </a:cubicBezTo>
                  <a:lnTo>
                    <a:pt x="22072" y="2373758"/>
                  </a:lnTo>
                  <a:cubicBezTo>
                    <a:pt x="9882" y="2373758"/>
                    <a:pt x="0" y="2363876"/>
                    <a:pt x="0" y="2351686"/>
                  </a:cubicBezTo>
                  <a:lnTo>
                    <a:pt x="0" y="22072"/>
                  </a:lnTo>
                  <a:cubicBezTo>
                    <a:pt x="0" y="9882"/>
                    <a:pt x="9882" y="0"/>
                    <a:pt x="22072" y="0"/>
                  </a:cubicBezTo>
                  <a:close/>
                </a:path>
              </a:pathLst>
            </a:custGeom>
            <a:solidFill>
              <a:srgbClr val="FFFFFF"/>
            </a:solidFill>
          </p:spPr>
          <p:txBody>
            <a:bodyPr/>
            <a:lstStyle/>
            <a:p>
              <a:endParaRPr lang="en-US"/>
            </a:p>
          </p:txBody>
        </p:sp>
        <p:sp>
          <p:nvSpPr>
            <p:cNvPr id="4" name="TextBox 4"/>
            <p:cNvSpPr txBox="1"/>
            <p:nvPr/>
          </p:nvSpPr>
          <p:spPr>
            <a:xfrm>
              <a:off x="0" y="-57150"/>
              <a:ext cx="4619046" cy="2430908"/>
            </a:xfrm>
            <a:prstGeom prst="rect">
              <a:avLst/>
            </a:prstGeom>
          </p:spPr>
          <p:txBody>
            <a:bodyPr lIns="50800" tIns="50800" rIns="50800" bIns="50800" rtlCol="0" anchor="ctr"/>
            <a:lstStyle/>
            <a:p>
              <a:pPr algn="ctr">
                <a:lnSpc>
                  <a:spcPts val="2659"/>
                </a:lnSpc>
              </a:pPr>
              <a:endParaRPr/>
            </a:p>
          </p:txBody>
        </p:sp>
      </p:grpSp>
      <p:sp>
        <p:nvSpPr>
          <p:cNvPr id="12" name="Freeform 12"/>
          <p:cNvSpPr/>
          <p:nvPr/>
        </p:nvSpPr>
        <p:spPr>
          <a:xfrm>
            <a:off x="375030" y="321636"/>
            <a:ext cx="17537940" cy="9012864"/>
          </a:xfrm>
          <a:custGeom>
            <a:avLst/>
            <a:gdLst/>
            <a:ahLst/>
            <a:cxnLst/>
            <a:rect l="l" t="t" r="r" b="b"/>
            <a:pathLst>
              <a:path w="17537940" h="9012864">
                <a:moveTo>
                  <a:pt x="0" y="0"/>
                </a:moveTo>
                <a:lnTo>
                  <a:pt x="17537940" y="0"/>
                </a:lnTo>
                <a:lnTo>
                  <a:pt x="17537940" y="9012864"/>
                </a:lnTo>
                <a:lnTo>
                  <a:pt x="0" y="9012864"/>
                </a:lnTo>
                <a:lnTo>
                  <a:pt x="0" y="0"/>
                </a:lnTo>
                <a:close/>
              </a:path>
            </a:pathLst>
          </a:custGeom>
          <a:blipFill>
            <a:blip r:embed="rId2"/>
            <a:stretch>
              <a:fillRect l="-1770" t="-6377" r="-2111" b="-6667"/>
            </a:stretch>
          </a:blipFill>
          <a:ln w="95250" cap="rnd">
            <a:solidFill>
              <a:srgbClr val="FDFDFD"/>
            </a:solidFill>
            <a:prstDash val="solid"/>
            <a:round/>
          </a:ln>
        </p:spPr>
        <p:txBody>
          <a:bodyPr/>
          <a:lstStyle/>
          <a:p>
            <a:endParaRPr lang="en-US"/>
          </a:p>
        </p:txBody>
      </p:sp>
      <p:grpSp>
        <p:nvGrpSpPr>
          <p:cNvPr id="13" name="Group 13"/>
          <p:cNvGrpSpPr/>
          <p:nvPr/>
        </p:nvGrpSpPr>
        <p:grpSpPr>
          <a:xfrm>
            <a:off x="4915600" y="637984"/>
            <a:ext cx="8456800" cy="781432"/>
            <a:chOff x="0" y="0"/>
            <a:chExt cx="11275734" cy="1041909"/>
          </a:xfrm>
        </p:grpSpPr>
        <p:grpSp>
          <p:nvGrpSpPr>
            <p:cNvPr id="14" name="Group 14"/>
            <p:cNvGrpSpPr/>
            <p:nvPr/>
          </p:nvGrpSpPr>
          <p:grpSpPr>
            <a:xfrm>
              <a:off x="0" y="0"/>
              <a:ext cx="11275734" cy="1041909"/>
              <a:chOff x="0" y="0"/>
              <a:chExt cx="2227305" cy="205809"/>
            </a:xfrm>
          </p:grpSpPr>
          <p:sp>
            <p:nvSpPr>
              <p:cNvPr id="15" name="Freeform 15"/>
              <p:cNvSpPr/>
              <p:nvPr/>
            </p:nvSpPr>
            <p:spPr>
              <a:xfrm>
                <a:off x="0" y="0"/>
                <a:ext cx="2227306" cy="205809"/>
              </a:xfrm>
              <a:custGeom>
                <a:avLst/>
                <a:gdLst/>
                <a:ahLst/>
                <a:cxnLst/>
                <a:rect l="l" t="t" r="r" b="b"/>
                <a:pathLst>
                  <a:path w="2227306" h="205809">
                    <a:moveTo>
                      <a:pt x="91547" y="0"/>
                    </a:moveTo>
                    <a:lnTo>
                      <a:pt x="2135759" y="0"/>
                    </a:lnTo>
                    <a:cubicBezTo>
                      <a:pt x="2186319" y="0"/>
                      <a:pt x="2227306" y="40987"/>
                      <a:pt x="2227306" y="91547"/>
                    </a:cubicBezTo>
                    <a:lnTo>
                      <a:pt x="2227306" y="114262"/>
                    </a:lnTo>
                    <a:cubicBezTo>
                      <a:pt x="2227306" y="164822"/>
                      <a:pt x="2186319" y="205809"/>
                      <a:pt x="2135759" y="205809"/>
                    </a:cubicBezTo>
                    <a:lnTo>
                      <a:pt x="91547" y="205809"/>
                    </a:lnTo>
                    <a:cubicBezTo>
                      <a:pt x="67267" y="205809"/>
                      <a:pt x="43982" y="196164"/>
                      <a:pt x="26813" y="178996"/>
                    </a:cubicBezTo>
                    <a:cubicBezTo>
                      <a:pt x="9645" y="161827"/>
                      <a:pt x="0" y="138542"/>
                      <a:pt x="0" y="114262"/>
                    </a:cubicBezTo>
                    <a:lnTo>
                      <a:pt x="0" y="91547"/>
                    </a:lnTo>
                    <a:cubicBezTo>
                      <a:pt x="0" y="67267"/>
                      <a:pt x="9645" y="43982"/>
                      <a:pt x="26813" y="26813"/>
                    </a:cubicBezTo>
                    <a:cubicBezTo>
                      <a:pt x="43982" y="9645"/>
                      <a:pt x="67267" y="0"/>
                      <a:pt x="91547" y="0"/>
                    </a:cubicBezTo>
                    <a:close/>
                  </a:path>
                </a:pathLst>
              </a:custGeom>
              <a:solidFill>
                <a:srgbClr val="FFFFFF"/>
              </a:solidFill>
            </p:spPr>
            <p:txBody>
              <a:bodyPr/>
              <a:lstStyle/>
              <a:p>
                <a:endParaRPr lang="en-US"/>
              </a:p>
            </p:txBody>
          </p:sp>
          <p:sp>
            <p:nvSpPr>
              <p:cNvPr id="16" name="TextBox 16"/>
              <p:cNvSpPr txBox="1"/>
              <p:nvPr/>
            </p:nvSpPr>
            <p:spPr>
              <a:xfrm>
                <a:off x="0" y="-57150"/>
                <a:ext cx="2227305" cy="262959"/>
              </a:xfrm>
              <a:prstGeom prst="rect">
                <a:avLst/>
              </a:prstGeom>
            </p:spPr>
            <p:txBody>
              <a:bodyPr lIns="50800" tIns="50800" rIns="50800" bIns="50800" rtlCol="0" anchor="ctr"/>
              <a:lstStyle/>
              <a:p>
                <a:pPr algn="ctr">
                  <a:lnSpc>
                    <a:spcPts val="2659"/>
                  </a:lnSpc>
                </a:pPr>
                <a:endParaRPr/>
              </a:p>
            </p:txBody>
          </p:sp>
        </p:grpSp>
        <p:sp>
          <p:nvSpPr>
            <p:cNvPr id="17" name="TextBox 17"/>
            <p:cNvSpPr txBox="1"/>
            <p:nvPr/>
          </p:nvSpPr>
          <p:spPr>
            <a:xfrm>
              <a:off x="704165" y="204512"/>
              <a:ext cx="9867404" cy="566209"/>
            </a:xfrm>
            <a:prstGeom prst="rect">
              <a:avLst/>
            </a:prstGeom>
          </p:spPr>
          <p:txBody>
            <a:bodyPr lIns="0" tIns="0" rIns="0" bIns="0" rtlCol="0" anchor="t">
              <a:spAutoFit/>
            </a:bodyPr>
            <a:lstStyle/>
            <a:p>
              <a:pPr algn="ctr">
                <a:lnSpc>
                  <a:spcPts val="3499"/>
                </a:lnSpc>
                <a:spcBef>
                  <a:spcPct val="0"/>
                </a:spcBef>
              </a:pPr>
              <a:r>
                <a:rPr lang="en-US" sz="2499">
                  <a:solidFill>
                    <a:srgbClr val="000000"/>
                  </a:solidFill>
                  <a:latin typeface="Poppins Bold"/>
                </a:rPr>
                <a:t>Here they are!</a:t>
              </a:r>
            </a:p>
          </p:txBody>
        </p:sp>
      </p:grpSp>
      <p:grpSp>
        <p:nvGrpSpPr>
          <p:cNvPr id="18" name="Group 18"/>
          <p:cNvGrpSpPr/>
          <p:nvPr/>
        </p:nvGrpSpPr>
        <p:grpSpPr>
          <a:xfrm>
            <a:off x="5832892" y="2972039"/>
            <a:ext cx="5445322" cy="2805624"/>
            <a:chOff x="0" y="0"/>
            <a:chExt cx="1434159" cy="738930"/>
          </a:xfrm>
        </p:grpSpPr>
        <p:sp>
          <p:nvSpPr>
            <p:cNvPr id="19" name="Freeform 19"/>
            <p:cNvSpPr/>
            <p:nvPr/>
          </p:nvSpPr>
          <p:spPr>
            <a:xfrm>
              <a:off x="0" y="0"/>
              <a:ext cx="1434159" cy="738930"/>
            </a:xfrm>
            <a:custGeom>
              <a:avLst/>
              <a:gdLst/>
              <a:ahLst/>
              <a:cxnLst/>
              <a:rect l="l" t="t" r="r" b="b"/>
              <a:pathLst>
                <a:path w="1434159" h="738930">
                  <a:moveTo>
                    <a:pt x="42653" y="0"/>
                  </a:moveTo>
                  <a:lnTo>
                    <a:pt x="1391506" y="0"/>
                  </a:lnTo>
                  <a:cubicBezTo>
                    <a:pt x="1415063" y="0"/>
                    <a:pt x="1434159" y="19096"/>
                    <a:pt x="1434159" y="42653"/>
                  </a:cubicBezTo>
                  <a:lnTo>
                    <a:pt x="1434159" y="696277"/>
                  </a:lnTo>
                  <a:cubicBezTo>
                    <a:pt x="1434159" y="719833"/>
                    <a:pt x="1415063" y="738930"/>
                    <a:pt x="1391506" y="738930"/>
                  </a:cubicBezTo>
                  <a:lnTo>
                    <a:pt x="42653" y="738930"/>
                  </a:lnTo>
                  <a:cubicBezTo>
                    <a:pt x="19096" y="738930"/>
                    <a:pt x="0" y="719833"/>
                    <a:pt x="0" y="696277"/>
                  </a:cubicBezTo>
                  <a:lnTo>
                    <a:pt x="0" y="42653"/>
                  </a:lnTo>
                  <a:cubicBezTo>
                    <a:pt x="0" y="19096"/>
                    <a:pt x="19096" y="0"/>
                    <a:pt x="42653" y="0"/>
                  </a:cubicBezTo>
                  <a:close/>
                </a:path>
              </a:pathLst>
            </a:custGeom>
            <a:solidFill>
              <a:srgbClr val="000000">
                <a:alpha val="0"/>
              </a:srgbClr>
            </a:solidFill>
            <a:ln w="95250" cap="rnd">
              <a:solidFill>
                <a:srgbClr val="7043FC"/>
              </a:solidFill>
              <a:prstDash val="solid"/>
              <a:round/>
            </a:ln>
          </p:spPr>
          <p:txBody>
            <a:bodyPr/>
            <a:lstStyle/>
            <a:p>
              <a:endParaRPr lang="en-US"/>
            </a:p>
          </p:txBody>
        </p:sp>
        <p:sp>
          <p:nvSpPr>
            <p:cNvPr id="20" name="TextBox 20"/>
            <p:cNvSpPr txBox="1"/>
            <p:nvPr/>
          </p:nvSpPr>
          <p:spPr>
            <a:xfrm>
              <a:off x="0" y="-57150"/>
              <a:ext cx="1434159" cy="796080"/>
            </a:xfrm>
            <a:prstGeom prst="rect">
              <a:avLst/>
            </a:prstGeom>
          </p:spPr>
          <p:txBody>
            <a:bodyPr lIns="50800" tIns="50800" rIns="50800" bIns="50800" rtlCol="0" anchor="ctr"/>
            <a:lstStyle/>
            <a:p>
              <a:pPr algn="ctr">
                <a:lnSpc>
                  <a:spcPts val="2659"/>
                </a:lnSpc>
              </a:pPr>
              <a:endParaRPr/>
            </a:p>
          </p:txBody>
        </p:sp>
      </p:grpSp>
      <p:grpSp>
        <p:nvGrpSpPr>
          <p:cNvPr id="21" name="Group 21"/>
          <p:cNvGrpSpPr/>
          <p:nvPr/>
        </p:nvGrpSpPr>
        <p:grpSpPr>
          <a:xfrm>
            <a:off x="13884699" y="5768281"/>
            <a:ext cx="2573834" cy="3310074"/>
            <a:chOff x="0" y="0"/>
            <a:chExt cx="677882" cy="871789"/>
          </a:xfrm>
        </p:grpSpPr>
        <p:sp>
          <p:nvSpPr>
            <p:cNvPr id="22" name="Freeform 22"/>
            <p:cNvSpPr/>
            <p:nvPr/>
          </p:nvSpPr>
          <p:spPr>
            <a:xfrm>
              <a:off x="0" y="0"/>
              <a:ext cx="677882" cy="871789"/>
            </a:xfrm>
            <a:custGeom>
              <a:avLst/>
              <a:gdLst/>
              <a:ahLst/>
              <a:cxnLst/>
              <a:rect l="l" t="t" r="r" b="b"/>
              <a:pathLst>
                <a:path w="677882" h="871789">
                  <a:moveTo>
                    <a:pt x="90238" y="0"/>
                  </a:moveTo>
                  <a:lnTo>
                    <a:pt x="587644" y="0"/>
                  </a:lnTo>
                  <a:cubicBezTo>
                    <a:pt x="611577" y="0"/>
                    <a:pt x="634529" y="9507"/>
                    <a:pt x="651452" y="26430"/>
                  </a:cubicBezTo>
                  <a:cubicBezTo>
                    <a:pt x="668375" y="43353"/>
                    <a:pt x="677882" y="66305"/>
                    <a:pt x="677882" y="90238"/>
                  </a:cubicBezTo>
                  <a:lnTo>
                    <a:pt x="677882" y="781551"/>
                  </a:lnTo>
                  <a:cubicBezTo>
                    <a:pt x="677882" y="831388"/>
                    <a:pt x="637481" y="871789"/>
                    <a:pt x="587644" y="871789"/>
                  </a:cubicBezTo>
                  <a:lnTo>
                    <a:pt x="90238" y="871789"/>
                  </a:lnTo>
                  <a:cubicBezTo>
                    <a:pt x="40401" y="871789"/>
                    <a:pt x="0" y="831388"/>
                    <a:pt x="0" y="781551"/>
                  </a:cubicBezTo>
                  <a:lnTo>
                    <a:pt x="0" y="90238"/>
                  </a:lnTo>
                  <a:cubicBezTo>
                    <a:pt x="0" y="40401"/>
                    <a:pt x="40401" y="0"/>
                    <a:pt x="90238" y="0"/>
                  </a:cubicBezTo>
                  <a:close/>
                </a:path>
              </a:pathLst>
            </a:custGeom>
            <a:solidFill>
              <a:srgbClr val="000000">
                <a:alpha val="0"/>
              </a:srgbClr>
            </a:solidFill>
            <a:ln w="95250" cap="rnd">
              <a:solidFill>
                <a:srgbClr val="7043FC"/>
              </a:solidFill>
              <a:prstDash val="solid"/>
              <a:round/>
            </a:ln>
          </p:spPr>
          <p:txBody>
            <a:bodyPr/>
            <a:lstStyle/>
            <a:p>
              <a:endParaRPr lang="en-US"/>
            </a:p>
          </p:txBody>
        </p:sp>
        <p:sp>
          <p:nvSpPr>
            <p:cNvPr id="23" name="TextBox 23"/>
            <p:cNvSpPr txBox="1"/>
            <p:nvPr/>
          </p:nvSpPr>
          <p:spPr>
            <a:xfrm>
              <a:off x="0" y="-57150"/>
              <a:ext cx="677882" cy="928939"/>
            </a:xfrm>
            <a:prstGeom prst="rect">
              <a:avLst/>
            </a:prstGeom>
          </p:spPr>
          <p:txBody>
            <a:bodyPr lIns="50800" tIns="50800" rIns="50800" bIns="50800" rtlCol="0" anchor="ctr"/>
            <a:lstStyle/>
            <a:p>
              <a:pPr algn="ctr">
                <a:lnSpc>
                  <a:spcPts val="2659"/>
                </a:lnSpc>
              </a:pPr>
              <a:endParaRPr/>
            </a:p>
          </p:txBody>
        </p:sp>
      </p:grpSp>
      <p:grpSp>
        <p:nvGrpSpPr>
          <p:cNvPr id="24" name="Group 24"/>
          <p:cNvGrpSpPr/>
          <p:nvPr/>
        </p:nvGrpSpPr>
        <p:grpSpPr>
          <a:xfrm>
            <a:off x="15911813" y="2022444"/>
            <a:ext cx="1347487" cy="1184692"/>
            <a:chOff x="0" y="0"/>
            <a:chExt cx="354894" cy="312018"/>
          </a:xfrm>
        </p:grpSpPr>
        <p:sp>
          <p:nvSpPr>
            <p:cNvPr id="25" name="Freeform 25"/>
            <p:cNvSpPr/>
            <p:nvPr/>
          </p:nvSpPr>
          <p:spPr>
            <a:xfrm>
              <a:off x="0" y="0"/>
              <a:ext cx="354894" cy="312018"/>
            </a:xfrm>
            <a:custGeom>
              <a:avLst/>
              <a:gdLst/>
              <a:ahLst/>
              <a:cxnLst/>
              <a:rect l="l" t="t" r="r" b="b"/>
              <a:pathLst>
                <a:path w="354894" h="312018">
                  <a:moveTo>
                    <a:pt x="156009" y="0"/>
                  </a:moveTo>
                  <a:lnTo>
                    <a:pt x="198885" y="0"/>
                  </a:lnTo>
                  <a:cubicBezTo>
                    <a:pt x="285046" y="0"/>
                    <a:pt x="354894" y="69848"/>
                    <a:pt x="354894" y="156009"/>
                  </a:cubicBezTo>
                  <a:lnTo>
                    <a:pt x="354894" y="156009"/>
                  </a:lnTo>
                  <a:cubicBezTo>
                    <a:pt x="354894" y="242170"/>
                    <a:pt x="285046" y="312018"/>
                    <a:pt x="198885" y="312018"/>
                  </a:cubicBezTo>
                  <a:lnTo>
                    <a:pt x="156009" y="312018"/>
                  </a:lnTo>
                  <a:cubicBezTo>
                    <a:pt x="69848" y="312018"/>
                    <a:pt x="0" y="242170"/>
                    <a:pt x="0" y="156009"/>
                  </a:cubicBezTo>
                  <a:lnTo>
                    <a:pt x="0" y="156009"/>
                  </a:lnTo>
                  <a:cubicBezTo>
                    <a:pt x="0" y="69848"/>
                    <a:pt x="69848" y="0"/>
                    <a:pt x="156009" y="0"/>
                  </a:cubicBezTo>
                  <a:close/>
                </a:path>
              </a:pathLst>
            </a:custGeom>
            <a:solidFill>
              <a:srgbClr val="000000">
                <a:alpha val="0"/>
              </a:srgbClr>
            </a:solidFill>
            <a:ln w="95250" cap="rnd">
              <a:solidFill>
                <a:srgbClr val="7043FC"/>
              </a:solidFill>
              <a:prstDash val="solid"/>
              <a:round/>
            </a:ln>
          </p:spPr>
          <p:txBody>
            <a:bodyPr/>
            <a:lstStyle/>
            <a:p>
              <a:endParaRPr lang="en-US"/>
            </a:p>
          </p:txBody>
        </p:sp>
        <p:sp>
          <p:nvSpPr>
            <p:cNvPr id="26" name="TextBox 26"/>
            <p:cNvSpPr txBox="1"/>
            <p:nvPr/>
          </p:nvSpPr>
          <p:spPr>
            <a:xfrm>
              <a:off x="0" y="-57150"/>
              <a:ext cx="354894" cy="369168"/>
            </a:xfrm>
            <a:prstGeom prst="rect">
              <a:avLst/>
            </a:prstGeom>
          </p:spPr>
          <p:txBody>
            <a:bodyPr lIns="50800" tIns="50800" rIns="50800" bIns="50800" rtlCol="0" anchor="ctr"/>
            <a:lstStyle/>
            <a:p>
              <a:pPr algn="ctr">
                <a:lnSpc>
                  <a:spcPts val="2659"/>
                </a:lnSpc>
              </a:pPr>
              <a:endParaRPr/>
            </a:p>
          </p:txBody>
        </p:sp>
      </p:grpSp>
      <p:grpSp>
        <p:nvGrpSpPr>
          <p:cNvPr id="27" name="Group 27"/>
          <p:cNvGrpSpPr/>
          <p:nvPr/>
        </p:nvGrpSpPr>
        <p:grpSpPr>
          <a:xfrm>
            <a:off x="1998042" y="3207136"/>
            <a:ext cx="2775879" cy="973810"/>
            <a:chOff x="0" y="0"/>
            <a:chExt cx="731096" cy="256477"/>
          </a:xfrm>
        </p:grpSpPr>
        <p:sp>
          <p:nvSpPr>
            <p:cNvPr id="28" name="Freeform 28"/>
            <p:cNvSpPr/>
            <p:nvPr/>
          </p:nvSpPr>
          <p:spPr>
            <a:xfrm>
              <a:off x="0" y="0"/>
              <a:ext cx="731096" cy="256477"/>
            </a:xfrm>
            <a:custGeom>
              <a:avLst/>
              <a:gdLst/>
              <a:ahLst/>
              <a:cxnLst/>
              <a:rect l="l" t="t" r="r" b="b"/>
              <a:pathLst>
                <a:path w="731096" h="256477">
                  <a:moveTo>
                    <a:pt x="83670" y="0"/>
                  </a:moveTo>
                  <a:lnTo>
                    <a:pt x="647426" y="0"/>
                  </a:lnTo>
                  <a:cubicBezTo>
                    <a:pt x="669616" y="0"/>
                    <a:pt x="690898" y="8815"/>
                    <a:pt x="706589" y="24506"/>
                  </a:cubicBezTo>
                  <a:cubicBezTo>
                    <a:pt x="722281" y="40198"/>
                    <a:pt x="731096" y="61479"/>
                    <a:pt x="731096" y="83670"/>
                  </a:cubicBezTo>
                  <a:lnTo>
                    <a:pt x="731096" y="172807"/>
                  </a:lnTo>
                  <a:cubicBezTo>
                    <a:pt x="731096" y="194998"/>
                    <a:pt x="722281" y="216279"/>
                    <a:pt x="706589" y="231970"/>
                  </a:cubicBezTo>
                  <a:cubicBezTo>
                    <a:pt x="690898" y="247662"/>
                    <a:pt x="669616" y="256477"/>
                    <a:pt x="647426" y="256477"/>
                  </a:cubicBezTo>
                  <a:lnTo>
                    <a:pt x="83670" y="256477"/>
                  </a:lnTo>
                  <a:cubicBezTo>
                    <a:pt x="61479" y="256477"/>
                    <a:pt x="40198" y="247662"/>
                    <a:pt x="24506" y="231970"/>
                  </a:cubicBezTo>
                  <a:cubicBezTo>
                    <a:pt x="8815" y="216279"/>
                    <a:pt x="0" y="194998"/>
                    <a:pt x="0" y="172807"/>
                  </a:cubicBezTo>
                  <a:lnTo>
                    <a:pt x="0" y="83670"/>
                  </a:lnTo>
                  <a:cubicBezTo>
                    <a:pt x="0" y="61479"/>
                    <a:pt x="8815" y="40198"/>
                    <a:pt x="24506" y="24506"/>
                  </a:cubicBezTo>
                  <a:cubicBezTo>
                    <a:pt x="40198" y="8815"/>
                    <a:pt x="61479" y="0"/>
                    <a:pt x="83670" y="0"/>
                  </a:cubicBezTo>
                  <a:close/>
                </a:path>
              </a:pathLst>
            </a:custGeom>
            <a:solidFill>
              <a:srgbClr val="FDFDFD"/>
            </a:solidFill>
            <a:ln w="47625" cap="rnd">
              <a:solidFill>
                <a:srgbClr val="7043FC"/>
              </a:solidFill>
              <a:prstDash val="solid"/>
              <a:round/>
            </a:ln>
          </p:spPr>
          <p:txBody>
            <a:bodyPr/>
            <a:lstStyle/>
            <a:p>
              <a:endParaRPr lang="en-US"/>
            </a:p>
          </p:txBody>
        </p:sp>
        <p:sp>
          <p:nvSpPr>
            <p:cNvPr id="29" name="TextBox 29"/>
            <p:cNvSpPr txBox="1"/>
            <p:nvPr/>
          </p:nvSpPr>
          <p:spPr>
            <a:xfrm>
              <a:off x="0" y="-57150"/>
              <a:ext cx="731096" cy="313627"/>
            </a:xfrm>
            <a:prstGeom prst="rect">
              <a:avLst/>
            </a:prstGeom>
          </p:spPr>
          <p:txBody>
            <a:bodyPr lIns="50800" tIns="50800" rIns="50800" bIns="50800" rtlCol="0" anchor="ctr"/>
            <a:lstStyle/>
            <a:p>
              <a:pPr algn="ctr">
                <a:lnSpc>
                  <a:spcPts val="2659"/>
                </a:lnSpc>
              </a:pPr>
              <a:r>
                <a:rPr lang="en-US" sz="1899">
                  <a:solidFill>
                    <a:srgbClr val="000000"/>
                  </a:solidFill>
                  <a:latin typeface="Poppins Bold"/>
                </a:rPr>
                <a:t>Smart Interactive Whiteboard</a:t>
              </a:r>
            </a:p>
          </p:txBody>
        </p:sp>
      </p:grpSp>
      <p:grpSp>
        <p:nvGrpSpPr>
          <p:cNvPr id="30" name="Group 30"/>
          <p:cNvGrpSpPr/>
          <p:nvPr/>
        </p:nvGrpSpPr>
        <p:grpSpPr>
          <a:xfrm>
            <a:off x="15524452" y="3694041"/>
            <a:ext cx="2122209" cy="973810"/>
            <a:chOff x="0" y="0"/>
            <a:chExt cx="558936" cy="256477"/>
          </a:xfrm>
        </p:grpSpPr>
        <p:sp>
          <p:nvSpPr>
            <p:cNvPr id="31" name="Freeform 31"/>
            <p:cNvSpPr/>
            <p:nvPr/>
          </p:nvSpPr>
          <p:spPr>
            <a:xfrm>
              <a:off x="0" y="0"/>
              <a:ext cx="558936" cy="256477"/>
            </a:xfrm>
            <a:custGeom>
              <a:avLst/>
              <a:gdLst/>
              <a:ahLst/>
              <a:cxnLst/>
              <a:rect l="l" t="t" r="r" b="b"/>
              <a:pathLst>
                <a:path w="558936" h="256477">
                  <a:moveTo>
                    <a:pt x="109441" y="0"/>
                  </a:moveTo>
                  <a:lnTo>
                    <a:pt x="449494" y="0"/>
                  </a:lnTo>
                  <a:cubicBezTo>
                    <a:pt x="478520" y="0"/>
                    <a:pt x="506357" y="11530"/>
                    <a:pt x="526881" y="32055"/>
                  </a:cubicBezTo>
                  <a:cubicBezTo>
                    <a:pt x="547405" y="52579"/>
                    <a:pt x="558936" y="80416"/>
                    <a:pt x="558936" y="109441"/>
                  </a:cubicBezTo>
                  <a:lnTo>
                    <a:pt x="558936" y="147035"/>
                  </a:lnTo>
                  <a:cubicBezTo>
                    <a:pt x="558936" y="176061"/>
                    <a:pt x="547405" y="203898"/>
                    <a:pt x="526881" y="224422"/>
                  </a:cubicBezTo>
                  <a:cubicBezTo>
                    <a:pt x="506357" y="244946"/>
                    <a:pt x="478520" y="256477"/>
                    <a:pt x="449494" y="256477"/>
                  </a:cubicBezTo>
                  <a:lnTo>
                    <a:pt x="109441" y="256477"/>
                  </a:lnTo>
                  <a:cubicBezTo>
                    <a:pt x="80416" y="256477"/>
                    <a:pt x="52579" y="244946"/>
                    <a:pt x="32055" y="224422"/>
                  </a:cubicBezTo>
                  <a:cubicBezTo>
                    <a:pt x="11530" y="203898"/>
                    <a:pt x="0" y="176061"/>
                    <a:pt x="0" y="147035"/>
                  </a:cubicBezTo>
                  <a:lnTo>
                    <a:pt x="0" y="109441"/>
                  </a:lnTo>
                  <a:cubicBezTo>
                    <a:pt x="0" y="80416"/>
                    <a:pt x="11530" y="52579"/>
                    <a:pt x="32055" y="32055"/>
                  </a:cubicBezTo>
                  <a:cubicBezTo>
                    <a:pt x="52579" y="11530"/>
                    <a:pt x="80416" y="0"/>
                    <a:pt x="109441" y="0"/>
                  </a:cubicBezTo>
                  <a:close/>
                </a:path>
              </a:pathLst>
            </a:custGeom>
            <a:solidFill>
              <a:srgbClr val="FDFDFD"/>
            </a:solidFill>
            <a:ln w="47625" cap="rnd">
              <a:solidFill>
                <a:srgbClr val="7043FC"/>
              </a:solidFill>
              <a:prstDash val="solid"/>
              <a:round/>
            </a:ln>
          </p:spPr>
          <p:txBody>
            <a:bodyPr/>
            <a:lstStyle/>
            <a:p>
              <a:endParaRPr lang="en-US"/>
            </a:p>
          </p:txBody>
        </p:sp>
        <p:sp>
          <p:nvSpPr>
            <p:cNvPr id="32" name="TextBox 32"/>
            <p:cNvSpPr txBox="1"/>
            <p:nvPr/>
          </p:nvSpPr>
          <p:spPr>
            <a:xfrm>
              <a:off x="0" y="-57150"/>
              <a:ext cx="558936" cy="313627"/>
            </a:xfrm>
            <a:prstGeom prst="rect">
              <a:avLst/>
            </a:prstGeom>
          </p:spPr>
          <p:txBody>
            <a:bodyPr lIns="50800" tIns="50800" rIns="50800" bIns="50800" rtlCol="0" anchor="ctr"/>
            <a:lstStyle/>
            <a:p>
              <a:pPr algn="ctr">
                <a:lnSpc>
                  <a:spcPts val="2659"/>
                </a:lnSpc>
              </a:pPr>
              <a:r>
                <a:rPr lang="en-US" sz="1899">
                  <a:solidFill>
                    <a:srgbClr val="000000"/>
                  </a:solidFill>
                  <a:latin typeface="Poppins Bold"/>
                </a:rPr>
                <a:t>Security Camera</a:t>
              </a:r>
            </a:p>
          </p:txBody>
        </p:sp>
      </p:grpSp>
      <p:grpSp>
        <p:nvGrpSpPr>
          <p:cNvPr id="33" name="Group 33"/>
          <p:cNvGrpSpPr/>
          <p:nvPr/>
        </p:nvGrpSpPr>
        <p:grpSpPr>
          <a:xfrm>
            <a:off x="11061653" y="7423318"/>
            <a:ext cx="2122209" cy="973810"/>
            <a:chOff x="0" y="0"/>
            <a:chExt cx="558936" cy="256477"/>
          </a:xfrm>
        </p:grpSpPr>
        <p:sp>
          <p:nvSpPr>
            <p:cNvPr id="34" name="Freeform 34"/>
            <p:cNvSpPr/>
            <p:nvPr/>
          </p:nvSpPr>
          <p:spPr>
            <a:xfrm>
              <a:off x="0" y="0"/>
              <a:ext cx="558936" cy="256477"/>
            </a:xfrm>
            <a:custGeom>
              <a:avLst/>
              <a:gdLst/>
              <a:ahLst/>
              <a:cxnLst/>
              <a:rect l="l" t="t" r="r" b="b"/>
              <a:pathLst>
                <a:path w="558936" h="256477">
                  <a:moveTo>
                    <a:pt x="109441" y="0"/>
                  </a:moveTo>
                  <a:lnTo>
                    <a:pt x="449494" y="0"/>
                  </a:lnTo>
                  <a:cubicBezTo>
                    <a:pt x="478520" y="0"/>
                    <a:pt x="506357" y="11530"/>
                    <a:pt x="526881" y="32055"/>
                  </a:cubicBezTo>
                  <a:cubicBezTo>
                    <a:pt x="547405" y="52579"/>
                    <a:pt x="558936" y="80416"/>
                    <a:pt x="558936" y="109441"/>
                  </a:cubicBezTo>
                  <a:lnTo>
                    <a:pt x="558936" y="147035"/>
                  </a:lnTo>
                  <a:cubicBezTo>
                    <a:pt x="558936" y="176061"/>
                    <a:pt x="547405" y="203898"/>
                    <a:pt x="526881" y="224422"/>
                  </a:cubicBezTo>
                  <a:cubicBezTo>
                    <a:pt x="506357" y="244946"/>
                    <a:pt x="478520" y="256477"/>
                    <a:pt x="449494" y="256477"/>
                  </a:cubicBezTo>
                  <a:lnTo>
                    <a:pt x="109441" y="256477"/>
                  </a:lnTo>
                  <a:cubicBezTo>
                    <a:pt x="80416" y="256477"/>
                    <a:pt x="52579" y="244946"/>
                    <a:pt x="32055" y="224422"/>
                  </a:cubicBezTo>
                  <a:cubicBezTo>
                    <a:pt x="11530" y="203898"/>
                    <a:pt x="0" y="176061"/>
                    <a:pt x="0" y="147035"/>
                  </a:cubicBezTo>
                  <a:lnTo>
                    <a:pt x="0" y="109441"/>
                  </a:lnTo>
                  <a:cubicBezTo>
                    <a:pt x="0" y="80416"/>
                    <a:pt x="11530" y="52579"/>
                    <a:pt x="32055" y="32055"/>
                  </a:cubicBezTo>
                  <a:cubicBezTo>
                    <a:pt x="52579" y="11530"/>
                    <a:pt x="80416" y="0"/>
                    <a:pt x="109441" y="0"/>
                  </a:cubicBezTo>
                  <a:close/>
                </a:path>
              </a:pathLst>
            </a:custGeom>
            <a:solidFill>
              <a:srgbClr val="FDFDFD"/>
            </a:solidFill>
            <a:ln w="47625" cap="rnd">
              <a:solidFill>
                <a:srgbClr val="7043FC"/>
              </a:solidFill>
              <a:prstDash val="solid"/>
              <a:round/>
            </a:ln>
          </p:spPr>
          <p:txBody>
            <a:bodyPr/>
            <a:lstStyle/>
            <a:p>
              <a:endParaRPr lang="en-US"/>
            </a:p>
          </p:txBody>
        </p:sp>
        <p:sp>
          <p:nvSpPr>
            <p:cNvPr id="35" name="TextBox 35"/>
            <p:cNvSpPr txBox="1"/>
            <p:nvPr/>
          </p:nvSpPr>
          <p:spPr>
            <a:xfrm>
              <a:off x="0" y="-57150"/>
              <a:ext cx="558936" cy="313627"/>
            </a:xfrm>
            <a:prstGeom prst="rect">
              <a:avLst/>
            </a:prstGeom>
          </p:spPr>
          <p:txBody>
            <a:bodyPr lIns="50800" tIns="50800" rIns="50800" bIns="50800" rtlCol="0" anchor="ctr"/>
            <a:lstStyle/>
            <a:p>
              <a:pPr algn="ctr">
                <a:lnSpc>
                  <a:spcPts val="2659"/>
                </a:lnSpc>
              </a:pPr>
              <a:r>
                <a:rPr lang="en-US" sz="1899">
                  <a:solidFill>
                    <a:srgbClr val="000000"/>
                  </a:solidFill>
                  <a:latin typeface="Poppins Bold"/>
                </a:rPr>
                <a:t>Computer</a:t>
              </a:r>
            </a:p>
          </p:txBody>
        </p:sp>
      </p:grpSp>
      <p:sp>
        <p:nvSpPr>
          <p:cNvPr id="36" name="AutoShape 36"/>
          <p:cNvSpPr/>
          <p:nvPr/>
        </p:nvSpPr>
        <p:spPr>
          <a:xfrm flipH="1">
            <a:off x="4773921" y="3694041"/>
            <a:ext cx="1058971" cy="0"/>
          </a:xfrm>
          <a:prstGeom prst="line">
            <a:avLst/>
          </a:prstGeom>
          <a:ln w="38100" cap="flat">
            <a:solidFill>
              <a:srgbClr val="7043FC"/>
            </a:solidFill>
            <a:prstDash val="solid"/>
            <a:headEnd type="none" w="sm" len="sm"/>
            <a:tailEnd type="none" w="sm" len="sm"/>
          </a:ln>
        </p:spPr>
        <p:txBody>
          <a:bodyPr/>
          <a:lstStyle/>
          <a:p>
            <a:endParaRPr lang="en-US"/>
          </a:p>
        </p:txBody>
      </p:sp>
      <p:sp>
        <p:nvSpPr>
          <p:cNvPr id="37" name="AutoShape 37"/>
          <p:cNvSpPr/>
          <p:nvPr/>
        </p:nvSpPr>
        <p:spPr>
          <a:xfrm flipH="1" flipV="1">
            <a:off x="16585557" y="3207136"/>
            <a:ext cx="0" cy="486905"/>
          </a:xfrm>
          <a:prstGeom prst="line">
            <a:avLst/>
          </a:prstGeom>
          <a:ln w="38100" cap="flat">
            <a:solidFill>
              <a:srgbClr val="7043FC"/>
            </a:solidFill>
            <a:prstDash val="solid"/>
            <a:headEnd type="none" w="sm" len="sm"/>
            <a:tailEnd type="none" w="sm" len="sm"/>
          </a:ln>
        </p:spPr>
        <p:txBody>
          <a:bodyPr/>
          <a:lstStyle/>
          <a:p>
            <a:endParaRPr lang="en-US"/>
          </a:p>
        </p:txBody>
      </p:sp>
      <p:sp>
        <p:nvSpPr>
          <p:cNvPr id="38" name="AutoShape 38"/>
          <p:cNvSpPr/>
          <p:nvPr/>
        </p:nvSpPr>
        <p:spPr>
          <a:xfrm>
            <a:off x="13183862" y="7910223"/>
            <a:ext cx="700837" cy="0"/>
          </a:xfrm>
          <a:prstGeom prst="line">
            <a:avLst/>
          </a:prstGeom>
          <a:ln w="38100" cap="flat">
            <a:solidFill>
              <a:srgbClr val="7043FC"/>
            </a:solidFill>
            <a:prstDash val="solid"/>
            <a:headEnd type="none" w="sm" len="sm"/>
            <a:tailEnd type="none" w="sm" len="sm"/>
          </a:ln>
        </p:spPr>
        <p:txBody>
          <a:bodyPr/>
          <a:lstStyle/>
          <a:p>
            <a:endParaRPr 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67EAD4"/>
        </a:solidFill>
        <a:effectLst/>
      </p:bgPr>
    </p:bg>
    <p:spTree>
      <p:nvGrpSpPr>
        <p:cNvPr id="1" name=""/>
        <p:cNvGrpSpPr/>
        <p:nvPr/>
      </p:nvGrpSpPr>
      <p:grpSpPr>
        <a:xfrm>
          <a:off x="0" y="0"/>
          <a:ext cx="0" cy="0"/>
          <a:chOff x="0" y="0"/>
          <a:chExt cx="0" cy="0"/>
        </a:xfrm>
      </p:grpSpPr>
      <p:grpSp>
        <p:nvGrpSpPr>
          <p:cNvPr id="2" name="Group 2"/>
          <p:cNvGrpSpPr/>
          <p:nvPr/>
        </p:nvGrpSpPr>
        <p:grpSpPr>
          <a:xfrm>
            <a:off x="0" y="331161"/>
            <a:ext cx="18288000" cy="9352697"/>
            <a:chOff x="0" y="0"/>
            <a:chExt cx="688644" cy="352181"/>
          </a:xfrm>
        </p:grpSpPr>
        <p:sp>
          <p:nvSpPr>
            <p:cNvPr id="3" name="Freeform 3"/>
            <p:cNvSpPr/>
            <p:nvPr/>
          </p:nvSpPr>
          <p:spPr>
            <a:xfrm>
              <a:off x="0" y="0"/>
              <a:ext cx="688644" cy="352181"/>
            </a:xfrm>
            <a:custGeom>
              <a:avLst/>
              <a:gdLst/>
              <a:ahLst/>
              <a:cxnLst/>
              <a:rect l="l" t="t" r="r" b="b"/>
              <a:pathLst>
                <a:path w="688644" h="352181">
                  <a:moveTo>
                    <a:pt x="229672" y="19070"/>
                  </a:moveTo>
                  <a:cubicBezTo>
                    <a:pt x="264863" y="7556"/>
                    <a:pt x="305114" y="0"/>
                    <a:pt x="344507" y="0"/>
                  </a:cubicBezTo>
                  <a:cubicBezTo>
                    <a:pt x="383902" y="0"/>
                    <a:pt x="421809" y="6476"/>
                    <a:pt x="456742" y="17990"/>
                  </a:cubicBezTo>
                  <a:cubicBezTo>
                    <a:pt x="457486" y="18350"/>
                    <a:pt x="458229" y="18350"/>
                    <a:pt x="458972" y="18710"/>
                  </a:cubicBezTo>
                  <a:cubicBezTo>
                    <a:pt x="590160" y="64765"/>
                    <a:pt x="686786" y="186379"/>
                    <a:pt x="688644" y="318270"/>
                  </a:cubicBezTo>
                  <a:lnTo>
                    <a:pt x="688644" y="352181"/>
                  </a:lnTo>
                  <a:lnTo>
                    <a:pt x="0" y="352181"/>
                  </a:lnTo>
                  <a:lnTo>
                    <a:pt x="0" y="318296"/>
                  </a:lnTo>
                  <a:cubicBezTo>
                    <a:pt x="1858" y="185660"/>
                    <a:pt x="96997" y="64045"/>
                    <a:pt x="229672" y="19070"/>
                  </a:cubicBezTo>
                  <a:close/>
                </a:path>
              </a:pathLst>
            </a:custGeom>
            <a:solidFill>
              <a:srgbClr val="FFFFFF"/>
            </a:solidFill>
          </p:spPr>
          <p:txBody>
            <a:bodyPr/>
            <a:lstStyle/>
            <a:p>
              <a:endParaRPr lang="en-US"/>
            </a:p>
          </p:txBody>
        </p:sp>
        <p:sp>
          <p:nvSpPr>
            <p:cNvPr id="4" name="TextBox 4"/>
            <p:cNvSpPr txBox="1"/>
            <p:nvPr/>
          </p:nvSpPr>
          <p:spPr>
            <a:xfrm>
              <a:off x="0" y="69850"/>
              <a:ext cx="688644" cy="282331"/>
            </a:xfrm>
            <a:prstGeom prst="rect">
              <a:avLst/>
            </a:prstGeom>
          </p:spPr>
          <p:txBody>
            <a:bodyPr lIns="50800" tIns="50800" rIns="50800" bIns="50800" rtlCol="0" anchor="ctr"/>
            <a:lstStyle/>
            <a:p>
              <a:pPr algn="ctr">
                <a:lnSpc>
                  <a:spcPts val="2659"/>
                </a:lnSpc>
              </a:pPr>
              <a:endParaRPr/>
            </a:p>
          </p:txBody>
        </p:sp>
      </p:grpSp>
      <p:sp>
        <p:nvSpPr>
          <p:cNvPr id="5" name="TextBox 5"/>
          <p:cNvSpPr txBox="1"/>
          <p:nvPr/>
        </p:nvSpPr>
        <p:spPr>
          <a:xfrm>
            <a:off x="1866759" y="4019554"/>
            <a:ext cx="14554482" cy="984250"/>
          </a:xfrm>
          <a:prstGeom prst="rect">
            <a:avLst/>
          </a:prstGeom>
        </p:spPr>
        <p:txBody>
          <a:bodyPr lIns="0" tIns="0" rIns="0" bIns="0" rtlCol="0" anchor="t">
            <a:spAutoFit/>
          </a:bodyPr>
          <a:lstStyle/>
          <a:p>
            <a:pPr algn="ctr">
              <a:lnSpc>
                <a:spcPts val="7699"/>
              </a:lnSpc>
              <a:spcBef>
                <a:spcPct val="0"/>
              </a:spcBef>
            </a:pPr>
            <a:r>
              <a:rPr lang="en-US" sz="5499">
                <a:solidFill>
                  <a:srgbClr val="000000"/>
                </a:solidFill>
                <a:latin typeface="Poppins Bold"/>
              </a:rPr>
              <a:t>What have you learned today?</a:t>
            </a:r>
          </a:p>
        </p:txBody>
      </p:sp>
      <p:sp>
        <p:nvSpPr>
          <p:cNvPr id="6" name="TextBox 6"/>
          <p:cNvSpPr txBox="1"/>
          <p:nvPr/>
        </p:nvSpPr>
        <p:spPr>
          <a:xfrm>
            <a:off x="6518896" y="2603039"/>
            <a:ext cx="5250208" cy="524517"/>
          </a:xfrm>
          <a:prstGeom prst="rect">
            <a:avLst/>
          </a:prstGeom>
        </p:spPr>
        <p:txBody>
          <a:bodyPr lIns="0" tIns="0" rIns="0" bIns="0" rtlCol="0" anchor="t">
            <a:spAutoFit/>
          </a:bodyPr>
          <a:lstStyle/>
          <a:p>
            <a:pPr algn="ctr">
              <a:lnSpc>
                <a:spcPts val="4164"/>
              </a:lnSpc>
              <a:spcBef>
                <a:spcPct val="0"/>
              </a:spcBef>
            </a:pPr>
            <a:r>
              <a:rPr lang="en-US" sz="2974">
                <a:solidFill>
                  <a:srgbClr val="000000"/>
                </a:solidFill>
                <a:latin typeface="Poppins Light"/>
              </a:rPr>
              <a:t>WRAP UP</a:t>
            </a:r>
          </a:p>
        </p:txBody>
      </p:sp>
      <p:sp>
        <p:nvSpPr>
          <p:cNvPr id="7" name="TextBox 7"/>
          <p:cNvSpPr txBox="1"/>
          <p:nvPr/>
        </p:nvSpPr>
        <p:spPr>
          <a:xfrm>
            <a:off x="1866759" y="7013579"/>
            <a:ext cx="14554482" cy="559436"/>
          </a:xfrm>
          <a:prstGeom prst="rect">
            <a:avLst/>
          </a:prstGeom>
        </p:spPr>
        <p:txBody>
          <a:bodyPr lIns="0" tIns="0" rIns="0" bIns="0" rtlCol="0" anchor="t">
            <a:spAutoFit/>
          </a:bodyPr>
          <a:lstStyle/>
          <a:p>
            <a:pPr algn="ctr">
              <a:lnSpc>
                <a:spcPts val="4339"/>
              </a:lnSpc>
              <a:spcBef>
                <a:spcPct val="0"/>
              </a:spcBef>
            </a:pPr>
            <a:r>
              <a:rPr lang="en-US" sz="3099">
                <a:solidFill>
                  <a:srgbClr val="000000"/>
                </a:solidFill>
                <a:latin typeface="Poppins"/>
              </a:rPr>
              <a:t>Let’s reflect on today’s lesson.</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67EAD4"/>
        </a:solidFill>
        <a:effectLst/>
      </p:bgPr>
    </p:bg>
    <p:spTree>
      <p:nvGrpSpPr>
        <p:cNvPr id="1" name=""/>
        <p:cNvGrpSpPr/>
        <p:nvPr/>
      </p:nvGrpSpPr>
      <p:grpSpPr>
        <a:xfrm>
          <a:off x="0" y="0"/>
          <a:ext cx="0" cy="0"/>
          <a:chOff x="0" y="0"/>
          <a:chExt cx="0" cy="0"/>
        </a:xfrm>
      </p:grpSpPr>
      <p:grpSp>
        <p:nvGrpSpPr>
          <p:cNvPr id="2" name="Group 2"/>
          <p:cNvGrpSpPr/>
          <p:nvPr/>
        </p:nvGrpSpPr>
        <p:grpSpPr>
          <a:xfrm>
            <a:off x="375030" y="321636"/>
            <a:ext cx="17537940" cy="9012864"/>
            <a:chOff x="0" y="0"/>
            <a:chExt cx="4619046" cy="2373758"/>
          </a:xfrm>
        </p:grpSpPr>
        <p:sp>
          <p:nvSpPr>
            <p:cNvPr id="3" name="Freeform 3"/>
            <p:cNvSpPr/>
            <p:nvPr/>
          </p:nvSpPr>
          <p:spPr>
            <a:xfrm>
              <a:off x="0" y="0"/>
              <a:ext cx="4619046" cy="2373758"/>
            </a:xfrm>
            <a:custGeom>
              <a:avLst/>
              <a:gdLst/>
              <a:ahLst/>
              <a:cxnLst/>
              <a:rect l="l" t="t" r="r" b="b"/>
              <a:pathLst>
                <a:path w="4619046" h="2373758">
                  <a:moveTo>
                    <a:pt x="22072" y="0"/>
                  </a:moveTo>
                  <a:lnTo>
                    <a:pt x="4596974" y="0"/>
                  </a:lnTo>
                  <a:cubicBezTo>
                    <a:pt x="4609164" y="0"/>
                    <a:pt x="4619046" y="9882"/>
                    <a:pt x="4619046" y="22072"/>
                  </a:cubicBezTo>
                  <a:lnTo>
                    <a:pt x="4619046" y="2351686"/>
                  </a:lnTo>
                  <a:cubicBezTo>
                    <a:pt x="4619046" y="2363876"/>
                    <a:pt x="4609164" y="2373758"/>
                    <a:pt x="4596974" y="2373758"/>
                  </a:cubicBezTo>
                  <a:lnTo>
                    <a:pt x="22072" y="2373758"/>
                  </a:lnTo>
                  <a:cubicBezTo>
                    <a:pt x="9882" y="2373758"/>
                    <a:pt x="0" y="2363876"/>
                    <a:pt x="0" y="2351686"/>
                  </a:cubicBezTo>
                  <a:lnTo>
                    <a:pt x="0" y="22072"/>
                  </a:lnTo>
                  <a:cubicBezTo>
                    <a:pt x="0" y="9882"/>
                    <a:pt x="9882" y="0"/>
                    <a:pt x="22072" y="0"/>
                  </a:cubicBezTo>
                  <a:close/>
                </a:path>
              </a:pathLst>
            </a:custGeom>
            <a:solidFill>
              <a:srgbClr val="FFFFFF"/>
            </a:solidFill>
          </p:spPr>
          <p:txBody>
            <a:bodyPr/>
            <a:lstStyle/>
            <a:p>
              <a:endParaRPr lang="en-US"/>
            </a:p>
          </p:txBody>
        </p:sp>
        <p:sp>
          <p:nvSpPr>
            <p:cNvPr id="4" name="TextBox 4"/>
            <p:cNvSpPr txBox="1"/>
            <p:nvPr/>
          </p:nvSpPr>
          <p:spPr>
            <a:xfrm>
              <a:off x="0" y="-57150"/>
              <a:ext cx="4619046" cy="2430908"/>
            </a:xfrm>
            <a:prstGeom prst="rect">
              <a:avLst/>
            </a:prstGeom>
          </p:spPr>
          <p:txBody>
            <a:bodyPr lIns="50800" tIns="50800" rIns="50800" bIns="50800" rtlCol="0" anchor="ctr"/>
            <a:lstStyle/>
            <a:p>
              <a:pPr algn="ctr">
                <a:lnSpc>
                  <a:spcPts val="2659"/>
                </a:lnSpc>
              </a:pPr>
              <a:endParaRPr/>
            </a:p>
          </p:txBody>
        </p:sp>
      </p:grpSp>
      <p:sp>
        <p:nvSpPr>
          <p:cNvPr id="5" name="TextBox 5"/>
          <p:cNvSpPr txBox="1"/>
          <p:nvPr/>
        </p:nvSpPr>
        <p:spPr>
          <a:xfrm>
            <a:off x="1028700" y="885825"/>
            <a:ext cx="8812509" cy="868680"/>
          </a:xfrm>
          <a:prstGeom prst="rect">
            <a:avLst/>
          </a:prstGeom>
        </p:spPr>
        <p:txBody>
          <a:bodyPr lIns="0" tIns="0" rIns="0" bIns="0" rtlCol="0" anchor="t">
            <a:spAutoFit/>
          </a:bodyPr>
          <a:lstStyle/>
          <a:p>
            <a:pPr>
              <a:lnSpc>
                <a:spcPts val="6719"/>
              </a:lnSpc>
              <a:spcBef>
                <a:spcPct val="0"/>
              </a:spcBef>
            </a:pPr>
            <a:r>
              <a:rPr lang="en-US" sz="4800">
                <a:solidFill>
                  <a:srgbClr val="000000"/>
                </a:solidFill>
                <a:latin typeface="Poppins Bold"/>
              </a:rPr>
              <a:t>Remember This!</a:t>
            </a:r>
          </a:p>
        </p:txBody>
      </p:sp>
      <p:sp>
        <p:nvSpPr>
          <p:cNvPr id="6" name="TextBox 6"/>
          <p:cNvSpPr txBox="1"/>
          <p:nvPr/>
        </p:nvSpPr>
        <p:spPr>
          <a:xfrm>
            <a:off x="1028700" y="2175408"/>
            <a:ext cx="15955207" cy="3274061"/>
          </a:xfrm>
          <a:prstGeom prst="rect">
            <a:avLst/>
          </a:prstGeom>
        </p:spPr>
        <p:txBody>
          <a:bodyPr lIns="0" tIns="0" rIns="0" bIns="0" rtlCol="0" anchor="t">
            <a:spAutoFit/>
          </a:bodyPr>
          <a:lstStyle/>
          <a:p>
            <a:pPr marL="669283" lvl="1" indent="-334641">
              <a:lnSpc>
                <a:spcPts val="4339"/>
              </a:lnSpc>
              <a:buFont typeface="Arial"/>
              <a:buChar char="•"/>
            </a:pPr>
            <a:r>
              <a:rPr lang="en-US" sz="3099">
                <a:solidFill>
                  <a:srgbClr val="000000"/>
                </a:solidFill>
                <a:latin typeface="Poppins"/>
              </a:rPr>
              <a:t>IoT devices are everyday objects that connect to the internet, which makes them vulnerable to hackers. </a:t>
            </a:r>
          </a:p>
          <a:p>
            <a:pPr marL="669283" lvl="1" indent="-334641">
              <a:lnSpc>
                <a:spcPts val="4339"/>
              </a:lnSpc>
              <a:buFont typeface="Arial"/>
              <a:buChar char="•"/>
            </a:pPr>
            <a:r>
              <a:rPr lang="en-US" sz="3099">
                <a:solidFill>
                  <a:srgbClr val="000000"/>
                </a:solidFill>
                <a:latin typeface="Poppins"/>
              </a:rPr>
              <a:t>Keeping your personal devices and IoT gadgets secure is like being a superhero for your own tech world.</a:t>
            </a:r>
          </a:p>
          <a:p>
            <a:pPr marL="669283" lvl="1" indent="-334641">
              <a:lnSpc>
                <a:spcPts val="4339"/>
              </a:lnSpc>
              <a:buFont typeface="Arial"/>
              <a:buChar char="•"/>
            </a:pPr>
            <a:r>
              <a:rPr lang="en-US" sz="3099">
                <a:solidFill>
                  <a:srgbClr val="000000"/>
                </a:solidFill>
                <a:latin typeface="Poppins"/>
              </a:rPr>
              <a:t>Regularly updating passwords, software, and being mindful of what you download are key to protecting your digital life.</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EC6585"/>
        </a:solidFill>
        <a:effectLst/>
      </p:bgPr>
    </p:bg>
    <p:spTree>
      <p:nvGrpSpPr>
        <p:cNvPr id="1" name=""/>
        <p:cNvGrpSpPr/>
        <p:nvPr/>
      </p:nvGrpSpPr>
      <p:grpSpPr>
        <a:xfrm>
          <a:off x="0" y="0"/>
          <a:ext cx="0" cy="0"/>
          <a:chOff x="0" y="0"/>
          <a:chExt cx="0" cy="0"/>
        </a:xfrm>
      </p:grpSpPr>
      <p:grpSp>
        <p:nvGrpSpPr>
          <p:cNvPr id="2" name="Group 2"/>
          <p:cNvGrpSpPr/>
          <p:nvPr/>
        </p:nvGrpSpPr>
        <p:grpSpPr>
          <a:xfrm>
            <a:off x="375030" y="321636"/>
            <a:ext cx="17537940" cy="9012864"/>
            <a:chOff x="0" y="0"/>
            <a:chExt cx="4619046" cy="2373758"/>
          </a:xfrm>
        </p:grpSpPr>
        <p:sp>
          <p:nvSpPr>
            <p:cNvPr id="3" name="Freeform 3"/>
            <p:cNvSpPr/>
            <p:nvPr/>
          </p:nvSpPr>
          <p:spPr>
            <a:xfrm>
              <a:off x="0" y="0"/>
              <a:ext cx="4619046" cy="2373758"/>
            </a:xfrm>
            <a:custGeom>
              <a:avLst/>
              <a:gdLst/>
              <a:ahLst/>
              <a:cxnLst/>
              <a:rect l="l" t="t" r="r" b="b"/>
              <a:pathLst>
                <a:path w="4619046" h="2373758">
                  <a:moveTo>
                    <a:pt x="22072" y="0"/>
                  </a:moveTo>
                  <a:lnTo>
                    <a:pt x="4596974" y="0"/>
                  </a:lnTo>
                  <a:cubicBezTo>
                    <a:pt x="4609164" y="0"/>
                    <a:pt x="4619046" y="9882"/>
                    <a:pt x="4619046" y="22072"/>
                  </a:cubicBezTo>
                  <a:lnTo>
                    <a:pt x="4619046" y="2351686"/>
                  </a:lnTo>
                  <a:cubicBezTo>
                    <a:pt x="4619046" y="2363876"/>
                    <a:pt x="4609164" y="2373758"/>
                    <a:pt x="4596974" y="2373758"/>
                  </a:cubicBezTo>
                  <a:lnTo>
                    <a:pt x="22072" y="2373758"/>
                  </a:lnTo>
                  <a:cubicBezTo>
                    <a:pt x="9882" y="2373758"/>
                    <a:pt x="0" y="2363876"/>
                    <a:pt x="0" y="2351686"/>
                  </a:cubicBezTo>
                  <a:lnTo>
                    <a:pt x="0" y="22072"/>
                  </a:lnTo>
                  <a:cubicBezTo>
                    <a:pt x="0" y="9882"/>
                    <a:pt x="9882" y="0"/>
                    <a:pt x="22072" y="0"/>
                  </a:cubicBezTo>
                  <a:close/>
                </a:path>
              </a:pathLst>
            </a:custGeom>
            <a:solidFill>
              <a:srgbClr val="FFFFFF"/>
            </a:solidFill>
          </p:spPr>
          <p:txBody>
            <a:bodyPr/>
            <a:lstStyle/>
            <a:p>
              <a:endParaRPr lang="en-US"/>
            </a:p>
          </p:txBody>
        </p:sp>
        <p:sp>
          <p:nvSpPr>
            <p:cNvPr id="4" name="TextBox 4"/>
            <p:cNvSpPr txBox="1"/>
            <p:nvPr/>
          </p:nvSpPr>
          <p:spPr>
            <a:xfrm>
              <a:off x="0" y="-57150"/>
              <a:ext cx="4619046" cy="2430908"/>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a:off x="9564361" y="2646748"/>
            <a:ext cx="6907902" cy="1707745"/>
            <a:chOff x="0" y="0"/>
            <a:chExt cx="1819365" cy="449777"/>
          </a:xfrm>
        </p:grpSpPr>
        <p:sp>
          <p:nvSpPr>
            <p:cNvPr id="6" name="Freeform 6"/>
            <p:cNvSpPr/>
            <p:nvPr/>
          </p:nvSpPr>
          <p:spPr>
            <a:xfrm>
              <a:off x="0" y="0"/>
              <a:ext cx="1819365" cy="449777"/>
            </a:xfrm>
            <a:custGeom>
              <a:avLst/>
              <a:gdLst/>
              <a:ahLst/>
              <a:cxnLst/>
              <a:rect l="l" t="t" r="r" b="b"/>
              <a:pathLst>
                <a:path w="1819365" h="449777">
                  <a:moveTo>
                    <a:pt x="22415" y="0"/>
                  </a:moveTo>
                  <a:lnTo>
                    <a:pt x="1796950" y="0"/>
                  </a:lnTo>
                  <a:cubicBezTo>
                    <a:pt x="1809330" y="0"/>
                    <a:pt x="1819365" y="10035"/>
                    <a:pt x="1819365" y="22415"/>
                  </a:cubicBezTo>
                  <a:lnTo>
                    <a:pt x="1819365" y="427362"/>
                  </a:lnTo>
                  <a:cubicBezTo>
                    <a:pt x="1819365" y="439741"/>
                    <a:pt x="1809330" y="449777"/>
                    <a:pt x="1796950" y="449777"/>
                  </a:cubicBezTo>
                  <a:lnTo>
                    <a:pt x="22415" y="449777"/>
                  </a:lnTo>
                  <a:cubicBezTo>
                    <a:pt x="10035" y="449777"/>
                    <a:pt x="0" y="439741"/>
                    <a:pt x="0" y="427362"/>
                  </a:cubicBezTo>
                  <a:lnTo>
                    <a:pt x="0" y="22415"/>
                  </a:lnTo>
                  <a:cubicBezTo>
                    <a:pt x="0" y="10035"/>
                    <a:pt x="10035" y="0"/>
                    <a:pt x="22415" y="0"/>
                  </a:cubicBezTo>
                  <a:close/>
                </a:path>
              </a:pathLst>
            </a:custGeom>
            <a:solidFill>
              <a:srgbClr val="FFFFFF"/>
            </a:solidFill>
            <a:ln w="38100" cap="sq">
              <a:solidFill>
                <a:srgbClr val="5996E2"/>
              </a:solidFill>
              <a:prstDash val="solid"/>
              <a:miter/>
            </a:ln>
          </p:spPr>
          <p:txBody>
            <a:bodyPr/>
            <a:lstStyle/>
            <a:p>
              <a:endParaRPr lang="en-US"/>
            </a:p>
          </p:txBody>
        </p:sp>
        <p:sp>
          <p:nvSpPr>
            <p:cNvPr id="7" name="TextBox 7"/>
            <p:cNvSpPr txBox="1"/>
            <p:nvPr/>
          </p:nvSpPr>
          <p:spPr>
            <a:xfrm>
              <a:off x="0" y="-66675"/>
              <a:ext cx="1819365" cy="516452"/>
            </a:xfrm>
            <a:prstGeom prst="rect">
              <a:avLst/>
            </a:prstGeom>
          </p:spPr>
          <p:txBody>
            <a:bodyPr lIns="50800" tIns="50800" rIns="50800" bIns="50800" rtlCol="0" anchor="ctr"/>
            <a:lstStyle/>
            <a:p>
              <a:pPr algn="ctr">
                <a:lnSpc>
                  <a:spcPts val="3499"/>
                </a:lnSpc>
              </a:pPr>
              <a:r>
                <a:rPr lang="en-US" sz="2499">
                  <a:solidFill>
                    <a:srgbClr val="000000"/>
                  </a:solidFill>
                  <a:latin typeface="Poppins"/>
                </a:rPr>
                <a:t>What are Internet of Things (IoT) devices?</a:t>
              </a:r>
            </a:p>
          </p:txBody>
        </p:sp>
      </p:grpSp>
      <p:grpSp>
        <p:nvGrpSpPr>
          <p:cNvPr id="8" name="Group 8"/>
          <p:cNvGrpSpPr/>
          <p:nvPr/>
        </p:nvGrpSpPr>
        <p:grpSpPr>
          <a:xfrm>
            <a:off x="9564361" y="4714280"/>
            <a:ext cx="6907902" cy="1707745"/>
            <a:chOff x="0" y="0"/>
            <a:chExt cx="1819365" cy="449777"/>
          </a:xfrm>
        </p:grpSpPr>
        <p:sp>
          <p:nvSpPr>
            <p:cNvPr id="9" name="Freeform 9"/>
            <p:cNvSpPr/>
            <p:nvPr/>
          </p:nvSpPr>
          <p:spPr>
            <a:xfrm>
              <a:off x="0" y="0"/>
              <a:ext cx="1819365" cy="449777"/>
            </a:xfrm>
            <a:custGeom>
              <a:avLst/>
              <a:gdLst/>
              <a:ahLst/>
              <a:cxnLst/>
              <a:rect l="l" t="t" r="r" b="b"/>
              <a:pathLst>
                <a:path w="1819365" h="449777">
                  <a:moveTo>
                    <a:pt x="22415" y="0"/>
                  </a:moveTo>
                  <a:lnTo>
                    <a:pt x="1796950" y="0"/>
                  </a:lnTo>
                  <a:cubicBezTo>
                    <a:pt x="1809330" y="0"/>
                    <a:pt x="1819365" y="10035"/>
                    <a:pt x="1819365" y="22415"/>
                  </a:cubicBezTo>
                  <a:lnTo>
                    <a:pt x="1819365" y="427362"/>
                  </a:lnTo>
                  <a:cubicBezTo>
                    <a:pt x="1819365" y="439741"/>
                    <a:pt x="1809330" y="449777"/>
                    <a:pt x="1796950" y="449777"/>
                  </a:cubicBezTo>
                  <a:lnTo>
                    <a:pt x="22415" y="449777"/>
                  </a:lnTo>
                  <a:cubicBezTo>
                    <a:pt x="10035" y="449777"/>
                    <a:pt x="0" y="439741"/>
                    <a:pt x="0" y="427362"/>
                  </a:cubicBezTo>
                  <a:lnTo>
                    <a:pt x="0" y="22415"/>
                  </a:lnTo>
                  <a:cubicBezTo>
                    <a:pt x="0" y="10035"/>
                    <a:pt x="10035" y="0"/>
                    <a:pt x="22415" y="0"/>
                  </a:cubicBezTo>
                  <a:close/>
                </a:path>
              </a:pathLst>
            </a:custGeom>
            <a:solidFill>
              <a:srgbClr val="FFFFFF"/>
            </a:solidFill>
            <a:ln w="38100" cap="sq">
              <a:solidFill>
                <a:srgbClr val="5996E2"/>
              </a:solidFill>
              <a:prstDash val="solid"/>
              <a:miter/>
            </a:ln>
          </p:spPr>
          <p:txBody>
            <a:bodyPr/>
            <a:lstStyle/>
            <a:p>
              <a:endParaRPr lang="en-US"/>
            </a:p>
          </p:txBody>
        </p:sp>
        <p:sp>
          <p:nvSpPr>
            <p:cNvPr id="10" name="TextBox 10"/>
            <p:cNvSpPr txBox="1"/>
            <p:nvPr/>
          </p:nvSpPr>
          <p:spPr>
            <a:xfrm>
              <a:off x="0" y="-66675"/>
              <a:ext cx="1819365" cy="516452"/>
            </a:xfrm>
            <a:prstGeom prst="rect">
              <a:avLst/>
            </a:prstGeom>
          </p:spPr>
          <p:txBody>
            <a:bodyPr lIns="50800" tIns="50800" rIns="50800" bIns="50800" rtlCol="0" anchor="ctr"/>
            <a:lstStyle/>
            <a:p>
              <a:pPr algn="ctr">
                <a:lnSpc>
                  <a:spcPts val="3499"/>
                </a:lnSpc>
              </a:pPr>
              <a:r>
                <a:rPr lang="en-US" sz="2499">
                  <a:solidFill>
                    <a:srgbClr val="000000"/>
                  </a:solidFill>
                  <a:latin typeface="Poppins"/>
                </a:rPr>
                <a:t>The cyber risks and security challenges of our smart devices</a:t>
              </a:r>
            </a:p>
          </p:txBody>
        </p:sp>
      </p:grpSp>
      <p:sp>
        <p:nvSpPr>
          <p:cNvPr id="11" name="TextBox 11"/>
          <p:cNvSpPr txBox="1"/>
          <p:nvPr/>
        </p:nvSpPr>
        <p:spPr>
          <a:xfrm>
            <a:off x="1815738" y="3346302"/>
            <a:ext cx="6597616" cy="2204721"/>
          </a:xfrm>
          <a:prstGeom prst="rect">
            <a:avLst/>
          </a:prstGeom>
        </p:spPr>
        <p:txBody>
          <a:bodyPr lIns="0" tIns="0" rIns="0" bIns="0" rtlCol="0" anchor="t">
            <a:spAutoFit/>
          </a:bodyPr>
          <a:lstStyle/>
          <a:p>
            <a:pPr>
              <a:lnSpc>
                <a:spcPts val="8679"/>
              </a:lnSpc>
              <a:spcBef>
                <a:spcPct val="0"/>
              </a:spcBef>
            </a:pPr>
            <a:r>
              <a:rPr lang="en-US" sz="6199">
                <a:solidFill>
                  <a:srgbClr val="000000"/>
                </a:solidFill>
                <a:latin typeface="Poppins Bold"/>
              </a:rPr>
              <a:t>What are we learning today?</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EC6585"/>
        </a:solidFill>
        <a:effectLst/>
      </p:bgPr>
    </p:bg>
    <p:spTree>
      <p:nvGrpSpPr>
        <p:cNvPr id="1" name=""/>
        <p:cNvGrpSpPr/>
        <p:nvPr/>
      </p:nvGrpSpPr>
      <p:grpSpPr>
        <a:xfrm>
          <a:off x="0" y="0"/>
          <a:ext cx="0" cy="0"/>
          <a:chOff x="0" y="0"/>
          <a:chExt cx="0" cy="0"/>
        </a:xfrm>
      </p:grpSpPr>
      <p:sp>
        <p:nvSpPr>
          <p:cNvPr id="9" name="TextBox 9"/>
          <p:cNvSpPr txBox="1"/>
          <p:nvPr/>
        </p:nvSpPr>
        <p:spPr>
          <a:xfrm>
            <a:off x="5211153" y="3800362"/>
            <a:ext cx="7865694" cy="1343138"/>
          </a:xfrm>
          <a:prstGeom prst="rect">
            <a:avLst/>
          </a:prstGeom>
        </p:spPr>
        <p:txBody>
          <a:bodyPr lIns="0" tIns="0" rIns="0" bIns="0" rtlCol="0" anchor="t">
            <a:spAutoFit/>
          </a:bodyPr>
          <a:lstStyle/>
          <a:p>
            <a:pPr algn="ctr">
              <a:lnSpc>
                <a:spcPts val="10493"/>
              </a:lnSpc>
              <a:spcBef>
                <a:spcPct val="0"/>
              </a:spcBef>
            </a:pPr>
            <a:r>
              <a:rPr lang="en-US" sz="7495">
                <a:solidFill>
                  <a:srgbClr val="FFFFFF"/>
                </a:solidFill>
                <a:latin typeface="Poppins Bold"/>
              </a:rPr>
              <a:t>Well Done!</a:t>
            </a:r>
          </a:p>
        </p:txBody>
      </p:sp>
      <p:sp>
        <p:nvSpPr>
          <p:cNvPr id="10" name="TextBox 10"/>
          <p:cNvSpPr txBox="1"/>
          <p:nvPr/>
        </p:nvSpPr>
        <p:spPr>
          <a:xfrm>
            <a:off x="15443436" y="367013"/>
            <a:ext cx="1957951" cy="367626"/>
          </a:xfrm>
          <a:prstGeom prst="rect">
            <a:avLst/>
          </a:prstGeom>
        </p:spPr>
        <p:txBody>
          <a:bodyPr lIns="0" tIns="0" rIns="0" bIns="0" rtlCol="0" anchor="t">
            <a:spAutoFit/>
          </a:bodyPr>
          <a:lstStyle/>
          <a:p>
            <a:pPr>
              <a:lnSpc>
                <a:spcPts val="2884"/>
              </a:lnSpc>
              <a:spcBef>
                <a:spcPct val="0"/>
              </a:spcBef>
            </a:pPr>
            <a:r>
              <a:rPr lang="en-US" sz="2060">
                <a:solidFill>
                  <a:srgbClr val="FFFFFF"/>
                </a:solidFill>
                <a:latin typeface="Poppins Light"/>
              </a:rPr>
              <a:t>  Lesson 12.02.01</a:t>
            </a:r>
          </a:p>
        </p:txBody>
      </p:sp>
      <p:sp>
        <p:nvSpPr>
          <p:cNvPr id="11" name="AutoShape 11"/>
          <p:cNvSpPr/>
          <p:nvPr/>
        </p:nvSpPr>
        <p:spPr>
          <a:xfrm>
            <a:off x="1028700" y="574639"/>
            <a:ext cx="14414736" cy="4763"/>
          </a:xfrm>
          <a:prstGeom prst="line">
            <a:avLst/>
          </a:prstGeom>
          <a:ln w="19050" cap="flat">
            <a:solidFill>
              <a:srgbClr val="FFFFFF"/>
            </a:solidFill>
            <a:prstDash val="solid"/>
            <a:headEnd type="none" w="sm" len="sm"/>
            <a:tailEnd type="none" w="sm" len="sm"/>
          </a:ln>
        </p:spPr>
        <p:txBody>
          <a:bodyPr/>
          <a:lstStyle/>
          <a:p>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88D852"/>
        </a:solidFill>
        <a:effectLst/>
      </p:bgPr>
    </p:bg>
    <p:spTree>
      <p:nvGrpSpPr>
        <p:cNvPr id="1" name=""/>
        <p:cNvGrpSpPr/>
        <p:nvPr/>
      </p:nvGrpSpPr>
      <p:grpSpPr>
        <a:xfrm>
          <a:off x="0" y="0"/>
          <a:ext cx="0" cy="0"/>
          <a:chOff x="0" y="0"/>
          <a:chExt cx="0" cy="0"/>
        </a:xfrm>
      </p:grpSpPr>
      <p:grpSp>
        <p:nvGrpSpPr>
          <p:cNvPr id="2" name="Group 2"/>
          <p:cNvGrpSpPr/>
          <p:nvPr/>
        </p:nvGrpSpPr>
        <p:grpSpPr>
          <a:xfrm>
            <a:off x="0" y="331161"/>
            <a:ext cx="18288000" cy="9352697"/>
            <a:chOff x="0" y="0"/>
            <a:chExt cx="688644" cy="352181"/>
          </a:xfrm>
        </p:grpSpPr>
        <p:sp>
          <p:nvSpPr>
            <p:cNvPr id="3" name="Freeform 3"/>
            <p:cNvSpPr/>
            <p:nvPr/>
          </p:nvSpPr>
          <p:spPr>
            <a:xfrm>
              <a:off x="0" y="0"/>
              <a:ext cx="688644" cy="352181"/>
            </a:xfrm>
            <a:custGeom>
              <a:avLst/>
              <a:gdLst/>
              <a:ahLst/>
              <a:cxnLst/>
              <a:rect l="l" t="t" r="r" b="b"/>
              <a:pathLst>
                <a:path w="688644" h="352181">
                  <a:moveTo>
                    <a:pt x="229672" y="19070"/>
                  </a:moveTo>
                  <a:cubicBezTo>
                    <a:pt x="264863" y="7556"/>
                    <a:pt x="305114" y="0"/>
                    <a:pt x="344507" y="0"/>
                  </a:cubicBezTo>
                  <a:cubicBezTo>
                    <a:pt x="383902" y="0"/>
                    <a:pt x="421809" y="6476"/>
                    <a:pt x="456742" y="17990"/>
                  </a:cubicBezTo>
                  <a:cubicBezTo>
                    <a:pt x="457486" y="18350"/>
                    <a:pt x="458229" y="18350"/>
                    <a:pt x="458972" y="18710"/>
                  </a:cubicBezTo>
                  <a:cubicBezTo>
                    <a:pt x="590160" y="64765"/>
                    <a:pt x="686786" y="186379"/>
                    <a:pt x="688644" y="318270"/>
                  </a:cubicBezTo>
                  <a:lnTo>
                    <a:pt x="688644" y="352181"/>
                  </a:lnTo>
                  <a:lnTo>
                    <a:pt x="0" y="352181"/>
                  </a:lnTo>
                  <a:lnTo>
                    <a:pt x="0" y="318296"/>
                  </a:lnTo>
                  <a:cubicBezTo>
                    <a:pt x="1858" y="185660"/>
                    <a:pt x="96997" y="64045"/>
                    <a:pt x="229672" y="19070"/>
                  </a:cubicBezTo>
                  <a:close/>
                </a:path>
              </a:pathLst>
            </a:custGeom>
            <a:solidFill>
              <a:srgbClr val="FFFFFF"/>
            </a:solidFill>
          </p:spPr>
          <p:txBody>
            <a:bodyPr/>
            <a:lstStyle/>
            <a:p>
              <a:endParaRPr lang="en-US"/>
            </a:p>
          </p:txBody>
        </p:sp>
        <p:sp>
          <p:nvSpPr>
            <p:cNvPr id="4" name="TextBox 4"/>
            <p:cNvSpPr txBox="1"/>
            <p:nvPr/>
          </p:nvSpPr>
          <p:spPr>
            <a:xfrm>
              <a:off x="0" y="69850"/>
              <a:ext cx="688644" cy="282331"/>
            </a:xfrm>
            <a:prstGeom prst="rect">
              <a:avLst/>
            </a:prstGeom>
          </p:spPr>
          <p:txBody>
            <a:bodyPr lIns="50800" tIns="50800" rIns="50800" bIns="50800" rtlCol="0" anchor="ctr"/>
            <a:lstStyle/>
            <a:p>
              <a:pPr algn="ctr">
                <a:lnSpc>
                  <a:spcPts val="2659"/>
                </a:lnSpc>
              </a:pPr>
              <a:endParaRPr/>
            </a:p>
          </p:txBody>
        </p:sp>
      </p:grpSp>
      <p:sp>
        <p:nvSpPr>
          <p:cNvPr id="5" name="TextBox 5"/>
          <p:cNvSpPr txBox="1"/>
          <p:nvPr/>
        </p:nvSpPr>
        <p:spPr>
          <a:xfrm>
            <a:off x="1866759" y="4023260"/>
            <a:ext cx="14554482" cy="2679700"/>
          </a:xfrm>
          <a:prstGeom prst="rect">
            <a:avLst/>
          </a:prstGeom>
        </p:spPr>
        <p:txBody>
          <a:bodyPr lIns="0" tIns="0" rIns="0" bIns="0" rtlCol="0" anchor="t">
            <a:spAutoFit/>
          </a:bodyPr>
          <a:lstStyle/>
          <a:p>
            <a:pPr algn="ctr">
              <a:lnSpc>
                <a:spcPts val="7699"/>
              </a:lnSpc>
            </a:pPr>
            <a:r>
              <a:rPr lang="en-US" sz="5499">
                <a:solidFill>
                  <a:srgbClr val="000000"/>
                </a:solidFill>
                <a:latin typeface="Poppins Bold"/>
              </a:rPr>
              <a:t>What do you think makes a device “smart”? </a:t>
            </a:r>
          </a:p>
          <a:p>
            <a:pPr algn="ctr">
              <a:lnSpc>
                <a:spcPts val="5600"/>
              </a:lnSpc>
              <a:spcBef>
                <a:spcPct val="0"/>
              </a:spcBef>
            </a:pPr>
            <a:r>
              <a:rPr lang="en-US" sz="4000">
                <a:solidFill>
                  <a:srgbClr val="000000"/>
                </a:solidFill>
                <a:latin typeface="Poppins Bold"/>
              </a:rPr>
              <a:t>For example, a smart phone or a smart watch.</a:t>
            </a:r>
          </a:p>
        </p:txBody>
      </p:sp>
      <p:sp>
        <p:nvSpPr>
          <p:cNvPr id="6" name="TextBox 6"/>
          <p:cNvSpPr txBox="1"/>
          <p:nvPr/>
        </p:nvSpPr>
        <p:spPr>
          <a:xfrm>
            <a:off x="6518896" y="2606745"/>
            <a:ext cx="5250208" cy="524517"/>
          </a:xfrm>
          <a:prstGeom prst="rect">
            <a:avLst/>
          </a:prstGeom>
        </p:spPr>
        <p:txBody>
          <a:bodyPr lIns="0" tIns="0" rIns="0" bIns="0" rtlCol="0" anchor="t">
            <a:spAutoFit/>
          </a:bodyPr>
          <a:lstStyle/>
          <a:p>
            <a:pPr algn="ctr">
              <a:lnSpc>
                <a:spcPts val="4164"/>
              </a:lnSpc>
              <a:spcBef>
                <a:spcPct val="0"/>
              </a:spcBef>
            </a:pPr>
            <a:r>
              <a:rPr lang="en-US" sz="2974">
                <a:solidFill>
                  <a:srgbClr val="000000"/>
                </a:solidFill>
                <a:latin typeface="Poppins Light"/>
              </a:rPr>
              <a:t>WARM UP QUESTION</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EC6585"/>
        </a:solidFill>
        <a:effectLst/>
      </p:bgPr>
    </p:bg>
    <p:spTree>
      <p:nvGrpSpPr>
        <p:cNvPr id="1" name=""/>
        <p:cNvGrpSpPr/>
        <p:nvPr/>
      </p:nvGrpSpPr>
      <p:grpSpPr>
        <a:xfrm>
          <a:off x="0" y="0"/>
          <a:ext cx="0" cy="0"/>
          <a:chOff x="0" y="0"/>
          <a:chExt cx="0" cy="0"/>
        </a:xfrm>
      </p:grpSpPr>
      <p:grpSp>
        <p:nvGrpSpPr>
          <p:cNvPr id="2" name="Group 2"/>
          <p:cNvGrpSpPr/>
          <p:nvPr/>
        </p:nvGrpSpPr>
        <p:grpSpPr>
          <a:xfrm>
            <a:off x="375030" y="321636"/>
            <a:ext cx="17537940" cy="9012864"/>
            <a:chOff x="0" y="0"/>
            <a:chExt cx="4619046" cy="2373758"/>
          </a:xfrm>
        </p:grpSpPr>
        <p:sp>
          <p:nvSpPr>
            <p:cNvPr id="3" name="Freeform 3"/>
            <p:cNvSpPr/>
            <p:nvPr/>
          </p:nvSpPr>
          <p:spPr>
            <a:xfrm>
              <a:off x="0" y="0"/>
              <a:ext cx="4619046" cy="2373758"/>
            </a:xfrm>
            <a:custGeom>
              <a:avLst/>
              <a:gdLst/>
              <a:ahLst/>
              <a:cxnLst/>
              <a:rect l="l" t="t" r="r" b="b"/>
              <a:pathLst>
                <a:path w="4619046" h="2373758">
                  <a:moveTo>
                    <a:pt x="22072" y="0"/>
                  </a:moveTo>
                  <a:lnTo>
                    <a:pt x="4596974" y="0"/>
                  </a:lnTo>
                  <a:cubicBezTo>
                    <a:pt x="4609164" y="0"/>
                    <a:pt x="4619046" y="9882"/>
                    <a:pt x="4619046" y="22072"/>
                  </a:cubicBezTo>
                  <a:lnTo>
                    <a:pt x="4619046" y="2351686"/>
                  </a:lnTo>
                  <a:cubicBezTo>
                    <a:pt x="4619046" y="2363876"/>
                    <a:pt x="4609164" y="2373758"/>
                    <a:pt x="4596974" y="2373758"/>
                  </a:cubicBezTo>
                  <a:lnTo>
                    <a:pt x="22072" y="2373758"/>
                  </a:lnTo>
                  <a:cubicBezTo>
                    <a:pt x="9882" y="2373758"/>
                    <a:pt x="0" y="2363876"/>
                    <a:pt x="0" y="2351686"/>
                  </a:cubicBezTo>
                  <a:lnTo>
                    <a:pt x="0" y="22072"/>
                  </a:lnTo>
                  <a:cubicBezTo>
                    <a:pt x="0" y="9882"/>
                    <a:pt x="9882" y="0"/>
                    <a:pt x="22072" y="0"/>
                  </a:cubicBezTo>
                  <a:close/>
                </a:path>
              </a:pathLst>
            </a:custGeom>
            <a:solidFill>
              <a:srgbClr val="FFFFFF"/>
            </a:solidFill>
          </p:spPr>
          <p:txBody>
            <a:bodyPr/>
            <a:lstStyle/>
            <a:p>
              <a:endParaRPr lang="en-US"/>
            </a:p>
          </p:txBody>
        </p:sp>
        <p:sp>
          <p:nvSpPr>
            <p:cNvPr id="4" name="TextBox 4"/>
            <p:cNvSpPr txBox="1"/>
            <p:nvPr/>
          </p:nvSpPr>
          <p:spPr>
            <a:xfrm>
              <a:off x="0" y="-57150"/>
              <a:ext cx="4619046" cy="2430908"/>
            </a:xfrm>
            <a:prstGeom prst="rect">
              <a:avLst/>
            </a:prstGeom>
          </p:spPr>
          <p:txBody>
            <a:bodyPr lIns="50800" tIns="50800" rIns="50800" bIns="50800" rtlCol="0" anchor="ctr"/>
            <a:lstStyle/>
            <a:p>
              <a:pPr algn="ctr">
                <a:lnSpc>
                  <a:spcPts val="2659"/>
                </a:lnSpc>
              </a:pPr>
              <a:endParaRPr/>
            </a:p>
          </p:txBody>
        </p:sp>
      </p:grpSp>
      <p:sp>
        <p:nvSpPr>
          <p:cNvPr id="5" name="Freeform 5"/>
          <p:cNvSpPr/>
          <p:nvPr/>
        </p:nvSpPr>
        <p:spPr>
          <a:xfrm>
            <a:off x="1716886" y="1295393"/>
            <a:ext cx="5364149" cy="7065351"/>
          </a:xfrm>
          <a:custGeom>
            <a:avLst/>
            <a:gdLst/>
            <a:ahLst/>
            <a:cxnLst/>
            <a:rect l="l" t="t" r="r" b="b"/>
            <a:pathLst>
              <a:path w="5364149" h="7065351">
                <a:moveTo>
                  <a:pt x="0" y="0"/>
                </a:moveTo>
                <a:lnTo>
                  <a:pt x="5364150" y="0"/>
                </a:lnTo>
                <a:lnTo>
                  <a:pt x="5364150" y="7065351"/>
                </a:lnTo>
                <a:lnTo>
                  <a:pt x="0" y="7065351"/>
                </a:lnTo>
                <a:lnTo>
                  <a:pt x="0" y="0"/>
                </a:lnTo>
                <a:close/>
              </a:path>
            </a:pathLst>
          </a:custGeom>
          <a:blipFill>
            <a:blip r:embed="rId2"/>
            <a:stretch>
              <a:fillRect/>
            </a:stretch>
          </a:blipFill>
        </p:spPr>
        <p:txBody>
          <a:bodyPr/>
          <a:lstStyle/>
          <a:p>
            <a:endParaRPr lang="en-US"/>
          </a:p>
        </p:txBody>
      </p:sp>
      <p:sp>
        <p:nvSpPr>
          <p:cNvPr id="6" name="TextBox 6"/>
          <p:cNvSpPr txBox="1"/>
          <p:nvPr/>
        </p:nvSpPr>
        <p:spPr>
          <a:xfrm>
            <a:off x="7642120" y="1469965"/>
            <a:ext cx="8928994" cy="984250"/>
          </a:xfrm>
          <a:prstGeom prst="rect">
            <a:avLst/>
          </a:prstGeom>
        </p:spPr>
        <p:txBody>
          <a:bodyPr lIns="0" tIns="0" rIns="0" bIns="0" rtlCol="0" anchor="t">
            <a:spAutoFit/>
          </a:bodyPr>
          <a:lstStyle/>
          <a:p>
            <a:pPr>
              <a:lnSpc>
                <a:spcPts val="7699"/>
              </a:lnSpc>
              <a:spcBef>
                <a:spcPct val="0"/>
              </a:spcBef>
            </a:pPr>
            <a:r>
              <a:rPr lang="en-US" sz="5499">
                <a:solidFill>
                  <a:srgbClr val="000000"/>
                </a:solidFill>
                <a:latin typeface="Poppins Bold"/>
              </a:rPr>
              <a:t>Internet of Things (IOT)</a:t>
            </a:r>
          </a:p>
        </p:txBody>
      </p:sp>
      <p:sp>
        <p:nvSpPr>
          <p:cNvPr id="7" name="TextBox 7"/>
          <p:cNvSpPr txBox="1"/>
          <p:nvPr/>
        </p:nvSpPr>
        <p:spPr>
          <a:xfrm>
            <a:off x="7642120" y="2648369"/>
            <a:ext cx="8928994" cy="2388871"/>
          </a:xfrm>
          <a:prstGeom prst="rect">
            <a:avLst/>
          </a:prstGeom>
        </p:spPr>
        <p:txBody>
          <a:bodyPr lIns="0" tIns="0" rIns="0" bIns="0" rtlCol="0" anchor="t">
            <a:spAutoFit/>
          </a:bodyPr>
          <a:lstStyle/>
          <a:p>
            <a:pPr>
              <a:lnSpc>
                <a:spcPts val="3779"/>
              </a:lnSpc>
              <a:spcBef>
                <a:spcPct val="0"/>
              </a:spcBef>
            </a:pPr>
            <a:r>
              <a:rPr lang="en-US" sz="2699">
                <a:solidFill>
                  <a:srgbClr val="000000"/>
                </a:solidFill>
                <a:latin typeface="Poppins"/>
              </a:rPr>
              <a:t>A network of physical objects ("things") that are embedded with sensors, software, and other technologies, allowing them to connect and exchange data with each other and the internet. This is what makes some devices “smart”.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EC6585"/>
        </a:solidFill>
        <a:effectLst/>
      </p:bgPr>
    </p:bg>
    <p:spTree>
      <p:nvGrpSpPr>
        <p:cNvPr id="1" name=""/>
        <p:cNvGrpSpPr/>
        <p:nvPr/>
      </p:nvGrpSpPr>
      <p:grpSpPr>
        <a:xfrm>
          <a:off x="0" y="0"/>
          <a:ext cx="0" cy="0"/>
          <a:chOff x="0" y="0"/>
          <a:chExt cx="0" cy="0"/>
        </a:xfrm>
      </p:grpSpPr>
      <p:grpSp>
        <p:nvGrpSpPr>
          <p:cNvPr id="2" name="Group 2"/>
          <p:cNvGrpSpPr/>
          <p:nvPr/>
        </p:nvGrpSpPr>
        <p:grpSpPr>
          <a:xfrm>
            <a:off x="375030" y="321636"/>
            <a:ext cx="17537940" cy="9012864"/>
            <a:chOff x="0" y="0"/>
            <a:chExt cx="4619046" cy="2373758"/>
          </a:xfrm>
        </p:grpSpPr>
        <p:sp>
          <p:nvSpPr>
            <p:cNvPr id="3" name="Freeform 3"/>
            <p:cNvSpPr/>
            <p:nvPr/>
          </p:nvSpPr>
          <p:spPr>
            <a:xfrm>
              <a:off x="0" y="0"/>
              <a:ext cx="4619046" cy="2373758"/>
            </a:xfrm>
            <a:custGeom>
              <a:avLst/>
              <a:gdLst/>
              <a:ahLst/>
              <a:cxnLst/>
              <a:rect l="l" t="t" r="r" b="b"/>
              <a:pathLst>
                <a:path w="4619046" h="2373758">
                  <a:moveTo>
                    <a:pt x="22072" y="0"/>
                  </a:moveTo>
                  <a:lnTo>
                    <a:pt x="4596974" y="0"/>
                  </a:lnTo>
                  <a:cubicBezTo>
                    <a:pt x="4609164" y="0"/>
                    <a:pt x="4619046" y="9882"/>
                    <a:pt x="4619046" y="22072"/>
                  </a:cubicBezTo>
                  <a:lnTo>
                    <a:pt x="4619046" y="2351686"/>
                  </a:lnTo>
                  <a:cubicBezTo>
                    <a:pt x="4619046" y="2363876"/>
                    <a:pt x="4609164" y="2373758"/>
                    <a:pt x="4596974" y="2373758"/>
                  </a:cubicBezTo>
                  <a:lnTo>
                    <a:pt x="22072" y="2373758"/>
                  </a:lnTo>
                  <a:cubicBezTo>
                    <a:pt x="9882" y="2373758"/>
                    <a:pt x="0" y="2363876"/>
                    <a:pt x="0" y="2351686"/>
                  </a:cubicBezTo>
                  <a:lnTo>
                    <a:pt x="0" y="22072"/>
                  </a:lnTo>
                  <a:cubicBezTo>
                    <a:pt x="0" y="9882"/>
                    <a:pt x="9882" y="0"/>
                    <a:pt x="22072" y="0"/>
                  </a:cubicBezTo>
                  <a:close/>
                </a:path>
              </a:pathLst>
            </a:custGeom>
            <a:solidFill>
              <a:srgbClr val="FFFFFF"/>
            </a:solidFill>
          </p:spPr>
          <p:txBody>
            <a:bodyPr/>
            <a:lstStyle/>
            <a:p>
              <a:endParaRPr lang="en-US"/>
            </a:p>
          </p:txBody>
        </p:sp>
        <p:sp>
          <p:nvSpPr>
            <p:cNvPr id="4" name="TextBox 4"/>
            <p:cNvSpPr txBox="1"/>
            <p:nvPr/>
          </p:nvSpPr>
          <p:spPr>
            <a:xfrm>
              <a:off x="0" y="-57150"/>
              <a:ext cx="4619046" cy="2430908"/>
            </a:xfrm>
            <a:prstGeom prst="rect">
              <a:avLst/>
            </a:prstGeom>
          </p:spPr>
          <p:txBody>
            <a:bodyPr lIns="50800" tIns="50800" rIns="50800" bIns="50800" rtlCol="0" anchor="ctr"/>
            <a:lstStyle/>
            <a:p>
              <a:pPr algn="ctr">
                <a:lnSpc>
                  <a:spcPts val="2659"/>
                </a:lnSpc>
              </a:pPr>
              <a:endParaRPr/>
            </a:p>
          </p:txBody>
        </p:sp>
      </p:grpSp>
      <p:sp>
        <p:nvSpPr>
          <p:cNvPr id="5" name="Freeform 5"/>
          <p:cNvSpPr/>
          <p:nvPr/>
        </p:nvSpPr>
        <p:spPr>
          <a:xfrm>
            <a:off x="1716886" y="1295393"/>
            <a:ext cx="5364149" cy="7065351"/>
          </a:xfrm>
          <a:custGeom>
            <a:avLst/>
            <a:gdLst/>
            <a:ahLst/>
            <a:cxnLst/>
            <a:rect l="l" t="t" r="r" b="b"/>
            <a:pathLst>
              <a:path w="5364149" h="7065351">
                <a:moveTo>
                  <a:pt x="0" y="0"/>
                </a:moveTo>
                <a:lnTo>
                  <a:pt x="5364150" y="0"/>
                </a:lnTo>
                <a:lnTo>
                  <a:pt x="5364150" y="7065351"/>
                </a:lnTo>
                <a:lnTo>
                  <a:pt x="0" y="7065351"/>
                </a:lnTo>
                <a:lnTo>
                  <a:pt x="0" y="0"/>
                </a:lnTo>
                <a:close/>
              </a:path>
            </a:pathLst>
          </a:custGeom>
          <a:blipFill>
            <a:blip r:embed="rId2"/>
            <a:stretch>
              <a:fillRect/>
            </a:stretch>
          </a:blipFill>
        </p:spPr>
        <p:txBody>
          <a:bodyPr/>
          <a:lstStyle/>
          <a:p>
            <a:endParaRPr lang="en-US"/>
          </a:p>
        </p:txBody>
      </p:sp>
      <p:sp>
        <p:nvSpPr>
          <p:cNvPr id="6" name="TextBox 6"/>
          <p:cNvSpPr txBox="1"/>
          <p:nvPr/>
        </p:nvSpPr>
        <p:spPr>
          <a:xfrm>
            <a:off x="7642120" y="1469965"/>
            <a:ext cx="8928994" cy="984250"/>
          </a:xfrm>
          <a:prstGeom prst="rect">
            <a:avLst/>
          </a:prstGeom>
        </p:spPr>
        <p:txBody>
          <a:bodyPr lIns="0" tIns="0" rIns="0" bIns="0" rtlCol="0" anchor="t">
            <a:spAutoFit/>
          </a:bodyPr>
          <a:lstStyle/>
          <a:p>
            <a:pPr>
              <a:lnSpc>
                <a:spcPts val="7699"/>
              </a:lnSpc>
              <a:spcBef>
                <a:spcPct val="0"/>
              </a:spcBef>
            </a:pPr>
            <a:r>
              <a:rPr lang="en-US" sz="5499">
                <a:solidFill>
                  <a:srgbClr val="000000"/>
                </a:solidFill>
                <a:latin typeface="Poppins Bold"/>
              </a:rPr>
              <a:t>Device Security</a:t>
            </a:r>
          </a:p>
        </p:txBody>
      </p:sp>
      <p:sp>
        <p:nvSpPr>
          <p:cNvPr id="7" name="TextBox 7"/>
          <p:cNvSpPr txBox="1"/>
          <p:nvPr/>
        </p:nvSpPr>
        <p:spPr>
          <a:xfrm>
            <a:off x="7642120" y="2648369"/>
            <a:ext cx="8928994" cy="1436371"/>
          </a:xfrm>
          <a:prstGeom prst="rect">
            <a:avLst/>
          </a:prstGeom>
        </p:spPr>
        <p:txBody>
          <a:bodyPr lIns="0" tIns="0" rIns="0" bIns="0" rtlCol="0" anchor="t">
            <a:spAutoFit/>
          </a:bodyPr>
          <a:lstStyle/>
          <a:p>
            <a:pPr>
              <a:lnSpc>
                <a:spcPts val="3779"/>
              </a:lnSpc>
              <a:spcBef>
                <a:spcPct val="0"/>
              </a:spcBef>
            </a:pPr>
            <a:r>
              <a:rPr lang="en-US" sz="2699">
                <a:solidFill>
                  <a:srgbClr val="000000"/>
                </a:solidFill>
                <a:latin typeface="Poppins"/>
              </a:rPr>
              <a:t>The practice of protecting computer hardware and software from threats and ensuring it is safe and secure to use.</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EC6585"/>
        </a:solidFill>
        <a:effectLst/>
      </p:bgPr>
    </p:bg>
    <p:spTree>
      <p:nvGrpSpPr>
        <p:cNvPr id="1" name=""/>
        <p:cNvGrpSpPr/>
        <p:nvPr/>
      </p:nvGrpSpPr>
      <p:grpSpPr>
        <a:xfrm>
          <a:off x="0" y="0"/>
          <a:ext cx="0" cy="0"/>
          <a:chOff x="0" y="0"/>
          <a:chExt cx="0" cy="0"/>
        </a:xfrm>
      </p:grpSpPr>
      <p:grpSp>
        <p:nvGrpSpPr>
          <p:cNvPr id="2" name="Group 2"/>
          <p:cNvGrpSpPr/>
          <p:nvPr/>
        </p:nvGrpSpPr>
        <p:grpSpPr>
          <a:xfrm>
            <a:off x="375030" y="321636"/>
            <a:ext cx="17537940" cy="9012864"/>
            <a:chOff x="0" y="0"/>
            <a:chExt cx="4619046" cy="2373758"/>
          </a:xfrm>
        </p:grpSpPr>
        <p:sp>
          <p:nvSpPr>
            <p:cNvPr id="3" name="Freeform 3"/>
            <p:cNvSpPr/>
            <p:nvPr/>
          </p:nvSpPr>
          <p:spPr>
            <a:xfrm>
              <a:off x="0" y="0"/>
              <a:ext cx="4619046" cy="2373758"/>
            </a:xfrm>
            <a:custGeom>
              <a:avLst/>
              <a:gdLst/>
              <a:ahLst/>
              <a:cxnLst/>
              <a:rect l="l" t="t" r="r" b="b"/>
              <a:pathLst>
                <a:path w="4619046" h="2373758">
                  <a:moveTo>
                    <a:pt x="22072" y="0"/>
                  </a:moveTo>
                  <a:lnTo>
                    <a:pt x="4596974" y="0"/>
                  </a:lnTo>
                  <a:cubicBezTo>
                    <a:pt x="4609164" y="0"/>
                    <a:pt x="4619046" y="9882"/>
                    <a:pt x="4619046" y="22072"/>
                  </a:cubicBezTo>
                  <a:lnTo>
                    <a:pt x="4619046" y="2351686"/>
                  </a:lnTo>
                  <a:cubicBezTo>
                    <a:pt x="4619046" y="2363876"/>
                    <a:pt x="4609164" y="2373758"/>
                    <a:pt x="4596974" y="2373758"/>
                  </a:cubicBezTo>
                  <a:lnTo>
                    <a:pt x="22072" y="2373758"/>
                  </a:lnTo>
                  <a:cubicBezTo>
                    <a:pt x="9882" y="2373758"/>
                    <a:pt x="0" y="2363876"/>
                    <a:pt x="0" y="2351686"/>
                  </a:cubicBezTo>
                  <a:lnTo>
                    <a:pt x="0" y="22072"/>
                  </a:lnTo>
                  <a:cubicBezTo>
                    <a:pt x="0" y="9882"/>
                    <a:pt x="9882" y="0"/>
                    <a:pt x="22072" y="0"/>
                  </a:cubicBezTo>
                  <a:close/>
                </a:path>
              </a:pathLst>
            </a:custGeom>
            <a:solidFill>
              <a:srgbClr val="FFFFFF"/>
            </a:solidFill>
          </p:spPr>
          <p:txBody>
            <a:bodyPr/>
            <a:lstStyle/>
            <a:p>
              <a:endParaRPr lang="en-US"/>
            </a:p>
          </p:txBody>
        </p:sp>
        <p:sp>
          <p:nvSpPr>
            <p:cNvPr id="4" name="TextBox 4"/>
            <p:cNvSpPr txBox="1"/>
            <p:nvPr/>
          </p:nvSpPr>
          <p:spPr>
            <a:xfrm>
              <a:off x="0" y="-57150"/>
              <a:ext cx="4619046" cy="2430908"/>
            </a:xfrm>
            <a:prstGeom prst="rect">
              <a:avLst/>
            </a:prstGeom>
          </p:spPr>
          <p:txBody>
            <a:bodyPr lIns="50800" tIns="50800" rIns="50800" bIns="50800" rtlCol="0" anchor="ctr"/>
            <a:lstStyle/>
            <a:p>
              <a:pPr algn="ctr">
                <a:lnSpc>
                  <a:spcPts val="2659"/>
                </a:lnSpc>
              </a:pPr>
              <a:endParaRPr/>
            </a:p>
          </p:txBody>
        </p:sp>
      </p:grpSp>
      <p:sp>
        <p:nvSpPr>
          <p:cNvPr id="5" name="TextBox 5"/>
          <p:cNvSpPr txBox="1"/>
          <p:nvPr/>
        </p:nvSpPr>
        <p:spPr>
          <a:xfrm>
            <a:off x="1866759" y="885825"/>
            <a:ext cx="14554482" cy="1716405"/>
          </a:xfrm>
          <a:prstGeom prst="rect">
            <a:avLst/>
          </a:prstGeom>
        </p:spPr>
        <p:txBody>
          <a:bodyPr lIns="0" tIns="0" rIns="0" bIns="0" rtlCol="0" anchor="t">
            <a:spAutoFit/>
          </a:bodyPr>
          <a:lstStyle/>
          <a:p>
            <a:pPr algn="ctr">
              <a:lnSpc>
                <a:spcPts val="6719"/>
              </a:lnSpc>
              <a:spcBef>
                <a:spcPct val="0"/>
              </a:spcBef>
            </a:pPr>
            <a:r>
              <a:rPr lang="en-US" sz="4800">
                <a:solidFill>
                  <a:srgbClr val="000000"/>
                </a:solidFill>
                <a:latin typeface="Poppins Bold"/>
              </a:rPr>
              <a:t>How many devices can you name that are connected to the internet? </a:t>
            </a:r>
          </a:p>
        </p:txBody>
      </p:sp>
      <p:sp>
        <p:nvSpPr>
          <p:cNvPr id="6" name="TextBox 6"/>
          <p:cNvSpPr txBox="1"/>
          <p:nvPr/>
        </p:nvSpPr>
        <p:spPr>
          <a:xfrm>
            <a:off x="1866759" y="2906103"/>
            <a:ext cx="14554482" cy="559436"/>
          </a:xfrm>
          <a:prstGeom prst="rect">
            <a:avLst/>
          </a:prstGeom>
        </p:spPr>
        <p:txBody>
          <a:bodyPr lIns="0" tIns="0" rIns="0" bIns="0" rtlCol="0" anchor="t">
            <a:spAutoFit/>
          </a:bodyPr>
          <a:lstStyle/>
          <a:p>
            <a:pPr algn="ctr">
              <a:lnSpc>
                <a:spcPts val="4339"/>
              </a:lnSpc>
              <a:spcBef>
                <a:spcPct val="0"/>
              </a:spcBef>
            </a:pPr>
            <a:r>
              <a:rPr lang="en-US" sz="3099">
                <a:solidFill>
                  <a:srgbClr val="000000"/>
                </a:solidFill>
                <a:latin typeface="Poppins"/>
              </a:rPr>
              <a:t>Brainstorm as a group and write it on the board!</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EC6585"/>
        </a:solidFill>
        <a:effectLst/>
      </p:bgPr>
    </p:bg>
    <p:spTree>
      <p:nvGrpSpPr>
        <p:cNvPr id="1" name=""/>
        <p:cNvGrpSpPr/>
        <p:nvPr/>
      </p:nvGrpSpPr>
      <p:grpSpPr>
        <a:xfrm>
          <a:off x="0" y="0"/>
          <a:ext cx="0" cy="0"/>
          <a:chOff x="0" y="0"/>
          <a:chExt cx="0" cy="0"/>
        </a:xfrm>
      </p:grpSpPr>
      <p:grpSp>
        <p:nvGrpSpPr>
          <p:cNvPr id="2" name="Group 2"/>
          <p:cNvGrpSpPr/>
          <p:nvPr/>
        </p:nvGrpSpPr>
        <p:grpSpPr>
          <a:xfrm>
            <a:off x="375030" y="321636"/>
            <a:ext cx="17537940" cy="9012864"/>
            <a:chOff x="0" y="0"/>
            <a:chExt cx="4619046" cy="2373758"/>
          </a:xfrm>
        </p:grpSpPr>
        <p:sp>
          <p:nvSpPr>
            <p:cNvPr id="3" name="Freeform 3"/>
            <p:cNvSpPr/>
            <p:nvPr/>
          </p:nvSpPr>
          <p:spPr>
            <a:xfrm>
              <a:off x="0" y="0"/>
              <a:ext cx="4619046" cy="2373758"/>
            </a:xfrm>
            <a:custGeom>
              <a:avLst/>
              <a:gdLst/>
              <a:ahLst/>
              <a:cxnLst/>
              <a:rect l="l" t="t" r="r" b="b"/>
              <a:pathLst>
                <a:path w="4619046" h="2373758">
                  <a:moveTo>
                    <a:pt x="22072" y="0"/>
                  </a:moveTo>
                  <a:lnTo>
                    <a:pt x="4596974" y="0"/>
                  </a:lnTo>
                  <a:cubicBezTo>
                    <a:pt x="4609164" y="0"/>
                    <a:pt x="4619046" y="9882"/>
                    <a:pt x="4619046" y="22072"/>
                  </a:cubicBezTo>
                  <a:lnTo>
                    <a:pt x="4619046" y="2351686"/>
                  </a:lnTo>
                  <a:cubicBezTo>
                    <a:pt x="4619046" y="2363876"/>
                    <a:pt x="4609164" y="2373758"/>
                    <a:pt x="4596974" y="2373758"/>
                  </a:cubicBezTo>
                  <a:lnTo>
                    <a:pt x="22072" y="2373758"/>
                  </a:lnTo>
                  <a:cubicBezTo>
                    <a:pt x="9882" y="2373758"/>
                    <a:pt x="0" y="2363876"/>
                    <a:pt x="0" y="2351686"/>
                  </a:cubicBezTo>
                  <a:lnTo>
                    <a:pt x="0" y="22072"/>
                  </a:lnTo>
                  <a:cubicBezTo>
                    <a:pt x="0" y="9882"/>
                    <a:pt x="9882" y="0"/>
                    <a:pt x="22072" y="0"/>
                  </a:cubicBezTo>
                  <a:close/>
                </a:path>
              </a:pathLst>
            </a:custGeom>
            <a:solidFill>
              <a:srgbClr val="FFFFFF"/>
            </a:solidFill>
          </p:spPr>
          <p:txBody>
            <a:bodyPr/>
            <a:lstStyle/>
            <a:p>
              <a:endParaRPr lang="en-US"/>
            </a:p>
          </p:txBody>
        </p:sp>
        <p:sp>
          <p:nvSpPr>
            <p:cNvPr id="4" name="TextBox 4"/>
            <p:cNvSpPr txBox="1"/>
            <p:nvPr/>
          </p:nvSpPr>
          <p:spPr>
            <a:xfrm>
              <a:off x="0" y="-57150"/>
              <a:ext cx="4619046" cy="2430908"/>
            </a:xfrm>
            <a:prstGeom prst="rect">
              <a:avLst/>
            </a:prstGeom>
          </p:spPr>
          <p:txBody>
            <a:bodyPr lIns="50800" tIns="50800" rIns="50800" bIns="50800" rtlCol="0" anchor="ctr"/>
            <a:lstStyle/>
            <a:p>
              <a:pPr algn="ctr">
                <a:lnSpc>
                  <a:spcPts val="2659"/>
                </a:lnSpc>
              </a:pPr>
              <a:endParaRPr/>
            </a:p>
          </p:txBody>
        </p:sp>
      </p:grpSp>
      <p:grpSp>
        <p:nvGrpSpPr>
          <p:cNvPr id="12" name="Group 12"/>
          <p:cNvGrpSpPr/>
          <p:nvPr/>
        </p:nvGrpSpPr>
        <p:grpSpPr>
          <a:xfrm>
            <a:off x="2421460" y="2023070"/>
            <a:ext cx="13713014" cy="5523237"/>
            <a:chOff x="0" y="0"/>
            <a:chExt cx="18284019" cy="7364316"/>
          </a:xfrm>
        </p:grpSpPr>
        <p:sp>
          <p:nvSpPr>
            <p:cNvPr id="13" name="Freeform 13"/>
            <p:cNvSpPr/>
            <p:nvPr/>
          </p:nvSpPr>
          <p:spPr>
            <a:xfrm>
              <a:off x="8963387" y="1320435"/>
              <a:ext cx="4711446" cy="5486400"/>
            </a:xfrm>
            <a:custGeom>
              <a:avLst/>
              <a:gdLst/>
              <a:ahLst/>
              <a:cxnLst/>
              <a:rect l="l" t="t" r="r" b="b"/>
              <a:pathLst>
                <a:path w="4711446" h="5486400">
                  <a:moveTo>
                    <a:pt x="0" y="0"/>
                  </a:moveTo>
                  <a:lnTo>
                    <a:pt x="4711446" y="0"/>
                  </a:lnTo>
                  <a:lnTo>
                    <a:pt x="4711446" y="5486400"/>
                  </a:lnTo>
                  <a:lnTo>
                    <a:pt x="0" y="54864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14" name="Freeform 14"/>
            <p:cNvSpPr/>
            <p:nvPr/>
          </p:nvSpPr>
          <p:spPr>
            <a:xfrm rot="-245811">
              <a:off x="254168" y="79904"/>
              <a:ext cx="2494560" cy="7204507"/>
            </a:xfrm>
            <a:custGeom>
              <a:avLst/>
              <a:gdLst/>
              <a:ahLst/>
              <a:cxnLst/>
              <a:rect l="l" t="t" r="r" b="b"/>
              <a:pathLst>
                <a:path w="2494560" h="7204507">
                  <a:moveTo>
                    <a:pt x="0" y="0"/>
                  </a:moveTo>
                  <a:lnTo>
                    <a:pt x="2494561" y="0"/>
                  </a:lnTo>
                  <a:lnTo>
                    <a:pt x="2494561" y="7204507"/>
                  </a:lnTo>
                  <a:lnTo>
                    <a:pt x="0" y="720450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5" name="Freeform 15"/>
            <p:cNvSpPr/>
            <p:nvPr/>
          </p:nvSpPr>
          <p:spPr>
            <a:xfrm>
              <a:off x="3365349" y="2966007"/>
              <a:ext cx="5277941" cy="3668169"/>
            </a:xfrm>
            <a:custGeom>
              <a:avLst/>
              <a:gdLst/>
              <a:ahLst/>
              <a:cxnLst/>
              <a:rect l="l" t="t" r="r" b="b"/>
              <a:pathLst>
                <a:path w="5277941" h="3668169">
                  <a:moveTo>
                    <a:pt x="0" y="0"/>
                  </a:moveTo>
                  <a:lnTo>
                    <a:pt x="5277941" y="0"/>
                  </a:lnTo>
                  <a:lnTo>
                    <a:pt x="5277941" y="3668169"/>
                  </a:lnTo>
                  <a:lnTo>
                    <a:pt x="0" y="3668169"/>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16" name="Freeform 16"/>
            <p:cNvSpPr/>
            <p:nvPr/>
          </p:nvSpPr>
          <p:spPr>
            <a:xfrm>
              <a:off x="14312414" y="3682158"/>
              <a:ext cx="3971605" cy="2874449"/>
            </a:xfrm>
            <a:custGeom>
              <a:avLst/>
              <a:gdLst/>
              <a:ahLst/>
              <a:cxnLst/>
              <a:rect l="l" t="t" r="r" b="b"/>
              <a:pathLst>
                <a:path w="3971605" h="2874449">
                  <a:moveTo>
                    <a:pt x="0" y="0"/>
                  </a:moveTo>
                  <a:lnTo>
                    <a:pt x="3971605" y="0"/>
                  </a:lnTo>
                  <a:lnTo>
                    <a:pt x="3971605" y="2874449"/>
                  </a:lnTo>
                  <a:lnTo>
                    <a:pt x="0" y="2874449"/>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17" name="Freeform 17"/>
            <p:cNvSpPr/>
            <p:nvPr/>
          </p:nvSpPr>
          <p:spPr>
            <a:xfrm>
              <a:off x="13806921" y="0"/>
              <a:ext cx="3158950" cy="3158950"/>
            </a:xfrm>
            <a:custGeom>
              <a:avLst/>
              <a:gdLst/>
              <a:ahLst/>
              <a:cxnLst/>
              <a:rect l="l" t="t" r="r" b="b"/>
              <a:pathLst>
                <a:path w="3158950" h="3158950">
                  <a:moveTo>
                    <a:pt x="0" y="0"/>
                  </a:moveTo>
                  <a:lnTo>
                    <a:pt x="3158950" y="0"/>
                  </a:lnTo>
                  <a:lnTo>
                    <a:pt x="3158950" y="3158950"/>
                  </a:lnTo>
                  <a:lnTo>
                    <a:pt x="0" y="3158950"/>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grpSp>
      <p:sp>
        <p:nvSpPr>
          <p:cNvPr id="18" name="TextBox 18"/>
          <p:cNvSpPr txBox="1"/>
          <p:nvPr/>
        </p:nvSpPr>
        <p:spPr>
          <a:xfrm>
            <a:off x="567745" y="885825"/>
            <a:ext cx="17152510" cy="868680"/>
          </a:xfrm>
          <a:prstGeom prst="rect">
            <a:avLst/>
          </a:prstGeom>
        </p:spPr>
        <p:txBody>
          <a:bodyPr lIns="0" tIns="0" rIns="0" bIns="0" rtlCol="0" anchor="t">
            <a:spAutoFit/>
          </a:bodyPr>
          <a:lstStyle/>
          <a:p>
            <a:pPr algn="ctr">
              <a:lnSpc>
                <a:spcPts val="6719"/>
              </a:lnSpc>
              <a:spcBef>
                <a:spcPct val="0"/>
              </a:spcBef>
            </a:pPr>
            <a:r>
              <a:rPr lang="en-US" sz="4800">
                <a:solidFill>
                  <a:srgbClr val="000000"/>
                </a:solidFill>
                <a:latin typeface="Poppins Bold"/>
              </a:rPr>
              <a:t>Internet of Things (IoT) Devices</a:t>
            </a:r>
          </a:p>
        </p:txBody>
      </p:sp>
      <p:sp>
        <p:nvSpPr>
          <p:cNvPr id="19" name="TextBox 19"/>
          <p:cNvSpPr txBox="1"/>
          <p:nvPr/>
        </p:nvSpPr>
        <p:spPr>
          <a:xfrm>
            <a:off x="1866759" y="7804471"/>
            <a:ext cx="14554482" cy="1102361"/>
          </a:xfrm>
          <a:prstGeom prst="rect">
            <a:avLst/>
          </a:prstGeom>
        </p:spPr>
        <p:txBody>
          <a:bodyPr lIns="0" tIns="0" rIns="0" bIns="0" rtlCol="0" anchor="t">
            <a:spAutoFit/>
          </a:bodyPr>
          <a:lstStyle/>
          <a:p>
            <a:pPr algn="ctr">
              <a:lnSpc>
                <a:spcPts val="4339"/>
              </a:lnSpc>
              <a:spcBef>
                <a:spcPct val="0"/>
              </a:spcBef>
            </a:pPr>
            <a:r>
              <a:rPr lang="en-US" sz="3099">
                <a:solidFill>
                  <a:srgbClr val="000000"/>
                </a:solidFill>
                <a:latin typeface="Poppins"/>
              </a:rPr>
              <a:t>IoT devices are everyday objects that connect to the internet, like smartwatches, home assistants, and even some refrigerators!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EC6585"/>
        </a:solidFill>
        <a:effectLst/>
      </p:bgPr>
    </p:bg>
    <p:spTree>
      <p:nvGrpSpPr>
        <p:cNvPr id="1" name=""/>
        <p:cNvGrpSpPr/>
        <p:nvPr/>
      </p:nvGrpSpPr>
      <p:grpSpPr>
        <a:xfrm>
          <a:off x="0" y="0"/>
          <a:ext cx="0" cy="0"/>
          <a:chOff x="0" y="0"/>
          <a:chExt cx="0" cy="0"/>
        </a:xfrm>
      </p:grpSpPr>
      <p:grpSp>
        <p:nvGrpSpPr>
          <p:cNvPr id="2" name="Group 2"/>
          <p:cNvGrpSpPr/>
          <p:nvPr/>
        </p:nvGrpSpPr>
        <p:grpSpPr>
          <a:xfrm>
            <a:off x="375030" y="321636"/>
            <a:ext cx="17537940" cy="9012864"/>
            <a:chOff x="0" y="0"/>
            <a:chExt cx="4619046" cy="2373758"/>
          </a:xfrm>
        </p:grpSpPr>
        <p:sp>
          <p:nvSpPr>
            <p:cNvPr id="3" name="Freeform 3"/>
            <p:cNvSpPr/>
            <p:nvPr/>
          </p:nvSpPr>
          <p:spPr>
            <a:xfrm>
              <a:off x="0" y="0"/>
              <a:ext cx="4619046" cy="2373758"/>
            </a:xfrm>
            <a:custGeom>
              <a:avLst/>
              <a:gdLst/>
              <a:ahLst/>
              <a:cxnLst/>
              <a:rect l="l" t="t" r="r" b="b"/>
              <a:pathLst>
                <a:path w="4619046" h="2373758">
                  <a:moveTo>
                    <a:pt x="22072" y="0"/>
                  </a:moveTo>
                  <a:lnTo>
                    <a:pt x="4596974" y="0"/>
                  </a:lnTo>
                  <a:cubicBezTo>
                    <a:pt x="4609164" y="0"/>
                    <a:pt x="4619046" y="9882"/>
                    <a:pt x="4619046" y="22072"/>
                  </a:cubicBezTo>
                  <a:lnTo>
                    <a:pt x="4619046" y="2351686"/>
                  </a:lnTo>
                  <a:cubicBezTo>
                    <a:pt x="4619046" y="2363876"/>
                    <a:pt x="4609164" y="2373758"/>
                    <a:pt x="4596974" y="2373758"/>
                  </a:cubicBezTo>
                  <a:lnTo>
                    <a:pt x="22072" y="2373758"/>
                  </a:lnTo>
                  <a:cubicBezTo>
                    <a:pt x="9882" y="2373758"/>
                    <a:pt x="0" y="2363876"/>
                    <a:pt x="0" y="2351686"/>
                  </a:cubicBezTo>
                  <a:lnTo>
                    <a:pt x="0" y="22072"/>
                  </a:lnTo>
                  <a:cubicBezTo>
                    <a:pt x="0" y="9882"/>
                    <a:pt x="9882" y="0"/>
                    <a:pt x="22072" y="0"/>
                  </a:cubicBezTo>
                  <a:close/>
                </a:path>
              </a:pathLst>
            </a:custGeom>
            <a:solidFill>
              <a:srgbClr val="FFFFFF"/>
            </a:solidFill>
          </p:spPr>
          <p:txBody>
            <a:bodyPr/>
            <a:lstStyle/>
            <a:p>
              <a:endParaRPr lang="en-US"/>
            </a:p>
          </p:txBody>
        </p:sp>
        <p:sp>
          <p:nvSpPr>
            <p:cNvPr id="4" name="TextBox 4"/>
            <p:cNvSpPr txBox="1"/>
            <p:nvPr/>
          </p:nvSpPr>
          <p:spPr>
            <a:xfrm>
              <a:off x="0" y="-57150"/>
              <a:ext cx="4619046" cy="2430908"/>
            </a:xfrm>
            <a:prstGeom prst="rect">
              <a:avLst/>
            </a:prstGeom>
          </p:spPr>
          <p:txBody>
            <a:bodyPr lIns="50800" tIns="50800" rIns="50800" bIns="50800" rtlCol="0" anchor="ctr"/>
            <a:lstStyle/>
            <a:p>
              <a:pPr algn="ctr">
                <a:lnSpc>
                  <a:spcPts val="2659"/>
                </a:lnSpc>
              </a:pPr>
              <a:endParaRPr/>
            </a:p>
          </p:txBody>
        </p:sp>
      </p:grpSp>
      <p:sp>
        <p:nvSpPr>
          <p:cNvPr id="12" name="Freeform 12"/>
          <p:cNvSpPr/>
          <p:nvPr/>
        </p:nvSpPr>
        <p:spPr>
          <a:xfrm>
            <a:off x="1548503" y="2346643"/>
            <a:ext cx="7595497" cy="6987857"/>
          </a:xfrm>
          <a:custGeom>
            <a:avLst/>
            <a:gdLst/>
            <a:ahLst/>
            <a:cxnLst/>
            <a:rect l="l" t="t" r="r" b="b"/>
            <a:pathLst>
              <a:path w="7595497" h="6987857">
                <a:moveTo>
                  <a:pt x="0" y="0"/>
                </a:moveTo>
                <a:lnTo>
                  <a:pt x="7595497" y="0"/>
                </a:lnTo>
                <a:lnTo>
                  <a:pt x="7595497" y="6987857"/>
                </a:lnTo>
                <a:lnTo>
                  <a:pt x="0" y="698785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13" name="TextBox 13"/>
          <p:cNvSpPr txBox="1"/>
          <p:nvPr/>
        </p:nvSpPr>
        <p:spPr>
          <a:xfrm>
            <a:off x="567745" y="885825"/>
            <a:ext cx="17152510" cy="868680"/>
          </a:xfrm>
          <a:prstGeom prst="rect">
            <a:avLst/>
          </a:prstGeom>
        </p:spPr>
        <p:txBody>
          <a:bodyPr lIns="0" tIns="0" rIns="0" bIns="0" rtlCol="0" anchor="t">
            <a:spAutoFit/>
          </a:bodyPr>
          <a:lstStyle/>
          <a:p>
            <a:pPr algn="ctr">
              <a:lnSpc>
                <a:spcPts val="6719"/>
              </a:lnSpc>
              <a:spcBef>
                <a:spcPct val="0"/>
              </a:spcBef>
            </a:pPr>
            <a:r>
              <a:rPr lang="en-US" sz="4800">
                <a:solidFill>
                  <a:srgbClr val="000000"/>
                </a:solidFill>
                <a:latin typeface="Poppins Bold"/>
              </a:rPr>
              <a:t>Why do we need to secure our IoT devices?</a:t>
            </a:r>
          </a:p>
        </p:txBody>
      </p:sp>
      <p:sp>
        <p:nvSpPr>
          <p:cNvPr id="14" name="TextBox 14"/>
          <p:cNvSpPr txBox="1"/>
          <p:nvPr/>
        </p:nvSpPr>
        <p:spPr>
          <a:xfrm>
            <a:off x="10070910" y="3730307"/>
            <a:ext cx="6259354" cy="2731136"/>
          </a:xfrm>
          <a:prstGeom prst="rect">
            <a:avLst/>
          </a:prstGeom>
        </p:spPr>
        <p:txBody>
          <a:bodyPr lIns="0" tIns="0" rIns="0" bIns="0" rtlCol="0" anchor="t">
            <a:spAutoFit/>
          </a:bodyPr>
          <a:lstStyle/>
          <a:p>
            <a:pPr algn="ctr">
              <a:lnSpc>
                <a:spcPts val="4339"/>
              </a:lnSpc>
              <a:spcBef>
                <a:spcPct val="0"/>
              </a:spcBef>
            </a:pPr>
            <a:r>
              <a:rPr lang="en-US" sz="3099">
                <a:solidFill>
                  <a:srgbClr val="000000"/>
                </a:solidFill>
                <a:latin typeface="Poppins"/>
              </a:rPr>
              <a:t>IoT devices can be vulnerable because they're always connected to the internet, making them targets for </a:t>
            </a:r>
            <a:r>
              <a:rPr lang="en-US" sz="3099">
                <a:solidFill>
                  <a:srgbClr val="000000"/>
                </a:solidFill>
                <a:latin typeface="Poppins Bold"/>
              </a:rPr>
              <a:t>hackers</a:t>
            </a:r>
            <a:r>
              <a:rPr lang="en-US" sz="3099">
                <a:solidFill>
                  <a:srgbClr val="000000"/>
                </a:solidFill>
                <a:latin typeface="Poppins"/>
              </a:rPr>
              <a:t>.</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EC6585"/>
        </a:solidFill>
        <a:effectLst/>
      </p:bgPr>
    </p:bg>
    <p:spTree>
      <p:nvGrpSpPr>
        <p:cNvPr id="1" name=""/>
        <p:cNvGrpSpPr/>
        <p:nvPr/>
      </p:nvGrpSpPr>
      <p:grpSpPr>
        <a:xfrm>
          <a:off x="0" y="0"/>
          <a:ext cx="0" cy="0"/>
          <a:chOff x="0" y="0"/>
          <a:chExt cx="0" cy="0"/>
        </a:xfrm>
      </p:grpSpPr>
      <p:grpSp>
        <p:nvGrpSpPr>
          <p:cNvPr id="2" name="Group 2"/>
          <p:cNvGrpSpPr/>
          <p:nvPr/>
        </p:nvGrpSpPr>
        <p:grpSpPr>
          <a:xfrm>
            <a:off x="375030" y="321636"/>
            <a:ext cx="17537940" cy="9012864"/>
            <a:chOff x="0" y="0"/>
            <a:chExt cx="4619046" cy="2373758"/>
          </a:xfrm>
        </p:grpSpPr>
        <p:sp>
          <p:nvSpPr>
            <p:cNvPr id="3" name="Freeform 3"/>
            <p:cNvSpPr/>
            <p:nvPr/>
          </p:nvSpPr>
          <p:spPr>
            <a:xfrm>
              <a:off x="0" y="0"/>
              <a:ext cx="4619046" cy="2373758"/>
            </a:xfrm>
            <a:custGeom>
              <a:avLst/>
              <a:gdLst/>
              <a:ahLst/>
              <a:cxnLst/>
              <a:rect l="l" t="t" r="r" b="b"/>
              <a:pathLst>
                <a:path w="4619046" h="2373758">
                  <a:moveTo>
                    <a:pt x="22072" y="0"/>
                  </a:moveTo>
                  <a:lnTo>
                    <a:pt x="4596974" y="0"/>
                  </a:lnTo>
                  <a:cubicBezTo>
                    <a:pt x="4609164" y="0"/>
                    <a:pt x="4619046" y="9882"/>
                    <a:pt x="4619046" y="22072"/>
                  </a:cubicBezTo>
                  <a:lnTo>
                    <a:pt x="4619046" y="2351686"/>
                  </a:lnTo>
                  <a:cubicBezTo>
                    <a:pt x="4619046" y="2363876"/>
                    <a:pt x="4609164" y="2373758"/>
                    <a:pt x="4596974" y="2373758"/>
                  </a:cubicBezTo>
                  <a:lnTo>
                    <a:pt x="22072" y="2373758"/>
                  </a:lnTo>
                  <a:cubicBezTo>
                    <a:pt x="9882" y="2373758"/>
                    <a:pt x="0" y="2363876"/>
                    <a:pt x="0" y="2351686"/>
                  </a:cubicBezTo>
                  <a:lnTo>
                    <a:pt x="0" y="22072"/>
                  </a:lnTo>
                  <a:cubicBezTo>
                    <a:pt x="0" y="9882"/>
                    <a:pt x="9882" y="0"/>
                    <a:pt x="22072" y="0"/>
                  </a:cubicBezTo>
                  <a:close/>
                </a:path>
              </a:pathLst>
            </a:custGeom>
            <a:solidFill>
              <a:srgbClr val="FFFFFF"/>
            </a:solidFill>
          </p:spPr>
          <p:txBody>
            <a:bodyPr/>
            <a:lstStyle/>
            <a:p>
              <a:endParaRPr lang="en-US"/>
            </a:p>
          </p:txBody>
        </p:sp>
        <p:sp>
          <p:nvSpPr>
            <p:cNvPr id="4" name="TextBox 4"/>
            <p:cNvSpPr txBox="1"/>
            <p:nvPr/>
          </p:nvSpPr>
          <p:spPr>
            <a:xfrm>
              <a:off x="0" y="-57150"/>
              <a:ext cx="4619046" cy="2430908"/>
            </a:xfrm>
            <a:prstGeom prst="rect">
              <a:avLst/>
            </a:prstGeom>
          </p:spPr>
          <p:txBody>
            <a:bodyPr lIns="50800" tIns="50800" rIns="50800" bIns="50800" rtlCol="0" anchor="ctr"/>
            <a:lstStyle/>
            <a:p>
              <a:pPr algn="ctr">
                <a:lnSpc>
                  <a:spcPts val="2659"/>
                </a:lnSpc>
              </a:pPr>
              <a:endParaRPr/>
            </a:p>
          </p:txBody>
        </p:sp>
      </p:grpSp>
      <p:grpSp>
        <p:nvGrpSpPr>
          <p:cNvPr id="12" name="Group 12"/>
          <p:cNvGrpSpPr/>
          <p:nvPr/>
        </p:nvGrpSpPr>
        <p:grpSpPr>
          <a:xfrm>
            <a:off x="1527463" y="3344335"/>
            <a:ext cx="4183767" cy="4551538"/>
            <a:chOff x="0" y="0"/>
            <a:chExt cx="1101897" cy="1198759"/>
          </a:xfrm>
        </p:grpSpPr>
        <p:sp>
          <p:nvSpPr>
            <p:cNvPr id="13" name="Freeform 13"/>
            <p:cNvSpPr/>
            <p:nvPr/>
          </p:nvSpPr>
          <p:spPr>
            <a:xfrm>
              <a:off x="0" y="0"/>
              <a:ext cx="1101897" cy="1198759"/>
            </a:xfrm>
            <a:custGeom>
              <a:avLst/>
              <a:gdLst/>
              <a:ahLst/>
              <a:cxnLst/>
              <a:rect l="l" t="t" r="r" b="b"/>
              <a:pathLst>
                <a:path w="1101897" h="1198759">
                  <a:moveTo>
                    <a:pt x="37009" y="0"/>
                  </a:moveTo>
                  <a:lnTo>
                    <a:pt x="1064888" y="0"/>
                  </a:lnTo>
                  <a:cubicBezTo>
                    <a:pt x="1085328" y="0"/>
                    <a:pt x="1101897" y="16570"/>
                    <a:pt x="1101897" y="37009"/>
                  </a:cubicBezTo>
                  <a:lnTo>
                    <a:pt x="1101897" y="1161750"/>
                  </a:lnTo>
                  <a:cubicBezTo>
                    <a:pt x="1101897" y="1182189"/>
                    <a:pt x="1085328" y="1198759"/>
                    <a:pt x="1064888" y="1198759"/>
                  </a:cubicBezTo>
                  <a:lnTo>
                    <a:pt x="37009" y="1198759"/>
                  </a:lnTo>
                  <a:cubicBezTo>
                    <a:pt x="16570" y="1198759"/>
                    <a:pt x="0" y="1182189"/>
                    <a:pt x="0" y="1161750"/>
                  </a:cubicBezTo>
                  <a:lnTo>
                    <a:pt x="0" y="37009"/>
                  </a:lnTo>
                  <a:cubicBezTo>
                    <a:pt x="0" y="16570"/>
                    <a:pt x="16570" y="0"/>
                    <a:pt x="37009" y="0"/>
                  </a:cubicBezTo>
                  <a:close/>
                </a:path>
              </a:pathLst>
            </a:custGeom>
            <a:solidFill>
              <a:srgbClr val="FFFFFF"/>
            </a:solidFill>
            <a:ln w="38100" cap="sq">
              <a:solidFill>
                <a:srgbClr val="E45B78"/>
              </a:solidFill>
              <a:prstDash val="solid"/>
              <a:miter/>
            </a:ln>
          </p:spPr>
          <p:txBody>
            <a:bodyPr/>
            <a:lstStyle/>
            <a:p>
              <a:endParaRPr lang="en-US"/>
            </a:p>
          </p:txBody>
        </p:sp>
        <p:sp>
          <p:nvSpPr>
            <p:cNvPr id="14" name="TextBox 14"/>
            <p:cNvSpPr txBox="1"/>
            <p:nvPr/>
          </p:nvSpPr>
          <p:spPr>
            <a:xfrm>
              <a:off x="0" y="-57150"/>
              <a:ext cx="1101897" cy="1255909"/>
            </a:xfrm>
            <a:prstGeom prst="rect">
              <a:avLst/>
            </a:prstGeom>
          </p:spPr>
          <p:txBody>
            <a:bodyPr lIns="50800" tIns="50800" rIns="50800" bIns="50800" rtlCol="0" anchor="ctr"/>
            <a:lstStyle/>
            <a:p>
              <a:pPr algn="ctr">
                <a:lnSpc>
                  <a:spcPts val="2659"/>
                </a:lnSpc>
              </a:pPr>
              <a:endParaRPr/>
            </a:p>
          </p:txBody>
        </p:sp>
      </p:grpSp>
      <p:grpSp>
        <p:nvGrpSpPr>
          <p:cNvPr id="15" name="Group 15"/>
          <p:cNvGrpSpPr/>
          <p:nvPr/>
        </p:nvGrpSpPr>
        <p:grpSpPr>
          <a:xfrm>
            <a:off x="7051404" y="3344335"/>
            <a:ext cx="4183767" cy="4551538"/>
            <a:chOff x="0" y="0"/>
            <a:chExt cx="1101897" cy="1198759"/>
          </a:xfrm>
        </p:grpSpPr>
        <p:sp>
          <p:nvSpPr>
            <p:cNvPr id="16" name="Freeform 16"/>
            <p:cNvSpPr/>
            <p:nvPr/>
          </p:nvSpPr>
          <p:spPr>
            <a:xfrm>
              <a:off x="0" y="0"/>
              <a:ext cx="1101897" cy="1198759"/>
            </a:xfrm>
            <a:custGeom>
              <a:avLst/>
              <a:gdLst/>
              <a:ahLst/>
              <a:cxnLst/>
              <a:rect l="l" t="t" r="r" b="b"/>
              <a:pathLst>
                <a:path w="1101897" h="1198759">
                  <a:moveTo>
                    <a:pt x="37009" y="0"/>
                  </a:moveTo>
                  <a:lnTo>
                    <a:pt x="1064888" y="0"/>
                  </a:lnTo>
                  <a:cubicBezTo>
                    <a:pt x="1085328" y="0"/>
                    <a:pt x="1101897" y="16570"/>
                    <a:pt x="1101897" y="37009"/>
                  </a:cubicBezTo>
                  <a:lnTo>
                    <a:pt x="1101897" y="1161750"/>
                  </a:lnTo>
                  <a:cubicBezTo>
                    <a:pt x="1101897" y="1182189"/>
                    <a:pt x="1085328" y="1198759"/>
                    <a:pt x="1064888" y="1198759"/>
                  </a:cubicBezTo>
                  <a:lnTo>
                    <a:pt x="37009" y="1198759"/>
                  </a:lnTo>
                  <a:cubicBezTo>
                    <a:pt x="16570" y="1198759"/>
                    <a:pt x="0" y="1182189"/>
                    <a:pt x="0" y="1161750"/>
                  </a:cubicBezTo>
                  <a:lnTo>
                    <a:pt x="0" y="37009"/>
                  </a:lnTo>
                  <a:cubicBezTo>
                    <a:pt x="0" y="16570"/>
                    <a:pt x="16570" y="0"/>
                    <a:pt x="37009" y="0"/>
                  </a:cubicBezTo>
                  <a:close/>
                </a:path>
              </a:pathLst>
            </a:custGeom>
            <a:solidFill>
              <a:srgbClr val="FFFFFF"/>
            </a:solidFill>
            <a:ln w="38100" cap="sq">
              <a:solidFill>
                <a:srgbClr val="F8D425"/>
              </a:solidFill>
              <a:prstDash val="solid"/>
              <a:miter/>
            </a:ln>
          </p:spPr>
          <p:txBody>
            <a:bodyPr/>
            <a:lstStyle/>
            <a:p>
              <a:endParaRPr lang="en-US"/>
            </a:p>
          </p:txBody>
        </p:sp>
        <p:sp>
          <p:nvSpPr>
            <p:cNvPr id="17" name="TextBox 17"/>
            <p:cNvSpPr txBox="1"/>
            <p:nvPr/>
          </p:nvSpPr>
          <p:spPr>
            <a:xfrm>
              <a:off x="0" y="-57150"/>
              <a:ext cx="1101897" cy="1255909"/>
            </a:xfrm>
            <a:prstGeom prst="rect">
              <a:avLst/>
            </a:prstGeom>
          </p:spPr>
          <p:txBody>
            <a:bodyPr lIns="50800" tIns="50800" rIns="50800" bIns="50800" rtlCol="0" anchor="ctr"/>
            <a:lstStyle/>
            <a:p>
              <a:pPr algn="ctr">
                <a:lnSpc>
                  <a:spcPts val="2659"/>
                </a:lnSpc>
              </a:pPr>
              <a:endParaRPr/>
            </a:p>
          </p:txBody>
        </p:sp>
      </p:grpSp>
      <p:grpSp>
        <p:nvGrpSpPr>
          <p:cNvPr id="18" name="Group 18"/>
          <p:cNvGrpSpPr/>
          <p:nvPr/>
        </p:nvGrpSpPr>
        <p:grpSpPr>
          <a:xfrm>
            <a:off x="12578196" y="3344335"/>
            <a:ext cx="4183767" cy="4551538"/>
            <a:chOff x="0" y="0"/>
            <a:chExt cx="1101897" cy="1198759"/>
          </a:xfrm>
        </p:grpSpPr>
        <p:sp>
          <p:nvSpPr>
            <p:cNvPr id="19" name="Freeform 19"/>
            <p:cNvSpPr/>
            <p:nvPr/>
          </p:nvSpPr>
          <p:spPr>
            <a:xfrm>
              <a:off x="0" y="0"/>
              <a:ext cx="1101897" cy="1198759"/>
            </a:xfrm>
            <a:custGeom>
              <a:avLst/>
              <a:gdLst/>
              <a:ahLst/>
              <a:cxnLst/>
              <a:rect l="l" t="t" r="r" b="b"/>
              <a:pathLst>
                <a:path w="1101897" h="1198759">
                  <a:moveTo>
                    <a:pt x="37009" y="0"/>
                  </a:moveTo>
                  <a:lnTo>
                    <a:pt x="1064888" y="0"/>
                  </a:lnTo>
                  <a:cubicBezTo>
                    <a:pt x="1085328" y="0"/>
                    <a:pt x="1101897" y="16570"/>
                    <a:pt x="1101897" y="37009"/>
                  </a:cubicBezTo>
                  <a:lnTo>
                    <a:pt x="1101897" y="1161750"/>
                  </a:lnTo>
                  <a:cubicBezTo>
                    <a:pt x="1101897" y="1182189"/>
                    <a:pt x="1085328" y="1198759"/>
                    <a:pt x="1064888" y="1198759"/>
                  </a:cubicBezTo>
                  <a:lnTo>
                    <a:pt x="37009" y="1198759"/>
                  </a:lnTo>
                  <a:cubicBezTo>
                    <a:pt x="16570" y="1198759"/>
                    <a:pt x="0" y="1182189"/>
                    <a:pt x="0" y="1161750"/>
                  </a:cubicBezTo>
                  <a:lnTo>
                    <a:pt x="0" y="37009"/>
                  </a:lnTo>
                  <a:cubicBezTo>
                    <a:pt x="0" y="16570"/>
                    <a:pt x="16570" y="0"/>
                    <a:pt x="37009" y="0"/>
                  </a:cubicBezTo>
                  <a:close/>
                </a:path>
              </a:pathLst>
            </a:custGeom>
            <a:solidFill>
              <a:srgbClr val="FFFFFF"/>
            </a:solidFill>
            <a:ln w="38100" cap="sq">
              <a:solidFill>
                <a:srgbClr val="5996E2"/>
              </a:solidFill>
              <a:prstDash val="solid"/>
              <a:miter/>
            </a:ln>
          </p:spPr>
          <p:txBody>
            <a:bodyPr/>
            <a:lstStyle/>
            <a:p>
              <a:endParaRPr lang="en-US"/>
            </a:p>
          </p:txBody>
        </p:sp>
        <p:sp>
          <p:nvSpPr>
            <p:cNvPr id="20" name="TextBox 20"/>
            <p:cNvSpPr txBox="1"/>
            <p:nvPr/>
          </p:nvSpPr>
          <p:spPr>
            <a:xfrm>
              <a:off x="0" y="-57150"/>
              <a:ext cx="1101897" cy="1255909"/>
            </a:xfrm>
            <a:prstGeom prst="rect">
              <a:avLst/>
            </a:prstGeom>
          </p:spPr>
          <p:txBody>
            <a:bodyPr lIns="50800" tIns="50800" rIns="50800" bIns="50800" rtlCol="0" anchor="ctr"/>
            <a:lstStyle/>
            <a:p>
              <a:pPr algn="ctr">
                <a:lnSpc>
                  <a:spcPts val="2659"/>
                </a:lnSpc>
              </a:pPr>
              <a:endParaRPr/>
            </a:p>
          </p:txBody>
        </p:sp>
      </p:grpSp>
      <p:sp>
        <p:nvSpPr>
          <p:cNvPr id="21" name="Freeform 21"/>
          <p:cNvSpPr/>
          <p:nvPr/>
        </p:nvSpPr>
        <p:spPr>
          <a:xfrm>
            <a:off x="1946936" y="4054499"/>
            <a:ext cx="3341970" cy="2928401"/>
          </a:xfrm>
          <a:custGeom>
            <a:avLst/>
            <a:gdLst/>
            <a:ahLst/>
            <a:cxnLst/>
            <a:rect l="l" t="t" r="r" b="b"/>
            <a:pathLst>
              <a:path w="3341970" h="2928401">
                <a:moveTo>
                  <a:pt x="0" y="0"/>
                </a:moveTo>
                <a:lnTo>
                  <a:pt x="3341970" y="0"/>
                </a:lnTo>
                <a:lnTo>
                  <a:pt x="3341970" y="2928402"/>
                </a:lnTo>
                <a:lnTo>
                  <a:pt x="0" y="292840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22" name="Freeform 22"/>
          <p:cNvSpPr/>
          <p:nvPr/>
        </p:nvSpPr>
        <p:spPr>
          <a:xfrm>
            <a:off x="13331769" y="3960184"/>
            <a:ext cx="2676621" cy="3319840"/>
          </a:xfrm>
          <a:custGeom>
            <a:avLst/>
            <a:gdLst/>
            <a:ahLst/>
            <a:cxnLst/>
            <a:rect l="l" t="t" r="r" b="b"/>
            <a:pathLst>
              <a:path w="2676621" h="3319840">
                <a:moveTo>
                  <a:pt x="0" y="0"/>
                </a:moveTo>
                <a:lnTo>
                  <a:pt x="2676621" y="0"/>
                </a:lnTo>
                <a:lnTo>
                  <a:pt x="2676621" y="3319840"/>
                </a:lnTo>
                <a:lnTo>
                  <a:pt x="0" y="331984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grpSp>
        <p:nvGrpSpPr>
          <p:cNvPr id="23" name="Group 23"/>
          <p:cNvGrpSpPr/>
          <p:nvPr/>
        </p:nvGrpSpPr>
        <p:grpSpPr>
          <a:xfrm>
            <a:off x="7508794" y="4054499"/>
            <a:ext cx="3268988" cy="3146401"/>
            <a:chOff x="0" y="0"/>
            <a:chExt cx="4358650" cy="4195201"/>
          </a:xfrm>
        </p:grpSpPr>
        <p:sp>
          <p:nvSpPr>
            <p:cNvPr id="24" name="Freeform 24"/>
            <p:cNvSpPr/>
            <p:nvPr/>
          </p:nvSpPr>
          <p:spPr>
            <a:xfrm>
              <a:off x="0" y="0"/>
              <a:ext cx="4358650" cy="4195201"/>
            </a:xfrm>
            <a:custGeom>
              <a:avLst/>
              <a:gdLst/>
              <a:ahLst/>
              <a:cxnLst/>
              <a:rect l="l" t="t" r="r" b="b"/>
              <a:pathLst>
                <a:path w="4358650" h="4195201">
                  <a:moveTo>
                    <a:pt x="0" y="0"/>
                  </a:moveTo>
                  <a:lnTo>
                    <a:pt x="4358650" y="0"/>
                  </a:lnTo>
                  <a:lnTo>
                    <a:pt x="4358650" y="4195201"/>
                  </a:lnTo>
                  <a:lnTo>
                    <a:pt x="0" y="4195201"/>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25" name="Freeform 25"/>
            <p:cNvSpPr/>
            <p:nvPr/>
          </p:nvSpPr>
          <p:spPr>
            <a:xfrm>
              <a:off x="1455664" y="727390"/>
              <a:ext cx="1449223" cy="1449223"/>
            </a:xfrm>
            <a:custGeom>
              <a:avLst/>
              <a:gdLst/>
              <a:ahLst/>
              <a:cxnLst/>
              <a:rect l="l" t="t" r="r" b="b"/>
              <a:pathLst>
                <a:path w="1449223" h="1449223">
                  <a:moveTo>
                    <a:pt x="0" y="0"/>
                  </a:moveTo>
                  <a:lnTo>
                    <a:pt x="1449223" y="0"/>
                  </a:lnTo>
                  <a:lnTo>
                    <a:pt x="1449223" y="1449222"/>
                  </a:lnTo>
                  <a:lnTo>
                    <a:pt x="0" y="1449222"/>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grpSp>
      <p:sp>
        <p:nvSpPr>
          <p:cNvPr id="26" name="TextBox 26"/>
          <p:cNvSpPr txBox="1"/>
          <p:nvPr/>
        </p:nvSpPr>
        <p:spPr>
          <a:xfrm>
            <a:off x="1866759" y="885825"/>
            <a:ext cx="14554482" cy="868680"/>
          </a:xfrm>
          <a:prstGeom prst="rect">
            <a:avLst/>
          </a:prstGeom>
        </p:spPr>
        <p:txBody>
          <a:bodyPr lIns="0" tIns="0" rIns="0" bIns="0" rtlCol="0" anchor="t">
            <a:spAutoFit/>
          </a:bodyPr>
          <a:lstStyle/>
          <a:p>
            <a:pPr algn="ctr">
              <a:lnSpc>
                <a:spcPts val="6719"/>
              </a:lnSpc>
              <a:spcBef>
                <a:spcPct val="0"/>
              </a:spcBef>
            </a:pPr>
            <a:r>
              <a:rPr lang="en-US" sz="4800">
                <a:solidFill>
                  <a:srgbClr val="000000"/>
                </a:solidFill>
                <a:latin typeface="Poppins Bold"/>
              </a:rPr>
              <a:t>Securing our IoT devices</a:t>
            </a:r>
          </a:p>
        </p:txBody>
      </p:sp>
      <p:sp>
        <p:nvSpPr>
          <p:cNvPr id="27" name="TextBox 27"/>
          <p:cNvSpPr txBox="1"/>
          <p:nvPr/>
        </p:nvSpPr>
        <p:spPr>
          <a:xfrm>
            <a:off x="1866759" y="1863272"/>
            <a:ext cx="14554482" cy="1102361"/>
          </a:xfrm>
          <a:prstGeom prst="rect">
            <a:avLst/>
          </a:prstGeom>
        </p:spPr>
        <p:txBody>
          <a:bodyPr lIns="0" tIns="0" rIns="0" bIns="0" rtlCol="0" anchor="t">
            <a:spAutoFit/>
          </a:bodyPr>
          <a:lstStyle/>
          <a:p>
            <a:pPr algn="ctr">
              <a:lnSpc>
                <a:spcPts val="4339"/>
              </a:lnSpc>
              <a:spcBef>
                <a:spcPct val="0"/>
              </a:spcBef>
            </a:pPr>
            <a:r>
              <a:rPr lang="en-US" sz="3099">
                <a:solidFill>
                  <a:srgbClr val="000000"/>
                </a:solidFill>
                <a:latin typeface="Poppins"/>
              </a:rPr>
              <a:t>Device security means protecting your smartphones, tablets, laptops, and other electronic devices from being hacked.</a:t>
            </a:r>
          </a:p>
        </p:txBody>
      </p:sp>
      <p:sp>
        <p:nvSpPr>
          <p:cNvPr id="28" name="TextBox 28"/>
          <p:cNvSpPr txBox="1"/>
          <p:nvPr/>
        </p:nvSpPr>
        <p:spPr>
          <a:xfrm>
            <a:off x="1526037" y="7986042"/>
            <a:ext cx="4183767" cy="509906"/>
          </a:xfrm>
          <a:prstGeom prst="rect">
            <a:avLst/>
          </a:prstGeom>
        </p:spPr>
        <p:txBody>
          <a:bodyPr lIns="0" tIns="0" rIns="0" bIns="0" rtlCol="0" anchor="t">
            <a:spAutoFit/>
          </a:bodyPr>
          <a:lstStyle/>
          <a:p>
            <a:pPr algn="ctr">
              <a:lnSpc>
                <a:spcPts val="3919"/>
              </a:lnSpc>
              <a:spcBef>
                <a:spcPct val="0"/>
              </a:spcBef>
            </a:pPr>
            <a:r>
              <a:rPr lang="en-US" sz="2799">
                <a:solidFill>
                  <a:srgbClr val="000000"/>
                </a:solidFill>
                <a:latin typeface="Poppins Bold"/>
              </a:rPr>
              <a:t>Use strong passwords</a:t>
            </a:r>
          </a:p>
        </p:txBody>
      </p:sp>
      <p:sp>
        <p:nvSpPr>
          <p:cNvPr id="29" name="TextBox 29"/>
          <p:cNvSpPr txBox="1"/>
          <p:nvPr/>
        </p:nvSpPr>
        <p:spPr>
          <a:xfrm>
            <a:off x="7052117" y="8114948"/>
            <a:ext cx="4183767" cy="394969"/>
          </a:xfrm>
          <a:prstGeom prst="rect">
            <a:avLst/>
          </a:prstGeom>
        </p:spPr>
        <p:txBody>
          <a:bodyPr lIns="0" tIns="0" rIns="0" bIns="0" rtlCol="0" anchor="t">
            <a:spAutoFit/>
          </a:bodyPr>
          <a:lstStyle/>
          <a:p>
            <a:pPr algn="ctr">
              <a:lnSpc>
                <a:spcPts val="2799"/>
              </a:lnSpc>
            </a:pPr>
            <a:r>
              <a:rPr lang="en-US" sz="2799">
                <a:solidFill>
                  <a:srgbClr val="000000"/>
                </a:solidFill>
                <a:latin typeface="Poppins Bold"/>
              </a:rPr>
              <a:t>Update devices</a:t>
            </a:r>
          </a:p>
        </p:txBody>
      </p:sp>
      <p:sp>
        <p:nvSpPr>
          <p:cNvPr id="30" name="TextBox 30"/>
          <p:cNvSpPr txBox="1"/>
          <p:nvPr/>
        </p:nvSpPr>
        <p:spPr>
          <a:xfrm>
            <a:off x="12576771" y="7986042"/>
            <a:ext cx="4183767" cy="1005206"/>
          </a:xfrm>
          <a:prstGeom prst="rect">
            <a:avLst/>
          </a:prstGeom>
        </p:spPr>
        <p:txBody>
          <a:bodyPr lIns="0" tIns="0" rIns="0" bIns="0" rtlCol="0" anchor="t">
            <a:spAutoFit/>
          </a:bodyPr>
          <a:lstStyle/>
          <a:p>
            <a:pPr algn="ctr">
              <a:lnSpc>
                <a:spcPts val="3919"/>
              </a:lnSpc>
              <a:spcBef>
                <a:spcPct val="0"/>
              </a:spcBef>
            </a:pPr>
            <a:r>
              <a:rPr lang="en-US" sz="2799">
                <a:solidFill>
                  <a:srgbClr val="000000"/>
                </a:solidFill>
                <a:latin typeface="Poppins Bold"/>
              </a:rPr>
              <a:t>Don’t share personal information</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TotalTime>
  <Words>455</Words>
  <Application>Microsoft Macintosh PowerPoint</Application>
  <PresentationFormat>Custom</PresentationFormat>
  <Paragraphs>58</Paragraphs>
  <Slides>20</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20</vt:i4>
      </vt:variant>
    </vt:vector>
  </HeadingPairs>
  <TitlesOfParts>
    <vt:vector size="28" baseType="lpstr">
      <vt:lpstr>Poppins Italics</vt:lpstr>
      <vt:lpstr>Calibri</vt:lpstr>
      <vt:lpstr>Poppins Light</vt:lpstr>
      <vt:lpstr>Poppins Bold</vt:lpstr>
      <vt:lpstr>Poppins Medium</vt:lpstr>
      <vt:lpstr>Poppins</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Smart Device, Smart Security - Cyberlite.org</dc:title>
  <cp:lastModifiedBy>Michelle Yao</cp:lastModifiedBy>
  <cp:revision>3</cp:revision>
  <dcterms:created xsi:type="dcterms:W3CDTF">2006-08-16T00:00:00Z</dcterms:created>
  <dcterms:modified xsi:type="dcterms:W3CDTF">2024-03-07T07:55:41Z</dcterms:modified>
  <dc:identifier>DAF4zzgf2Mc</dc:identifier>
</cp:coreProperties>
</file>