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oppins"/>
      <p:regular r:id="rId20"/>
      <p:bold r:id="rId21"/>
      <p:italic r:id="rId22"/>
      <p:boldItalic r:id="rId23"/>
    </p:embeddedFont>
    <p:embeddedFont>
      <p:font typeface="Poppins Light"/>
      <p:regular r:id="rId24"/>
      <p:bold r:id="rId25"/>
      <p:italic r:id="rId26"/>
      <p:boldItalic r:id="rId27"/>
    </p:embeddedFont>
    <p:embeddedFont>
      <p:font typeface="Poppins Medium"/>
      <p:regular r:id="rId28"/>
      <p:bold r:id="rId29"/>
      <p:italic r:id="rId30"/>
      <p:boldItalic r:id="rId31"/>
    </p:embeddedFont>
    <p:embeddedFont>
      <p:font typeface="Poppins Black"/>
      <p:bold r:id="rId32"/>
      <p:boldItalic r:id="rId33"/>
    </p:embeddedFont>
    <p:embeddedFont>
      <p:font typeface="Barlow Medium"/>
      <p:regular r:id="rId34"/>
      <p:bold r:id="rId35"/>
      <p:italic r:id="rId36"/>
      <p:boldItalic r:id="rId37"/>
    </p:embeddedFont>
    <p:embeddedFont>
      <p:font typeface="Barlow ExtraBold"/>
      <p:bold r:id="rId38"/>
      <p:boldItalic r:id="rId39"/>
    </p:embeddedFont>
    <p:embeddedFont>
      <p:font typeface="Poppins SemiBold"/>
      <p:regular r:id="rId40"/>
      <p:bold r:id="rId41"/>
      <p:italic r:id="rId42"/>
      <p:boldItalic r:id="rId43"/>
    </p:embeddedFont>
    <p:embeddedFont>
      <p:font typeface="Barlow SemiBold"/>
      <p:regular r:id="rId44"/>
      <p:bold r:id="rId45"/>
      <p:italic r:id="rId46"/>
      <p:boldItalic r:id="rId47"/>
    </p:embeddedFont>
    <p:embeddedFont>
      <p:font typeface="Courier Prime"/>
      <p:regular r:id="rId48"/>
      <p:bold r:id="rId49"/>
      <p:italic r:id="rId50"/>
      <p:boldItalic r:id="rId51"/>
    </p:embeddedFont>
    <p:embeddedFont>
      <p:font typeface="Barlow"/>
      <p:bold r:id="rId52"/>
      <p:boldItalic r:id="rId53"/>
    </p:embeddedFont>
    <p:embeddedFont>
      <p:font typeface="Poppins ExtraBold"/>
      <p:bold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SemiBold-regular.fntdata"/><Relationship Id="rId42" Type="http://schemas.openxmlformats.org/officeDocument/2006/relationships/font" Target="fonts/PoppinsSemiBold-italic.fntdata"/><Relationship Id="rId41" Type="http://schemas.openxmlformats.org/officeDocument/2006/relationships/font" Target="fonts/PoppinsSemiBold-bold.fntdata"/><Relationship Id="rId44" Type="http://schemas.openxmlformats.org/officeDocument/2006/relationships/font" Target="fonts/BarlowSemiBold-regular.fntdata"/><Relationship Id="rId43" Type="http://schemas.openxmlformats.org/officeDocument/2006/relationships/font" Target="fonts/PoppinsSemiBold-boldItalic.fntdata"/><Relationship Id="rId46" Type="http://schemas.openxmlformats.org/officeDocument/2006/relationships/font" Target="fonts/BarlowSemiBold-italic.fntdata"/><Relationship Id="rId45" Type="http://schemas.openxmlformats.org/officeDocument/2006/relationships/font" Target="fonts/Barlow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ourierPrime-regular.fntdata"/><Relationship Id="rId47" Type="http://schemas.openxmlformats.org/officeDocument/2006/relationships/font" Target="fonts/BarlowSemiBold-boldItalic.fntdata"/><Relationship Id="rId49" Type="http://schemas.openxmlformats.org/officeDocument/2006/relationships/font" Target="fonts/CourierPrime-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boldItalic.fntdata"/><Relationship Id="rId30" Type="http://schemas.openxmlformats.org/officeDocument/2006/relationships/font" Target="fonts/PoppinsMedium-italic.fntdata"/><Relationship Id="rId33" Type="http://schemas.openxmlformats.org/officeDocument/2006/relationships/font" Target="fonts/PoppinsBlack-boldItalic.fntdata"/><Relationship Id="rId32" Type="http://schemas.openxmlformats.org/officeDocument/2006/relationships/font" Target="fonts/PoppinsBlack-bold.fntdata"/><Relationship Id="rId35" Type="http://schemas.openxmlformats.org/officeDocument/2006/relationships/font" Target="fonts/BarlowMedium-bold.fntdata"/><Relationship Id="rId34" Type="http://schemas.openxmlformats.org/officeDocument/2006/relationships/font" Target="fonts/BarlowMedium-regular.fntdata"/><Relationship Id="rId37" Type="http://schemas.openxmlformats.org/officeDocument/2006/relationships/font" Target="fonts/BarlowMedium-boldItalic.fntdata"/><Relationship Id="rId36" Type="http://schemas.openxmlformats.org/officeDocument/2006/relationships/font" Target="fonts/BarlowMedium-italic.fntdata"/><Relationship Id="rId39" Type="http://schemas.openxmlformats.org/officeDocument/2006/relationships/font" Target="fonts/BarlowExtraBold-boldItalic.fntdata"/><Relationship Id="rId38" Type="http://schemas.openxmlformats.org/officeDocument/2006/relationships/font" Target="fonts/BarlowExtraBold-bold.fntdata"/><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PoppinsLight-regular.fntdata"/><Relationship Id="rId23" Type="http://schemas.openxmlformats.org/officeDocument/2006/relationships/font" Target="fonts/Poppins-boldItalic.fntdata"/><Relationship Id="rId26" Type="http://schemas.openxmlformats.org/officeDocument/2006/relationships/font" Target="fonts/PoppinsLight-italic.fntdata"/><Relationship Id="rId25" Type="http://schemas.openxmlformats.org/officeDocument/2006/relationships/font" Target="fonts/PoppinsLight-bold.fntdata"/><Relationship Id="rId28" Type="http://schemas.openxmlformats.org/officeDocument/2006/relationships/font" Target="fonts/PoppinsMedium-regular.fntdata"/><Relationship Id="rId27" Type="http://schemas.openxmlformats.org/officeDocument/2006/relationships/font" Target="fonts/PoppinsLight-boldItalic.fntdata"/><Relationship Id="rId29" Type="http://schemas.openxmlformats.org/officeDocument/2006/relationships/font" Target="fonts/PoppinsMedium-bold.fntdata"/><Relationship Id="rId51" Type="http://schemas.openxmlformats.org/officeDocument/2006/relationships/font" Target="fonts/CourierPrime-boldItalic.fntdata"/><Relationship Id="rId50" Type="http://schemas.openxmlformats.org/officeDocument/2006/relationships/font" Target="fonts/CourierPrime-italic.fntdata"/><Relationship Id="rId53" Type="http://schemas.openxmlformats.org/officeDocument/2006/relationships/font" Target="fonts/Barlow-boldItalic.fntdata"/><Relationship Id="rId52" Type="http://schemas.openxmlformats.org/officeDocument/2006/relationships/font" Target="fonts/Barlow-bold.fntdata"/><Relationship Id="rId11" Type="http://schemas.openxmlformats.org/officeDocument/2006/relationships/slide" Target="slides/slide6.xml"/><Relationship Id="rId55" Type="http://schemas.openxmlformats.org/officeDocument/2006/relationships/font" Target="fonts/PoppinsExtraBold-boldItalic.fntdata"/><Relationship Id="rId10" Type="http://schemas.openxmlformats.org/officeDocument/2006/relationships/slide" Target="slides/slide5.xml"/><Relationship Id="rId54" Type="http://schemas.openxmlformats.org/officeDocument/2006/relationships/font" Target="fonts/PoppinsExtraBold-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f332c918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f332c918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f332c918f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0f332c918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f332c918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f332c918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8a3f70bc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8a3f70bc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dd93fef13d_0_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dd93fef13d_0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706478961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706478961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78de88e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78de88e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170c44cd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170c44cd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15d0726eb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15d0726eb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0f332c918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0f332c918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Font typeface="Barlow ExtraBold"/>
              <a:buNone/>
              <a:defRPr sz="4300">
                <a:latin typeface="Barlow ExtraBold"/>
                <a:ea typeface="Barlow ExtraBold"/>
                <a:cs typeface="Barlow ExtraBold"/>
                <a:sym typeface="Barlow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DIGITAL IDENTITY</a:t>
            </a:r>
            <a:endParaRPr>
              <a:solidFill>
                <a:schemeClr val="lt1"/>
              </a:solidFill>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solidFill>
                  <a:schemeClr val="lt1"/>
                </a:solidFill>
                <a:latin typeface="Poppins ExtraBold"/>
                <a:ea typeface="Poppins ExtraBold"/>
                <a:cs typeface="Poppins ExtraBold"/>
                <a:sym typeface="Poppins ExtraBold"/>
              </a:rPr>
              <a:t>When Reputation Turns Sour</a:t>
            </a:r>
            <a:endParaRPr sz="4000">
              <a:solidFill>
                <a:schemeClr val="lt1"/>
              </a:solidFill>
              <a:latin typeface="Poppins ExtraBold"/>
              <a:ea typeface="Poppins ExtraBold"/>
              <a:cs typeface="Poppins ExtraBold"/>
              <a:sym typeface="Poppins ExtraBold"/>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EXERCISE-IN-A-BOX</a:t>
            </a:r>
            <a:endParaRPr>
              <a:solidFill>
                <a:schemeClr val="lt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2"/>
                </a:solidFill>
              </a:rPr>
              <a:t>LESSON 4.1</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p:nvPr/>
        </p:nvSpPr>
        <p:spPr>
          <a:xfrm>
            <a:off x="3354980" y="171450"/>
            <a:ext cx="5508000" cy="4407300"/>
          </a:xfrm>
          <a:prstGeom prst="roundRect">
            <a:avLst>
              <a:gd fmla="val 5618" name="adj"/>
            </a:avLst>
          </a:prstGeom>
          <a:solidFill>
            <a:srgbClr val="59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What is the importance of maintaining a good image online? Think about it in a professional work context. </a:t>
            </a:r>
            <a:endParaRPr/>
          </a:p>
          <a:p>
            <a:pPr indent="0" lvl="0" marL="0" rtl="0" algn="l">
              <a:spcBef>
                <a:spcPts val="1200"/>
              </a:spcBef>
              <a:spcAft>
                <a:spcPts val="0"/>
              </a:spcAft>
              <a:buNone/>
            </a:pPr>
            <a:r>
              <a:rPr lang="en"/>
              <a:t>2. What is the impact of social media on the spread of information, especially when it comes to negative content?</a:t>
            </a:r>
            <a:endParaRPr/>
          </a:p>
          <a:p>
            <a:pPr indent="0" lvl="0" marL="0" rtl="0" algn="l">
              <a:spcBef>
                <a:spcPts val="1200"/>
              </a:spcBef>
              <a:spcAft>
                <a:spcPts val="0"/>
              </a:spcAft>
              <a:buNone/>
            </a:pPr>
            <a:r>
              <a:rPr lang="en"/>
              <a:t>3. What are the potential consequences of not taking digital permanency seriously?</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7" name="Google Shape;217;p29"/>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18" name="Google Shape;218;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pic>
        <p:nvPicPr>
          <p:cNvPr id="219" name="Google Shape;219;p29"/>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20" name="Google Shape;220;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p:nvPr/>
        </p:nvSpPr>
        <p:spPr>
          <a:xfrm>
            <a:off x="3225125" y="171450"/>
            <a:ext cx="5637900" cy="4511100"/>
          </a:xfrm>
          <a:prstGeom prst="roundRect">
            <a:avLst>
              <a:gd fmla="val 5618" name="adj"/>
            </a:avLst>
          </a:prstGeom>
          <a:solidFill>
            <a:srgbClr val="F8D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Do you think this is an appropriate message for Woo-Jin to post to his public social media account? Why or why not? </a:t>
            </a:r>
            <a:endParaRPr/>
          </a:p>
          <a:p>
            <a:pPr indent="0" lvl="0" marL="0" rtl="0" algn="l">
              <a:spcBef>
                <a:spcPts val="1200"/>
              </a:spcBef>
              <a:spcAft>
                <a:spcPts val="1200"/>
              </a:spcAft>
              <a:buNone/>
            </a:pPr>
            <a:r>
              <a:rPr lang="en"/>
              <a:t>3. What are some potential negative consequences Woo-Jin might face after posting this? </a:t>
            </a:r>
            <a:endParaRPr/>
          </a:p>
        </p:txBody>
      </p:sp>
      <p:pic>
        <p:nvPicPr>
          <p:cNvPr id="227" name="Google Shape;227;p30"/>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28" name="Google Shape;228;p30"/>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29" name="Google Shape;229;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0" name="Google Shape;230;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p:nvPr/>
        </p:nvSpPr>
        <p:spPr>
          <a:xfrm>
            <a:off x="3225125" y="171450"/>
            <a:ext cx="5637900" cy="4511100"/>
          </a:xfrm>
          <a:prstGeom prst="roundRect">
            <a:avLst>
              <a:gd fmla="val 5618"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1.What is the reason for cancelling Woo-Jin's job interview at Sip N Slurp?</a:t>
            </a:r>
            <a:endParaRPr/>
          </a:p>
          <a:p>
            <a:pPr indent="0" lvl="0" marL="0" rtl="0" algn="l">
              <a:spcBef>
                <a:spcPts val="1200"/>
              </a:spcBef>
              <a:spcAft>
                <a:spcPts val="1200"/>
              </a:spcAft>
              <a:buClr>
                <a:srgbClr val="000000"/>
              </a:buClr>
              <a:buSzPts val="1100"/>
              <a:buFont typeface="Arial"/>
              <a:buNone/>
            </a:pPr>
            <a:r>
              <a:rPr lang="en"/>
              <a:t>2. What advice can you give Woo-Jin to help him improve his online reputation? </a:t>
            </a:r>
            <a:endParaRPr/>
          </a:p>
        </p:txBody>
      </p:sp>
      <p:pic>
        <p:nvPicPr>
          <p:cNvPr id="237" name="Google Shape;237;p31"/>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38" name="Google Shape;238;p31"/>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39" name="Google Shape;239;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0" name="Google Shape;240;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4" name="Shape 244"/>
        <p:cNvGrpSpPr/>
        <p:nvPr/>
      </p:nvGrpSpPr>
      <p:grpSpPr>
        <a:xfrm>
          <a:off x="0" y="0"/>
          <a:ext cx="0" cy="0"/>
          <a:chOff x="0" y="0"/>
          <a:chExt cx="0" cy="0"/>
        </a:xfrm>
      </p:grpSpPr>
      <p:sp>
        <p:nvSpPr>
          <p:cNvPr id="245" name="Google Shape;245;p3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46" name="Google Shape;246;p32"/>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47" name="Google Shape;247;p32"/>
          <p:cNvSpPr txBox="1"/>
          <p:nvPr/>
        </p:nvSpPr>
        <p:spPr>
          <a:xfrm>
            <a:off x="406800" y="1590650"/>
            <a:ext cx="8330400" cy="29262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Everything you post online is permanent, so think twice before posting!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Your online reputation can have a significant impact on your life, such as job or education opportunities. Make sure your maintain a </a:t>
            </a:r>
            <a:r>
              <a:rPr lang="en" sz="1300">
                <a:latin typeface="Poppins"/>
                <a:ea typeface="Poppins"/>
                <a:cs typeface="Poppins"/>
                <a:sym typeface="Poppins"/>
              </a:rPr>
              <a:t>positive</a:t>
            </a:r>
            <a:r>
              <a:rPr lang="en" sz="1300">
                <a:latin typeface="Poppins"/>
                <a:ea typeface="Poppins"/>
                <a:cs typeface="Poppins"/>
                <a:sym typeface="Poppins"/>
              </a:rPr>
              <a:t> online reputation.</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Be very considerate and thoughtful before posting or leaving a comment online if your social media profile is set to public.</a:t>
            </a:r>
            <a:endParaRPr sz="1300">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51" name="Shape 251"/>
        <p:cNvGrpSpPr/>
        <p:nvPr/>
      </p:nvGrpSpPr>
      <p:grpSpPr>
        <a:xfrm>
          <a:off x="0" y="0"/>
          <a:ext cx="0" cy="0"/>
          <a:chOff x="0" y="0"/>
          <a:chExt cx="0" cy="0"/>
        </a:xfrm>
      </p:grpSpPr>
      <p:sp>
        <p:nvSpPr>
          <p:cNvPr id="252" name="Google Shape;252;p33"/>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2"/>
                </a:solidFill>
              </a:rPr>
              <a:t>LESSON 4.1</a:t>
            </a:r>
            <a:endParaRPr/>
          </a:p>
        </p:txBody>
      </p:sp>
      <p:sp>
        <p:nvSpPr>
          <p:cNvPr id="253" name="Google Shape;253;p33"/>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Is your social media account set to private or public? Why did you choose to do that? </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What do you think these terms mean?</a:t>
            </a:r>
            <a:endParaRPr/>
          </a:p>
        </p:txBody>
      </p:sp>
      <p:pic>
        <p:nvPicPr>
          <p:cNvPr id="152" name="Google Shape;152;p22"/>
          <p:cNvPicPr preferRelativeResize="0"/>
          <p:nvPr>
            <p:ph idx="3" type="pic"/>
          </p:nvPr>
        </p:nvPicPr>
        <p:blipFill rotWithShape="1">
          <a:blip r:embed="rId3">
            <a:alphaModFix/>
          </a:blip>
          <a:srcRect b="0" l="29" r="19" t="0"/>
          <a:stretch/>
        </p:blipFill>
        <p:spPr>
          <a:xfrm>
            <a:off x="809250" y="1293375"/>
            <a:ext cx="2248201" cy="2962801"/>
          </a:xfrm>
          <a:prstGeom prst="rect">
            <a:avLst/>
          </a:prstGeom>
        </p:spPr>
      </p:pic>
      <p:pic>
        <p:nvPicPr>
          <p:cNvPr id="153" name="Google Shape;153;p22"/>
          <p:cNvPicPr preferRelativeResize="0"/>
          <p:nvPr>
            <p:ph idx="4" type="pic"/>
          </p:nvPr>
        </p:nvPicPr>
        <p:blipFill rotWithShape="1">
          <a:blip r:embed="rId4">
            <a:alphaModFix/>
          </a:blip>
          <a:srcRect b="0" l="29" r="19" t="0"/>
          <a:stretch/>
        </p:blipFill>
        <p:spPr>
          <a:xfrm>
            <a:off x="3401550" y="1292525"/>
            <a:ext cx="2248201" cy="2962801"/>
          </a:xfrm>
          <a:prstGeom prst="rect">
            <a:avLst/>
          </a:prstGeom>
        </p:spPr>
      </p:pic>
      <p:pic>
        <p:nvPicPr>
          <p:cNvPr id="154" name="Google Shape;154;p22"/>
          <p:cNvPicPr preferRelativeResize="0"/>
          <p:nvPr>
            <p:ph idx="5" type="pic"/>
          </p:nvPr>
        </p:nvPicPr>
        <p:blipFill rotWithShape="1">
          <a:blip r:embed="rId5">
            <a:alphaModFix/>
          </a:blip>
          <a:srcRect b="0" l="29" r="19" t="0"/>
          <a:stretch/>
        </p:blipFill>
        <p:spPr>
          <a:xfrm>
            <a:off x="5993850" y="1292525"/>
            <a:ext cx="2248201" cy="2962801"/>
          </a:xfrm>
          <a:prstGeom prst="rect">
            <a:avLst/>
          </a:prstGeom>
        </p:spPr>
      </p:pic>
      <p:sp>
        <p:nvSpPr>
          <p:cNvPr id="155" name="Google Shape;155;p22"/>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56" name="Google Shape;156;p22"/>
          <p:cNvPicPr preferRelativeResize="0"/>
          <p:nvPr>
            <p:ph idx="2" type="pic"/>
          </p:nvPr>
        </p:nvPicPr>
        <p:blipFill rotWithShape="1">
          <a:blip r:embed="rId6">
            <a:alphaModFix/>
          </a:blip>
          <a:srcRect b="0" l="0" r="0" t="0"/>
          <a:stretch/>
        </p:blipFill>
        <p:spPr>
          <a:xfrm>
            <a:off x="4278750" y="256700"/>
            <a:ext cx="493800" cy="493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Permanency</a:t>
            </a:r>
            <a:endParaRPr/>
          </a:p>
        </p:txBody>
      </p:sp>
      <p:pic>
        <p:nvPicPr>
          <p:cNvPr id="162" name="Google Shape;162;p23"/>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63" name="Google Shape;163;p23"/>
          <p:cNvSpPr txBox="1"/>
          <p:nvPr>
            <p:ph idx="1" type="body"/>
          </p:nvPr>
        </p:nvSpPr>
        <p:spPr>
          <a:xfrm>
            <a:off x="4456050" y="1552325"/>
            <a:ext cx="4082700" cy="1083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The concept that anything posted online may remain available and accessible indefinitely, creating a permanent digital record.</a:t>
            </a:r>
            <a:endParaRPr/>
          </a:p>
        </p:txBody>
      </p:sp>
      <p:pic>
        <p:nvPicPr>
          <p:cNvPr id="164" name="Google Shape;164;p23"/>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65" name="Google Shape;165;p23"/>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Online Reputation</a:t>
            </a:r>
            <a:endParaRPr/>
          </a:p>
        </p:txBody>
      </p:sp>
      <p:pic>
        <p:nvPicPr>
          <p:cNvPr id="171" name="Google Shape;171;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2" name="Google Shape;172;p24"/>
          <p:cNvSpPr txBox="1"/>
          <p:nvPr>
            <p:ph idx="1" type="body"/>
          </p:nvPr>
        </p:nvSpPr>
        <p:spPr>
          <a:xfrm>
            <a:off x="4456050" y="1552325"/>
            <a:ext cx="40827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perception and opinion others form about an individual based on their online presence and activities. It can be influenced by things like the pictures you post, the comments you make, and the people you associate with online.</a:t>
            </a:r>
            <a:endParaRPr/>
          </a:p>
          <a:p>
            <a:pPr indent="0" lvl="0" marL="0" rtl="0" algn="l">
              <a:spcBef>
                <a:spcPts val="1200"/>
              </a:spcBef>
              <a:spcAft>
                <a:spcPts val="1200"/>
              </a:spcAft>
              <a:buNone/>
            </a:pPr>
            <a:r>
              <a:t/>
            </a:r>
            <a:endParaRPr/>
          </a:p>
        </p:txBody>
      </p:sp>
      <p:pic>
        <p:nvPicPr>
          <p:cNvPr id="173" name="Google Shape;173;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4" name="Google Shape;174;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Public or Private Profile</a:t>
            </a:r>
            <a:endParaRPr/>
          </a:p>
        </p:txBody>
      </p:sp>
      <p:pic>
        <p:nvPicPr>
          <p:cNvPr id="180" name="Google Shape;180;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1" name="Google Shape;181;p25"/>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 public social media account is a profile that can be viewed by anyone on the internet, regardless of whether they are friends with or follow the account holder. A private social media account is a profile that is only accessible to people who have been granted permission by the account holder, such as friends or followers. </a:t>
            </a:r>
            <a:endParaRPr/>
          </a:p>
        </p:txBody>
      </p:sp>
      <p:pic>
        <p:nvPicPr>
          <p:cNvPr id="182" name="Google Shape;182;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3" name="Google Shape;183;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7" name="Shape 187"/>
        <p:cNvGrpSpPr/>
        <p:nvPr/>
      </p:nvGrpSpPr>
      <p:grpSpPr>
        <a:xfrm>
          <a:off x="0" y="0"/>
          <a:ext cx="0" cy="0"/>
          <a:chOff x="0" y="0"/>
          <a:chExt cx="0" cy="0"/>
        </a:xfrm>
      </p:grpSpPr>
      <p:sp>
        <p:nvSpPr>
          <p:cNvPr id="188" name="Google Shape;188;p26"/>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89" name="Google Shape;189;p26"/>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0" name="Google Shape;190;p26"/>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p:nvPr/>
        </p:nvSpPr>
        <p:spPr>
          <a:xfrm>
            <a:off x="3225125" y="171450"/>
            <a:ext cx="5637900" cy="4511100"/>
          </a:xfrm>
          <a:prstGeom prst="roundRect">
            <a:avLst>
              <a:gd fmla="val 5618"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Why might Woo-Jin’s boss care about what he posts on the company’s social media account?</a:t>
            </a:r>
            <a:endParaRPr/>
          </a:p>
          <a:p>
            <a:pPr indent="0" lvl="0" marL="0" rtl="0" algn="l">
              <a:spcBef>
                <a:spcPts val="1200"/>
              </a:spcBef>
              <a:spcAft>
                <a:spcPts val="0"/>
              </a:spcAft>
              <a:buClr>
                <a:schemeClr val="dk1"/>
              </a:buClr>
              <a:buSzPts val="1100"/>
              <a:buFont typeface="Arial"/>
              <a:buNone/>
            </a:pPr>
            <a:r>
              <a:rPr lang="en"/>
              <a:t>2. What is the difference between a public and private social media profile, and why does it matter?</a:t>
            </a:r>
            <a:endParaRPr/>
          </a:p>
          <a:p>
            <a:pPr indent="0" lvl="0" marL="0" rtl="0" algn="l">
              <a:spcBef>
                <a:spcPts val="1200"/>
              </a:spcBef>
              <a:spcAft>
                <a:spcPts val="1200"/>
              </a:spcAft>
              <a:buNone/>
            </a:pPr>
            <a:r>
              <a:t/>
            </a:r>
            <a:endParaRPr/>
          </a:p>
        </p:txBody>
      </p:sp>
      <p:pic>
        <p:nvPicPr>
          <p:cNvPr id="197" name="Google Shape;197;p27"/>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198" name="Google Shape;198;p27"/>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199" name="Google Shape;199;p27"/>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0" name="Google Shape;200;p27"/>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p:nvPr/>
        </p:nvSpPr>
        <p:spPr>
          <a:xfrm>
            <a:off x="3225125" y="171450"/>
            <a:ext cx="5637900" cy="4511100"/>
          </a:xfrm>
          <a:prstGeom prst="roundRect">
            <a:avLst>
              <a:gd fmla="val 5618"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How might Woo-Jin’s replies affect The Juice Garden’s online reputation?</a:t>
            </a:r>
            <a:endParaRPr/>
          </a:p>
          <a:p>
            <a:pPr indent="0" lvl="0" marL="0" rtl="0" algn="l">
              <a:spcBef>
                <a:spcPts val="1200"/>
              </a:spcBef>
              <a:spcAft>
                <a:spcPts val="0"/>
              </a:spcAft>
              <a:buNone/>
            </a:pPr>
            <a:r>
              <a:rPr lang="en"/>
              <a:t>2. How does the concept of digital permanency apply to these Gulp reviews and Woo-Jin’s replies? </a:t>
            </a:r>
            <a:endParaRPr/>
          </a:p>
          <a:p>
            <a:pPr indent="0" lvl="0" marL="0" rtl="0" algn="l">
              <a:spcBef>
                <a:spcPts val="1200"/>
              </a:spcBef>
              <a:spcAft>
                <a:spcPts val="1200"/>
              </a:spcAft>
              <a:buNone/>
            </a:pPr>
            <a:r>
              <a:t/>
            </a:r>
            <a:endParaRPr/>
          </a:p>
        </p:txBody>
      </p:sp>
      <p:pic>
        <p:nvPicPr>
          <p:cNvPr id="207" name="Google Shape;207;p28"/>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08" name="Google Shape;208;p28"/>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09" name="Google Shape;209;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0" name="Google Shape;210;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