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98" r:id="rId2"/>
    <p:sldId id="299" r:id="rId3"/>
    <p:sldId id="300" r:id="rId4"/>
    <p:sldId id="256" r:id="rId5"/>
    <p:sldId id="269" r:id="rId6"/>
    <p:sldId id="265" r:id="rId7"/>
    <p:sldId id="268" r:id="rId8"/>
    <p:sldId id="301" r:id="rId9"/>
    <p:sldId id="270" r:id="rId10"/>
    <p:sldId id="297" r:id="rId11"/>
    <p:sldId id="291" r:id="rId12"/>
    <p:sldId id="272" r:id="rId13"/>
    <p:sldId id="261" r:id="rId14"/>
    <p:sldId id="273" r:id="rId15"/>
    <p:sldId id="302" r:id="rId16"/>
    <p:sldId id="295" r:id="rId17"/>
    <p:sldId id="277" r:id="rId18"/>
    <p:sldId id="278" r:id="rId19"/>
    <p:sldId id="267" r:id="rId20"/>
    <p:sldId id="264" r:id="rId21"/>
    <p:sldId id="292" r:id="rId22"/>
    <p:sldId id="293" r:id="rId23"/>
    <p:sldId id="279" r:id="rId24"/>
    <p:sldId id="281" r:id="rId25"/>
    <p:sldId id="282" r:id="rId26"/>
    <p:sldId id="280" r:id="rId27"/>
    <p:sldId id="287" r:id="rId28"/>
    <p:sldId id="283" r:id="rId29"/>
    <p:sldId id="296" r:id="rId30"/>
    <p:sldId id="284" r:id="rId31"/>
    <p:sldId id="285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31806A-20C1-7569-7FAF-3B1634589BB4}" name="Michelle Yao" initials="MY" userId="60bb2049ad6613a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46340"/>
    <a:srgbClr val="6BA5F4"/>
    <a:srgbClr val="F5633F"/>
    <a:srgbClr val="EE594B"/>
    <a:srgbClr val="7264D2"/>
    <a:srgbClr val="2D3A4C"/>
    <a:srgbClr val="FFC450"/>
    <a:srgbClr val="8E85EE"/>
    <a:srgbClr val="2D3A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85"/>
    <p:restoredTop sz="94395"/>
  </p:normalViewPr>
  <p:slideViewPr>
    <p:cSldViewPr snapToGrid="0">
      <p:cViewPr>
        <p:scale>
          <a:sx n="70" d="100"/>
          <a:sy n="70" d="100"/>
        </p:scale>
        <p:origin x="792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FB0C3-0F29-5947-A0F7-71D609DDB1A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0009F-C546-434C-868D-D2BEA18CC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8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009F-C546-434C-868D-D2BEA18CC0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80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5190-8F88-C65A-0380-8FA321674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14343-FFEC-970C-7601-BC70633B5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DEF6F1-AE5F-9FA5-B600-5B07A2951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33B64-9ED5-8847-17B7-714AF4C90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009F-C546-434C-868D-D2BEA18CC0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39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CB30D-1521-B640-95EA-71A282E7D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389E92-27D9-953F-BFE0-BF76642A96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A53990-7231-DAD4-DFB7-8788286FE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D3EA4-BB65-E247-ADC3-3DFBA9B62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009F-C546-434C-868D-D2BEA18CC0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7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A89A-F4E9-A54E-DF11-95642A53B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26145-8CFC-9E5D-7E76-DC5AF1930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96A4D3-01B6-C9E3-2D2E-DC2FA161A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46A27-E6B2-FCC3-383D-B3A45125B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009F-C546-434C-868D-D2BEA18CC0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40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685F8-C0AA-F8E8-830F-FBB0A7111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857FF-843D-C67A-3A21-3FCE44D4D4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2290DB-8691-CDA1-FCEB-DAA0A28EC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828F7-C9AC-0C9F-BC4D-AF0B923C94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009F-C546-434C-868D-D2BEA18CC0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15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009F-C546-434C-868D-D2BEA18CC09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59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6CB81-F301-9250-DA30-DD26699F0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2C1D1A-3B50-8DE8-8F83-E40069D10C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3FED19-DDFC-9D8C-A0EA-1B5D09C2C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0FB6A-1959-FD28-86E2-E21450BA7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F0009F-C546-434C-868D-D2BEA18CC0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979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0A835-A1C3-54A5-7562-DD60944C4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DABF0-8232-0D23-11A6-E955F9493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C64B8-85ED-E2D1-39D1-7AC80CE3E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72F9D-C411-997C-85A7-BC7EB64F0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9C8BF-6B9E-2ED9-6852-5F328C31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4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A8EC5-F03F-9C02-B36D-F205C7EC6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1A7CE-56B8-8DC1-5B07-84287BB83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0899F-B0BA-7F02-41F0-3C6D36469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1C8AB-49B4-CBAB-89C1-42C0747AF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8036D-62DA-3ABB-4CAA-56D8123B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64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A7AF7-58EC-7CE5-2628-04B6A53D8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2A2CB-1CA6-E4EE-C20D-EAC7258C7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F0972-DAFC-AA6D-1CBC-ECE6D156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8D3ED-92E9-856B-94F6-37E347C7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D6D5B-E431-D201-A8F2-FF809C102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2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67D6-50F2-71E1-6AC2-131C34842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2DB04-EE75-44E9-0E63-2A72800C4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612422-AA64-FC75-B76F-525E90C39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CC118-B8C8-8EBF-7B86-8ECAC005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75795-E19B-4618-2ACA-09976BF0B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DC7E6C-BB54-1801-DD7D-C84F495C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1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DB75B-6024-1EC2-4809-121753792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C5ABE-0B4C-C4A2-3403-52E585336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C5E73-0FC1-0A8D-4F23-0642BFB21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0B00B-7FEF-A159-3FAC-8361FB5D9F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8C3AD4-F6A9-FF48-B227-500D913AAB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6908F0-D902-5A4D-051E-0544267B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007063-6720-20CB-5568-5ED2C89B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838897-6BED-7210-C686-61DE40B0E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EC1FD-35A6-0320-22F8-F5A0C05D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DC11F-98BA-F561-E337-0EEEF1E5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F77F0A-7C26-C161-10A9-B5326743D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71954-582B-9521-E4C3-BF70FADEF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7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6DE9DB-7584-D525-04E3-87279289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8307BC-5D1C-323C-5D1E-B67A54B5B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CA201-DD96-A7AE-29BC-CF7E84254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47DA-FFB6-8600-4198-78632BCC5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8DEE-DFE1-23DD-50FE-4DA8C59EE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4D5EF-98F2-5226-BF06-769008E8B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9BDDE4-6E13-EE06-6CA7-088D895A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E76C0-EF8F-34BB-2949-8E880ACCA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222C3-5AC7-3BA8-7B81-F5C657E6B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2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9ED0D-1A85-ED57-C2A3-CC680F27F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4CF85D-15C0-E29D-58E5-787C99C407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366A-F90F-B1D2-537E-2FE968A4A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2B61FC-7D72-EA2A-93FD-9A77FBEED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E3650-E35E-8DBB-F8F9-019EC3958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7774D5-BD1A-A577-BDA7-27EE90F4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1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AED8-A182-6B9A-11F0-DF928890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E417E-C9FC-1C00-903B-A49258AD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5D830-1FE7-1D28-B8CB-4E007CBC0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7F6A4-77D3-AA66-6CE8-8130DDD9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656D9-B584-13B4-B81E-35E2F203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7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8E65B6-25E1-05AC-4D13-0F6D2BA1E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ECB40-93E8-203D-707A-800F2FD03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A0CAB-76E5-73E9-25ED-5614D31D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D441A-FDCF-9C7B-9224-E728DA808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84DE7-81E0-590A-AF7A-19504B453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37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2D3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BDDF3A5-394D-B90A-EA5B-AF657E821813}"/>
              </a:ext>
            </a:extLst>
          </p:cNvPr>
          <p:cNvSpPr/>
          <p:nvPr userDrawn="1"/>
        </p:nvSpPr>
        <p:spPr>
          <a:xfrm rot="5400000">
            <a:off x="3266513" y="-2595037"/>
            <a:ext cx="5658975" cy="11533660"/>
          </a:xfrm>
          <a:prstGeom prst="roundRect">
            <a:avLst>
              <a:gd name="adj" fmla="val 38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0CB287-4B43-0836-4685-40331EEDE337}"/>
              </a:ext>
            </a:extLst>
          </p:cNvPr>
          <p:cNvSpPr/>
          <p:nvPr userDrawn="1"/>
        </p:nvSpPr>
        <p:spPr>
          <a:xfrm>
            <a:off x="1" y="6334822"/>
            <a:ext cx="12192000" cy="538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oogle Shape;69;g3e49e1d7e8d_0_236">
            <a:extLst>
              <a:ext uri="{FF2B5EF4-FFF2-40B4-BE49-F238E27FC236}">
                <a16:creationId xmlns:a16="http://schemas.microsoft.com/office/drawing/2014/main" id="{C70C7D50-5614-EF9A-AEFE-2E680DF7024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438148" y="6466069"/>
            <a:ext cx="1305480" cy="2784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70;g3e49e1d7e8d_0_236">
            <a:extLst>
              <a:ext uri="{FF2B5EF4-FFF2-40B4-BE49-F238E27FC236}">
                <a16:creationId xmlns:a16="http://schemas.microsoft.com/office/drawing/2014/main" id="{FE2FB61D-3B71-03FF-F21A-CEA560F7EC79}"/>
              </a:ext>
            </a:extLst>
          </p:cNvPr>
          <p:cNvSpPr/>
          <p:nvPr userDrawn="1"/>
        </p:nvSpPr>
        <p:spPr>
          <a:xfrm>
            <a:off x="10902191" y="6441966"/>
            <a:ext cx="1028940" cy="371465"/>
          </a:xfrm>
          <a:custGeom>
            <a:avLst/>
            <a:gdLst/>
            <a:ahLst/>
            <a:cxnLst/>
            <a:rect l="l" t="t" r="r" b="b"/>
            <a:pathLst>
              <a:path w="1313981" h="474370" extrusionOk="0">
                <a:moveTo>
                  <a:pt x="0" y="0"/>
                </a:moveTo>
                <a:lnTo>
                  <a:pt x="1313981" y="0"/>
                </a:lnTo>
                <a:lnTo>
                  <a:pt x="1313981" y="474370"/>
                </a:lnTo>
                <a:lnTo>
                  <a:pt x="0" y="474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5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2BB16-5D6B-28C7-697F-A94657C0F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D59B1-372C-F5D2-8171-6BFF5BCDD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FBB80-9C22-85C8-F53F-8FD24034F0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2B9E34-23DC-3D43-AB3F-3F568957C5BC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8C552-1B07-0548-BB6E-0CA1CAB0C2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77219-0472-A9F1-270A-73515A3339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8E88F0-70C0-1941-AD04-BD8B43B6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8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learn.microsoft.com/en-us/training/educator-center/instructor-materials/classroom-toolkit-unlock-generative-ai-safely-responsibly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HNprb2hgzU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4E7110-1E28-3A94-3506-558EE47A17D7}"/>
              </a:ext>
            </a:extLst>
          </p:cNvPr>
          <p:cNvSpPr txBox="1"/>
          <p:nvPr/>
        </p:nvSpPr>
        <p:spPr>
          <a:xfrm>
            <a:off x="585735" y="1157474"/>
            <a:ext cx="10765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ID" sz="24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ปลดล็</a:t>
            </a:r>
            <a:r>
              <a:rPr lang="en-ID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อก</a:t>
            </a:r>
            <a:r>
              <a:rPr lang="en-ID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ศักยภาพของ</a:t>
            </a:r>
            <a:r>
              <a:rPr lang="en-ID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Generative AI อย่างปลอดภัยและ มีความรับผิดชอบ</a:t>
            </a:r>
            <a:endParaRPr kumimoji="0" lang="en-US" sz="2400" b="1" u="none" strike="noStrike" kern="1200" cap="none" spc="0" normalizeH="0" baseline="0" dirty="0">
              <a:ln>
                <a:noFill/>
              </a:ln>
              <a:solidFill>
                <a:srgbClr val="24394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507C7A-F01C-5F58-5DC7-C5C10D9465E3}"/>
              </a:ext>
            </a:extLst>
          </p:cNvPr>
          <p:cNvSpPr txBox="1"/>
          <p:nvPr/>
        </p:nvSpPr>
        <p:spPr>
          <a:xfrm>
            <a:off x="585734" y="895373"/>
            <a:ext cx="4384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ชุดเนื้อหาเสริมสำหรับ</a:t>
            </a:r>
            <a:r>
              <a:rPr lang="en-ID" sz="1600" err="1">
                <a:latin typeface="Arial" panose="020B0604020202020204" pitchFamily="34" charset="0"/>
                <a:cs typeface="Arial" panose="020B0604020202020204" pitchFamily="34" charset="0"/>
              </a:rPr>
              <a:t>ชุด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เครื่องมือ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ในห้องเรียน</a:t>
            </a:r>
            <a:endParaRPr kumimoji="0" lang="en-US" sz="1600" i="0" u="none" strike="noStrike" kern="1200" cap="none" spc="0" normalizeH="0" baseline="0" dirty="0">
              <a:ln>
                <a:noFill/>
              </a:ln>
              <a:solidFill>
                <a:srgbClr val="F463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 Same-side Corner of Rectangle 2">
            <a:extLst>
              <a:ext uri="{FF2B5EF4-FFF2-40B4-BE49-F238E27FC236}">
                <a16:creationId xmlns:a16="http://schemas.microsoft.com/office/drawing/2014/main" id="{9783633C-B820-B34E-0FF0-78F290E7B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28960" y="-533364"/>
            <a:ext cx="369332" cy="2227256"/>
          </a:xfrm>
          <a:prstGeom prst="round2SameRect">
            <a:avLst>
              <a:gd name="adj1" fmla="val 37901"/>
              <a:gd name="adj2" fmla="val 0"/>
            </a:avLst>
          </a:prstGeom>
          <a:solidFill>
            <a:srgbClr val="669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6D8AFA-F468-A25E-07E8-8765C4C4CB2F}"/>
              </a:ext>
            </a:extLst>
          </p:cNvPr>
          <p:cNvSpPr txBox="1"/>
          <p:nvPr/>
        </p:nvSpPr>
        <p:spPr>
          <a:xfrm>
            <a:off x="585736" y="389549"/>
            <a:ext cx="1716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1200"/>
              </a:spcAft>
              <a:defRPr/>
            </a:pP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คู่มือ</a:t>
            </a:r>
            <a:r>
              <a:rPr lang="en-ID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สำหรับผู้สอน</a:t>
            </a:r>
            <a:endParaRPr kumimoji="0" lang="en-GB" sz="16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67;g3e49e1d7e8d_0_236">
            <a:extLst>
              <a:ext uri="{FF2B5EF4-FFF2-40B4-BE49-F238E27FC236}">
                <a16:creationId xmlns:a16="http://schemas.microsoft.com/office/drawing/2014/main" id="{4634306A-1A79-9B38-42BA-66EC2B28ACA4}"/>
              </a:ext>
            </a:extLst>
          </p:cNvPr>
          <p:cNvSpPr txBox="1"/>
          <p:nvPr/>
        </p:nvSpPr>
        <p:spPr>
          <a:xfrm>
            <a:off x="717940" y="1731148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th-TH" sz="1600" b="1" u="none" strike="noStrike" kern="0" cap="none" spc="0" normalizeH="0" baseline="0" dirty="0">
                <a:ln>
                  <a:noFill/>
                </a:ln>
                <a:solidFill>
                  <a:srgbClr val="F4634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เกี่ยวกับแหล่งข้อมูลนี้</a:t>
            </a:r>
            <a:endParaRPr kumimoji="0" sz="1600" b="1" u="none" strike="noStrike" kern="0" cap="none" spc="0" normalizeH="0" baseline="0" dirty="0">
              <a:ln>
                <a:noFill/>
              </a:ln>
              <a:solidFill>
                <a:srgbClr val="F4634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</p:txBody>
      </p:sp>
      <p:sp>
        <p:nvSpPr>
          <p:cNvPr id="8" name="Google Shape;68;g3e49e1d7e8d_0_236">
            <a:extLst>
              <a:ext uri="{FF2B5EF4-FFF2-40B4-BE49-F238E27FC236}">
                <a16:creationId xmlns:a16="http://schemas.microsoft.com/office/drawing/2014/main" id="{3B02F9E4-6917-0F51-FAD5-3D7939F29981}"/>
              </a:ext>
            </a:extLst>
          </p:cNvPr>
          <p:cNvSpPr txBox="1"/>
          <p:nvPr/>
        </p:nvSpPr>
        <p:spPr>
          <a:xfrm>
            <a:off x="717939" y="2154941"/>
            <a:ext cx="3692694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แหล่งข้อมูลนี้ออกแบบมาเพื่อ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เป็นเนื้อหา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เสริมของ</a:t>
            </a:r>
            <a:r>
              <a:rPr lang="en-ID" sz="1400" i="1" u="sng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ชุดเครื่องมือในห้องเรียน: ปลดล็อกศักยภาพ ของ Generative AI อย่างปลอดภัยและมีความรับผิดชอบ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บทเรียนเหล่านี้ติดตามตัวละคร สองคนจากชุดเครื่องมือเดิม คือ ดาว และ ภูผา ไปสู่ภารกิจใหม่ในเรื่องราวที่จบในตัวเอง และมีปัญหาให้แก้ไข  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en-ID" sz="140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ทั้งสองเรื่องสำรวจทักษะการรู้เท่าทันข้อมูลในยุค AI จากมุมมองที่แตกต่างกัน ใน "แคมเปญ เพื่อสภาพภูมิอากาศ" เรื่องราวของ ดาว ตั้งคำถามว่าเราจะเชื่อถืออะไรได้บ้าง เมื่อใคร ๆ ก็สามารถใช้ AI สร้างเนื้อหาที่ดูน่าเชื่อได้ ส่วนภารกิจของ ภูผา ใน "บอทผู้ช่วยแสนดี" ชวนตั้งคำถามว่าจะเกิดอะไรขึ้น เมื่อเครื่องมือ AI พูดอย่างมั่นใจ เก็บข้อมูลส่วนตัวไว้ และให้ข้อมูลผิด ทั้งสองเรื่องช่วยเสริมสร้างการคิดอย่างมีวิจารณญาณและแนวปฏิบัติที่นักเรียน สามารถนำไปใช้กับการใช้ AI ของตนเองได้จริง</a:t>
            </a:r>
            <a:endParaRPr kumimoji="0" lang="en-GB" sz="140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67;g3e49e1d7e8d_0_236">
            <a:extLst>
              <a:ext uri="{FF2B5EF4-FFF2-40B4-BE49-F238E27FC236}">
                <a16:creationId xmlns:a16="http://schemas.microsoft.com/office/drawing/2014/main" id="{C7E8D127-A8C7-72BB-1D35-1D521A2AED7E}"/>
              </a:ext>
            </a:extLst>
          </p:cNvPr>
          <p:cNvSpPr txBox="1"/>
          <p:nvPr/>
        </p:nvSpPr>
        <p:spPr>
          <a:xfrm>
            <a:off x="5229641" y="1741457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en-ID" sz="1600" b="1" dirty="0" err="1">
                <a:solidFill>
                  <a:srgbClr val="F463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วิธีใช้แหล่งข้อมูลนี้</a:t>
            </a:r>
            <a:endParaRPr lang="th-TH" sz="1600" b="1" kern="0" dirty="0">
              <a:solidFill>
                <a:srgbClr val="F463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</p:txBody>
      </p:sp>
      <p:sp>
        <p:nvSpPr>
          <p:cNvPr id="10" name="Google Shape;68;g3e49e1d7e8d_0_236">
            <a:extLst>
              <a:ext uri="{FF2B5EF4-FFF2-40B4-BE49-F238E27FC236}">
                <a16:creationId xmlns:a16="http://schemas.microsoft.com/office/drawing/2014/main" id="{384F6F70-20F5-9960-8E4F-17DD8C40ADAB}"/>
              </a:ext>
            </a:extLst>
          </p:cNvPr>
          <p:cNvSpPr txBox="1"/>
          <p:nvPr/>
        </p:nvSpPr>
        <p:spPr>
          <a:xfrm>
            <a:off x="5229639" y="2154941"/>
            <a:ext cx="5976239" cy="366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ID" sz="1400" err="1">
                <a:latin typeface="Arial" panose="020B0604020202020204" pitchFamily="34" charset="0"/>
                <a:cs typeface="Arial" panose="020B0604020202020204" pitchFamily="34" charset="0"/>
              </a:rPr>
              <a:t>เรา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แนะนำ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ให้สอน</a:t>
            </a:r>
            <a:r>
              <a:rPr lang="en-ID" sz="1400" i="1" u="sng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ชุดเครื่องมือในห้องเรียน: ปลดล็อกศักยภาพของ Generative AI อย่าง ปลอดภัยและมีความรับผิดชอบ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ก่อน เพื่อวางพื้นฐานการใช้ AI อย่างมีความรับผิดชอบ 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แต่ละบทเรียนใช้เวลา 30 ถึง 45 นาที และสามารถใช้เป็นบทเรียนแบบแยกเดี่ยวหรือเป็น การบ้านที่นักเรียนเรียนรู้ด้วยตนเองได้ สามารถสอนสองบทเรียนนี้ในลำดับใดก่อนหลังก็ได้ หรือใช้เป็นบทเรียนคู่ต่อเนื่องกันสองคาบ</a:t>
            </a:r>
            <a:b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ใช้ร่วมกันทั้งชั้นเรียน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โดยเปิดบนหน้าจอร่วมกันและหยุดที่กิจกรรมหรือประเด็น อภิปราย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ใช้เป็นการเรียนรู้ด้วยตนเอง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โดยให้นักเรียนทำตามจังหวะของตนเอง แล้วตามด้วย การเขียน สะท้อนความคิดหรือการอภิปรายในชั้นเรียน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ใช้สำหรับการเรียนรู้เป็นกลุ่ม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โดยให้นักเรียนกลุ่มเล็กทำภารกิจหนึ่งเรื่องแล้ว นำเสนอสิ่งที่ พวกเขาตัดสินใจ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กิจกรรม "ลองทำด้วยตัวเอง" จะระบุไว้ในสไลด์ว่าเป็นกิจกรรมเสริม ครูสามารถจัดกิจกรรม เหล่านี้ ย่อให้สั้นลง หรือกำหนดเป็นงานต่อยอดได้โดยไม่กระทบต่อเนื้อเรื่อง</a:t>
            </a:r>
            <a:br>
              <a:rPr lang="en-GB" sz="1400" dirty="0"/>
            </a:br>
            <a:endParaRPr kumimoji="0" lang="en-GB" sz="14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626869-1CEC-4402-6870-55C8720B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785612" y="1835860"/>
            <a:ext cx="0" cy="3788213"/>
          </a:xfrm>
          <a:prstGeom prst="line">
            <a:avLst/>
          </a:prstGeom>
          <a:ln w="28575">
            <a:solidFill>
              <a:srgbClr val="F563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22C49745-593F-4167-5E8B-6A2A0A1C6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9791" y="-512154"/>
            <a:ext cx="3177941" cy="218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84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3233-D091-3E99-D196-D5AF0106A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52FA4A-9634-D214-CE57-952D1769F427}"/>
              </a:ext>
            </a:extLst>
          </p:cNvPr>
          <p:cNvSpPr txBox="1"/>
          <p:nvPr/>
        </p:nvSpPr>
        <p:spPr>
          <a:xfrm>
            <a:off x="585736" y="1241842"/>
            <a:ext cx="4519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ID" sz="24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แคมเปญ</a:t>
            </a:r>
            <a:r>
              <a:rPr lang="en-ID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</a:t>
            </a:r>
            <a:r>
              <a:rPr lang="en-ID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สภาพภูมิอากาศ</a:t>
            </a:r>
            <a:endParaRPr kumimoji="0" lang="en-US" sz="2400" b="1" u="none" strike="noStrike" kern="1200" cap="none" spc="0" normalizeH="0" baseline="0" dirty="0">
              <a:ln>
                <a:noFill/>
              </a:ln>
              <a:solidFill>
                <a:srgbClr val="24394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FB9939-68C8-D4C9-2F96-53554EEA1CFB}"/>
              </a:ext>
            </a:extLst>
          </p:cNvPr>
          <p:cNvSpPr txBox="1"/>
          <p:nvPr/>
        </p:nvSpPr>
        <p:spPr>
          <a:xfrm>
            <a:off x="585734" y="903287"/>
            <a:ext cx="3049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ID" sz="160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แผนการ</a:t>
            </a:r>
            <a:r>
              <a:rPr lang="en-ID" sz="160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สอน</a:t>
            </a:r>
            <a:r>
              <a:rPr lang="en-ID" sz="1600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สำหรับสไลด์</a:t>
            </a:r>
            <a:r>
              <a:rPr lang="en-ID" sz="160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ถึง 17</a:t>
            </a:r>
            <a:endParaRPr kumimoji="0" lang="en-US" sz="1600" b="0" i="0" u="none" strike="noStrike" kern="1200" cap="none" spc="0" normalizeH="0" baseline="0" dirty="0">
              <a:ln>
                <a:noFill/>
              </a:ln>
              <a:solidFill>
                <a:srgbClr val="F463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67;g3e49e1d7e8d_0_236">
            <a:extLst>
              <a:ext uri="{FF2B5EF4-FFF2-40B4-BE49-F238E27FC236}">
                <a16:creationId xmlns:a16="http://schemas.microsoft.com/office/drawing/2014/main" id="{47E8206F-F154-ED8E-C811-9B90D4D98060}"/>
              </a:ext>
            </a:extLst>
          </p:cNvPr>
          <p:cNvSpPr txBox="1"/>
          <p:nvPr/>
        </p:nvSpPr>
        <p:spPr>
          <a:xfrm>
            <a:off x="717940" y="1793892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en-ID" sz="16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เรื่องย่อ</a:t>
            </a:r>
            <a:endParaRPr kumimoji="0" sz="1600" b="1" i="0" u="none" strike="noStrike" kern="0" cap="none" spc="0" normalizeH="0" baseline="0" dirty="0">
              <a:ln>
                <a:noFill/>
              </a:ln>
              <a:solidFill>
                <a:srgbClr val="F46340"/>
              </a:solidFill>
              <a:effectLst/>
              <a:uLnTx/>
              <a:uFillTx/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8" name="Google Shape;68;g3e49e1d7e8d_0_236">
            <a:extLst>
              <a:ext uri="{FF2B5EF4-FFF2-40B4-BE49-F238E27FC236}">
                <a16:creationId xmlns:a16="http://schemas.microsoft.com/office/drawing/2014/main" id="{0D9AE6F9-7BFB-5EE9-160F-F21169BA28C2}"/>
              </a:ext>
            </a:extLst>
          </p:cNvPr>
          <p:cNvSpPr txBox="1"/>
          <p:nvPr/>
        </p:nvSpPr>
        <p:spPr>
          <a:xfrm>
            <a:off x="717940" y="2135007"/>
            <a:ext cx="4387460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 เป็นนักรณรงค์ที่ใส่ใจสิ่งแวดล้อมอย่างมาก เธอเข้าร่วมการแข่งขัน "Make A Difference" ซึ่งเชิญชวนให้ผู้คนใช้เครื่องมือ AI ออกแบบโพสต์รณรงค์ โดยผลงานที่สร้างยอดถูกใจและ ยอดบริจาคได้มากที่สุดจะได้รับเงินทุนสนับสนุน ดาว สร้างภาพด้วย AI อย่างตรงไปตรงมาและ ระบุไว้อย่างชัดเจนว่าเป็นภาพที่สร้างด้วย AI แต่เธอสังเกตเห็นว่าโพสต์ที่ทำคะแนนเหนือ กว่าเธอกลับชนะเพราะนำเสนอเนื้อหาที่แต่งขึ้นราวกับเป็นเรื่องจริง เธอจึงตัดสินใจเขียนถึงผู้จัด และช่วยกำหนดกติกาพื้นฐานสำหรับการใช้ AI อย่างซื่อสัตย์</a:t>
            </a:r>
            <a:endParaRPr lang="en-GB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DF7272F-721F-1B7F-BC67-6396498AF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46700" y="540460"/>
            <a:ext cx="0" cy="5238040"/>
          </a:xfrm>
          <a:prstGeom prst="line">
            <a:avLst/>
          </a:prstGeom>
          <a:ln w="28575">
            <a:solidFill>
              <a:srgbClr val="6BA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Google Shape;67;g3e49e1d7e8d_0_236">
            <a:extLst>
              <a:ext uri="{FF2B5EF4-FFF2-40B4-BE49-F238E27FC236}">
                <a16:creationId xmlns:a16="http://schemas.microsoft.com/office/drawing/2014/main" id="{6AAEDA49-CAAD-376E-9748-9748CC449B0E}"/>
              </a:ext>
            </a:extLst>
          </p:cNvPr>
          <p:cNvSpPr txBox="1"/>
          <p:nvPr/>
        </p:nvSpPr>
        <p:spPr>
          <a:xfrm>
            <a:off x="717940" y="3855996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en-ID" sz="16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วัตถุประสงค์การเรียนรู้</a:t>
            </a:r>
            <a:endParaRPr kumimoji="0" sz="1600" b="1" i="0" u="none" strike="noStrike" kern="0" cap="none" spc="0" normalizeH="0" baseline="0" dirty="0">
              <a:ln>
                <a:noFill/>
              </a:ln>
              <a:solidFill>
                <a:srgbClr val="F46340"/>
              </a:solidFill>
              <a:effectLst/>
              <a:uLnTx/>
              <a:uFillTx/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19" name="Google Shape;68;g3e49e1d7e8d_0_236">
            <a:extLst>
              <a:ext uri="{FF2B5EF4-FFF2-40B4-BE49-F238E27FC236}">
                <a16:creationId xmlns:a16="http://schemas.microsoft.com/office/drawing/2014/main" id="{5959F4C0-5289-826F-4BA2-CCA38A8E4FB5}"/>
              </a:ext>
            </a:extLst>
          </p:cNvPr>
          <p:cNvSpPr txBox="1"/>
          <p:nvPr/>
        </p:nvSpPr>
        <p:spPr>
          <a:xfrm>
            <a:off x="717940" y="4197111"/>
            <a:ext cx="4174694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ID" sz="1300" err="1">
                <a:latin typeface="Arial" panose="020B0604020202020204" pitchFamily="34" charset="0"/>
                <a:cs typeface="Arial" panose="020B0604020202020204" pitchFamily="34" charset="0"/>
              </a:rPr>
              <a:t>เมื่อ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จบ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บทเรียนนี้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 นักเรียนจะสามารถ: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อธิบายได้ว่าเพราะเหตุใดการติดป้ายกำกับเนื้อหาที่สร้างด้วย AI จึงมีความสำคัญ และ เมื่อใดที่ควรมีการติดป้ายกำกับ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ใช้การอ่านตรวจสอบจากแหล่งอื่นเพื่อตรวจสอบแหล่งข้อมูลที่ไม่คุ้นเคย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วิเคราะห์จริยธรรมของเนื้อหาโน้มน้าวใจที่สร้างด้วย AI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Google Shape;67;g3e49e1d7e8d_0_236">
            <a:extLst>
              <a:ext uri="{FF2B5EF4-FFF2-40B4-BE49-F238E27FC236}">
                <a16:creationId xmlns:a16="http://schemas.microsoft.com/office/drawing/2014/main" id="{94185E85-BCF8-3A01-3328-04682502922A}"/>
              </a:ext>
            </a:extLst>
          </p:cNvPr>
          <p:cNvSpPr txBox="1"/>
          <p:nvPr/>
        </p:nvSpPr>
        <p:spPr>
          <a:xfrm>
            <a:off x="5594740" y="574822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en-ID" sz="16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ลำดับกิจกรรมที่แนะนำ</a:t>
            </a:r>
            <a:endParaRPr kumimoji="0" sz="1600" b="1" i="0" u="none" strike="noStrike" kern="0" cap="none" spc="0" normalizeH="0" baseline="0" dirty="0">
              <a:ln>
                <a:noFill/>
              </a:ln>
              <a:solidFill>
                <a:srgbClr val="F46340"/>
              </a:solidFill>
              <a:effectLst/>
              <a:uLnTx/>
              <a:uFillTx/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21" name="Google Shape;68;g3e49e1d7e8d_0_236">
            <a:extLst>
              <a:ext uri="{FF2B5EF4-FFF2-40B4-BE49-F238E27FC236}">
                <a16:creationId xmlns:a16="http://schemas.microsoft.com/office/drawing/2014/main" id="{3AA76D09-CD4B-2709-C889-A51F324D7FD1}"/>
              </a:ext>
            </a:extLst>
          </p:cNvPr>
          <p:cNvSpPr txBox="1"/>
          <p:nvPr/>
        </p:nvSpPr>
        <p:spPr>
          <a:xfrm>
            <a:off x="5594739" y="903287"/>
            <a:ext cx="5879303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fontAlgn="base"/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บทเรียนนี้ใช้เวลา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ถึง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45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นาที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แต่ละกิจกรรมเป็นกิจกรรมเสริมและจบในตัวเอง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จึงสามารถ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ปรับเปลี่ยนหรือนำไปเป็นงานต่อยอดได้โดยไม่กระทบต่อเนื้อเรื่อง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spcBef>
                <a:spcPts val="600"/>
              </a:spcBef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กิจกรรมสร้างแคมเปญเหมาะสำหรับเป็นการบ้าน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นักเรียนต้องมีเวลาและเครื่องมือ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ที่ได้รับอนุญาตเพื่อสร้างเนื้อหาแคมเปญหนึ่งชิ้น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กิจกรรมตัดสินผลงานเหมาะสำหรับการอภิปรายเป็นกลุ่มมากกว่า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การเฉลยแหล่งที่มา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และป้ายกำกับของแต่ละผลงานจะได้ผลมากกว่าเมื่อนักเรียนตัดสินใจก่อน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แล้วค่อยนำมาเปรียบเทียบกัน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กิจกรรมกำหนดกติกาพื้นฐานเหมาะสำหรับการอภิปรายเป็นกลุ่มมากกว่า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ขั้นตอนที่สาม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ให้นักเรียนทั้งชั้นตกลงร่วมกันเกี่ยวกับชุดกติกาและนำไปวางไว้ควบคู่กับข้อตกลงของห้องเรียน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ซึ่งจำเป็นต้องอาศัยการมีส่วนร่วมของทุกคน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Google Shape;67;g3e49e1d7e8d_0_236">
            <a:extLst>
              <a:ext uri="{FF2B5EF4-FFF2-40B4-BE49-F238E27FC236}">
                <a16:creationId xmlns:a16="http://schemas.microsoft.com/office/drawing/2014/main" id="{947A0C76-CD6E-449C-F5ED-EFDE4179A3F6}"/>
              </a:ext>
            </a:extLst>
          </p:cNvPr>
          <p:cNvSpPr txBox="1"/>
          <p:nvPr/>
        </p:nvSpPr>
        <p:spPr>
          <a:xfrm>
            <a:off x="5594740" y="3537415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en-ID" sz="16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คำถามสำหรับอภิปราย</a:t>
            </a:r>
            <a:endParaRPr kumimoji="0" sz="1600" b="1" i="0" u="none" strike="noStrike" kern="0" cap="none" spc="0" normalizeH="0" baseline="0" dirty="0">
              <a:ln>
                <a:noFill/>
              </a:ln>
              <a:solidFill>
                <a:srgbClr val="F46340"/>
              </a:solidFill>
              <a:effectLst/>
              <a:uLnTx/>
              <a:uFillTx/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23" name="Google Shape;68;g3e49e1d7e8d_0_236">
            <a:extLst>
              <a:ext uri="{FF2B5EF4-FFF2-40B4-BE49-F238E27FC236}">
                <a16:creationId xmlns:a16="http://schemas.microsoft.com/office/drawing/2014/main" id="{7D006863-CAD6-A0E8-042C-9CC22127A3CC}"/>
              </a:ext>
            </a:extLst>
          </p:cNvPr>
          <p:cNvSpPr txBox="1"/>
          <p:nvPr/>
        </p:nvSpPr>
        <p:spPr>
          <a:xfrm>
            <a:off x="5594739" y="3878530"/>
            <a:ext cx="610420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 ระบุว่าภาพของเธอสร้างด้วย AI แม้ว่าจะทำให้เธอเสียเปรียบบนตารางอันดับ เพราะเหตุใดเรื่องนี้จึงสำคัญสำหรับเธอ และคุณจะทำแบบเดียวกันไหม?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ลองนึกถึงครั้งหนึ่งที่บัญชีใหญ่หรือบุคคลมีชื่อเสียงโพสต์บางอย่างที่ภายหลังพบว่าทำ ให้เข้าใจผิด อะไรทำให้ผู้คนเชื่อ?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เมื่อเนื้อหาที่สร้างด้วย AI หลอกให้ผู้คนเข้าใจผิด ใครควรรับผิดชอบ: คนที่สร้าง คนที่แชร์ หรือบริษัทที่สร้างเครื่องมือ?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ถ้าผู้คนสามารถสร้างเรื่องเท็จให้ดูสมจริงได้แทบทุกอย่าง แล้วจะเกิดอะไรขึ้นกับ เรื่องจริงที่จำเป็นต้องได้รับความเชื่อถือ?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 Same-side Corner of Rectangle 2">
            <a:extLst>
              <a:ext uri="{FF2B5EF4-FFF2-40B4-BE49-F238E27FC236}">
                <a16:creationId xmlns:a16="http://schemas.microsoft.com/office/drawing/2014/main" id="{186F74CE-DCF1-4068-67B8-99E6233BB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28960" y="-533364"/>
            <a:ext cx="369332" cy="2227256"/>
          </a:xfrm>
          <a:prstGeom prst="round2SameRect">
            <a:avLst>
              <a:gd name="adj1" fmla="val 37901"/>
              <a:gd name="adj2" fmla="val 0"/>
            </a:avLst>
          </a:prstGeom>
          <a:solidFill>
            <a:srgbClr val="669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0F0B3-49F9-2893-10B6-0D677987E3EA}"/>
              </a:ext>
            </a:extLst>
          </p:cNvPr>
          <p:cNvSpPr txBox="1"/>
          <p:nvPr/>
        </p:nvSpPr>
        <p:spPr>
          <a:xfrm>
            <a:off x="585736" y="389549"/>
            <a:ext cx="1716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1200"/>
              </a:spcAft>
              <a:defRPr/>
            </a:pP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คู่มือ</a:t>
            </a:r>
            <a:r>
              <a:rPr lang="en-ID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สำหรับผู้สอน</a:t>
            </a:r>
            <a:endParaRPr kumimoji="0" lang="en-GB" sz="16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15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87769-16EA-2EC8-87FF-CBBC8219A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BBDE4D-83A3-5214-133F-BBE65A5438BB}"/>
              </a:ext>
            </a:extLst>
          </p:cNvPr>
          <p:cNvSpPr txBox="1"/>
          <p:nvPr/>
        </p:nvSpPr>
        <p:spPr>
          <a:xfrm>
            <a:off x="585736" y="1241842"/>
            <a:ext cx="4519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ID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บอท</a:t>
            </a:r>
            <a:r>
              <a:rPr lang="en-ID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ผู้ช่วยแสนดี</a:t>
            </a:r>
            <a:endParaRPr kumimoji="0" lang="en-US" sz="2400" b="1" u="none" strike="noStrike" kern="1200" cap="none" spc="0" normalizeH="0" baseline="0" dirty="0">
              <a:ln>
                <a:noFill/>
              </a:ln>
              <a:solidFill>
                <a:srgbClr val="243945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AAA4CA-E1D2-7FAC-7CAF-E0AF4A661C31}"/>
              </a:ext>
            </a:extLst>
          </p:cNvPr>
          <p:cNvSpPr txBox="1"/>
          <p:nvPr/>
        </p:nvSpPr>
        <p:spPr>
          <a:xfrm>
            <a:off x="585734" y="903287"/>
            <a:ext cx="3049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ID" sz="160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แผนการ</a:t>
            </a:r>
            <a:r>
              <a:rPr lang="en-ID" sz="160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สอน</a:t>
            </a:r>
            <a:r>
              <a:rPr lang="en-ID" sz="1600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สำหรับสไลด์</a:t>
            </a:r>
            <a:r>
              <a:rPr lang="en-ID" sz="160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ถึง 32</a:t>
            </a:r>
            <a:endParaRPr lang="en-US" sz="1600" dirty="0">
              <a:solidFill>
                <a:srgbClr val="F463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67;g3e49e1d7e8d_0_236">
            <a:extLst>
              <a:ext uri="{FF2B5EF4-FFF2-40B4-BE49-F238E27FC236}">
                <a16:creationId xmlns:a16="http://schemas.microsoft.com/office/drawing/2014/main" id="{F4D7C810-0FD1-68C7-76CF-00F741B66B2B}"/>
              </a:ext>
            </a:extLst>
          </p:cNvPr>
          <p:cNvSpPr txBox="1"/>
          <p:nvPr/>
        </p:nvSpPr>
        <p:spPr>
          <a:xfrm>
            <a:off x="717940" y="1826526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th-TH" sz="1600" b="1" dirty="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เรื่องย่อ</a:t>
            </a:r>
            <a:endParaRPr lang="th-TH" sz="1600" b="1" kern="0" dirty="0">
              <a:solidFill>
                <a:srgbClr val="F4634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8" name="Google Shape;68;g3e49e1d7e8d_0_236">
            <a:extLst>
              <a:ext uri="{FF2B5EF4-FFF2-40B4-BE49-F238E27FC236}">
                <a16:creationId xmlns:a16="http://schemas.microsoft.com/office/drawing/2014/main" id="{3D87D8A8-3964-1182-4C51-C6AA8B5A5271}"/>
              </a:ext>
            </a:extLst>
          </p:cNvPr>
          <p:cNvSpPr txBox="1"/>
          <p:nvPr/>
        </p:nvSpPr>
        <p:spPr>
          <a:xfrm>
            <a:off x="717940" y="2167641"/>
            <a:ext cx="438746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เกมของ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 ภูผา ได้รับความนิยมมากจนเขาสร้างแชทบอทที่เป็นมิตรขึ้นมาเพื่อช่วยผู้เล่น แต่ไม่นานเขาก็พบปัญหา แชทบอทที่ชื่อ Nova ตอบทุกคำถามอย่างรวดเร็วและมั่นใจ แม้ในเวลาที่ตอบผิด โดยแต่งวันอัปเดต ฟีเจอร์ และแม้แต่ทัวร์นาเมนต์ที่ไม่เคยเกิดขึ้นจริง ภูผา ค่อย ๆ วิเคราะห์ว่าเกิดอะไรผิดพลาด และสร้าง Nova ขึ้นใหม่ให้ยอมรับเมื่อไม่แน่ใจ หยุดขอข้อมูลส่วนตัว และไม่ทำให้ตัวเองดูเหมือนเป็นสิ่งอื่นนอกจากผู้ช่วย AI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2A9B5A-E9FF-1195-650B-87918D4B8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22950" y="728103"/>
            <a:ext cx="0" cy="5019148"/>
          </a:xfrm>
          <a:prstGeom prst="line">
            <a:avLst/>
          </a:prstGeom>
          <a:ln w="28575">
            <a:solidFill>
              <a:srgbClr val="6BA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Google Shape;67;g3e49e1d7e8d_0_236">
            <a:extLst>
              <a:ext uri="{FF2B5EF4-FFF2-40B4-BE49-F238E27FC236}">
                <a16:creationId xmlns:a16="http://schemas.microsoft.com/office/drawing/2014/main" id="{DD281C83-9817-5942-1992-597697C6B6A5}"/>
              </a:ext>
            </a:extLst>
          </p:cNvPr>
          <p:cNvSpPr txBox="1"/>
          <p:nvPr/>
        </p:nvSpPr>
        <p:spPr>
          <a:xfrm>
            <a:off x="717940" y="3546588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th-TH" sz="1600" b="1" dirty="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วัตถุประสงค์การเรียนรู้</a:t>
            </a:r>
            <a:endParaRPr lang="th-TH" sz="1600" b="1" kern="0" dirty="0">
              <a:solidFill>
                <a:srgbClr val="F4634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19" name="Google Shape;68;g3e49e1d7e8d_0_236">
            <a:extLst>
              <a:ext uri="{FF2B5EF4-FFF2-40B4-BE49-F238E27FC236}">
                <a16:creationId xmlns:a16="http://schemas.microsoft.com/office/drawing/2014/main" id="{16D9E7E1-3004-425F-2DF9-72F6726BC1CD}"/>
              </a:ext>
            </a:extLst>
          </p:cNvPr>
          <p:cNvSpPr txBox="1"/>
          <p:nvPr/>
        </p:nvSpPr>
        <p:spPr>
          <a:xfrm>
            <a:off x="717940" y="3891298"/>
            <a:ext cx="438746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ID" sz="1300" err="1">
                <a:latin typeface="Arial" panose="020B0604020202020204" pitchFamily="34" charset="0"/>
                <a:cs typeface="Arial" panose="020B0604020202020204" pitchFamily="34" charset="0"/>
              </a:rPr>
              <a:t>เมื่อ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จบ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บทเรียนนี้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 นักเรียนจะสามารถ: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อธิบายได้ว่าเพราะเหตุใดเครื่องมือ AI จึงสามารถให้ข้อมูลเท็จอย่างมั่นใจ โดยใช้แนว คิดเรื่องการคาดการณ์คำถัดไปและความแตกต่างระหว่างการแต่งข้อมูลกับการโกหก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ตรวจสอบข้อเท็จจริงจากผลลัพธ์ของ AI โดยย้อนดูแหล่งข้อมูลที่เชื่อถือได้ซึ่งรองรับ แต่ละข้อกล่าวอ้าง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ตระหนักว่าการแชทกับ AI ไม่ได้เป็นเรื่องส่วนตัว และระบุข้อมูลส่วนตัวที่ควรปกป้อง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Google Shape;67;g3e49e1d7e8d_0_236">
            <a:extLst>
              <a:ext uri="{FF2B5EF4-FFF2-40B4-BE49-F238E27FC236}">
                <a16:creationId xmlns:a16="http://schemas.microsoft.com/office/drawing/2014/main" id="{902D127D-36A8-4ABF-9D12-D56699F8FB06}"/>
              </a:ext>
            </a:extLst>
          </p:cNvPr>
          <p:cNvSpPr txBox="1"/>
          <p:nvPr/>
        </p:nvSpPr>
        <p:spPr>
          <a:xfrm>
            <a:off x="5594740" y="574822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th-TH" sz="1600" b="1" dirty="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ลำดับกิจกรรมที่แนะนำ</a:t>
            </a:r>
            <a:endParaRPr lang="th-TH" sz="1600" b="1" kern="0" dirty="0">
              <a:solidFill>
                <a:srgbClr val="F4634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21" name="Google Shape;68;g3e49e1d7e8d_0_236">
            <a:extLst>
              <a:ext uri="{FF2B5EF4-FFF2-40B4-BE49-F238E27FC236}">
                <a16:creationId xmlns:a16="http://schemas.microsoft.com/office/drawing/2014/main" id="{C5EEFEFC-5ED1-3067-473B-33290E00B4D3}"/>
              </a:ext>
            </a:extLst>
          </p:cNvPr>
          <p:cNvSpPr txBox="1"/>
          <p:nvPr/>
        </p:nvSpPr>
        <p:spPr>
          <a:xfrm>
            <a:off x="5594739" y="915937"/>
            <a:ext cx="5879303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fontAlgn="base"/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บทเรียนนี้ใช้เวลา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ถึง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45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นาที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แต่ละกิจกรรมเป็นกิจกรรมเสริมและจบในตัวเอง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จึงสามารถ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ปรับเปลี่ยนหรือนำไปเป็นงานต่อยอดได้โดยไม่กระทบต่อเนื้อเรื่อง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spcBef>
                <a:spcPts val="600"/>
              </a:spcBef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กิจกรรมคิดแบบบอทเหมาะสำหรับกิจกรรมกลุ่มมากกว่า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ประเด็นสำคัญจะชัดเจนขึ้นในช่วง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สรุปร่วมกันทั้งชั้น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เมื่อนักเรียนเปรียบเทียบคำตอบและเห็นว่าในรอบที่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พวกเขาสร้าง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คำตอบที่ฟังดูน่าเชื่อได้โดยไม่มีข้อมูลจริงรองรับเลย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กิจกรรมพื้นที่สีเทาเหมาะสำหรับการอภิปรายเป็นกลุ่มมากกว่า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นักเรียนจัดวางพฤติกรรม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ทั้งหกข้อ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จากนั้นเปรียบเทียบกับเพื่อนและอธิบายเหตุผลของตนเอง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ซึ่งเป็นช่วงที่เกิด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การคิดวิเคราะห์จริง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ๆ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กิจกรรมเป็นนักตรวจสอบข้อเท็จจริงขั้นเทพเหมาะสำหรับเป็นการบ้าน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กิจกรรมนี้ต้องใช้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เครื่องมือ</a:t>
            </a:r>
            <a:r>
              <a:rPr lang="en-ID" sz="1300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ที่ได้รับอนุญาตและเวลาในการตรวจสอบย้อนกลับแต่ละข้อกล่าวอ้าง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Google Shape;67;g3e49e1d7e8d_0_236">
            <a:extLst>
              <a:ext uri="{FF2B5EF4-FFF2-40B4-BE49-F238E27FC236}">
                <a16:creationId xmlns:a16="http://schemas.microsoft.com/office/drawing/2014/main" id="{BA4860E4-DB62-1186-CA22-6106A264E489}"/>
              </a:ext>
            </a:extLst>
          </p:cNvPr>
          <p:cNvSpPr txBox="1"/>
          <p:nvPr/>
        </p:nvSpPr>
        <p:spPr>
          <a:xfrm>
            <a:off x="5594740" y="3507993"/>
            <a:ext cx="3053025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0000"/>
              </a:lnSpc>
              <a:buClr>
                <a:srgbClr val="000000"/>
              </a:buClr>
              <a:buSzPts val="1400"/>
              <a:defRPr/>
            </a:pPr>
            <a:r>
              <a:rPr lang="th-TH" sz="1600" b="1" dirty="0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คำถามสำหรับอภิปราย</a:t>
            </a:r>
            <a:endParaRPr lang="th-TH" sz="1600" b="1" kern="0" dirty="0">
              <a:solidFill>
                <a:srgbClr val="F46340"/>
              </a:solidFill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23" name="Google Shape;68;g3e49e1d7e8d_0_236">
            <a:extLst>
              <a:ext uri="{FF2B5EF4-FFF2-40B4-BE49-F238E27FC236}">
                <a16:creationId xmlns:a16="http://schemas.microsoft.com/office/drawing/2014/main" id="{83C16938-D584-D214-EA64-4D20B5F1E39C}"/>
              </a:ext>
            </a:extLst>
          </p:cNvPr>
          <p:cNvSpPr txBox="1"/>
          <p:nvPr/>
        </p:nvSpPr>
        <p:spPr>
          <a:xfrm>
            <a:off x="5594739" y="3839036"/>
            <a:ext cx="610420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lvl="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การ</a:t>
            </a:r>
            <a:r>
              <a:rPr lang="en-ID" sz="1300" err="1">
                <a:latin typeface="Arial" panose="020B0604020202020204" pitchFamily="34" charset="0"/>
                <a:cs typeface="Arial" panose="020B0604020202020204" pitchFamily="34" charset="0"/>
              </a:rPr>
              <a:t>ตรวจสอบ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ทุก</a:t>
            </a:r>
            <a:r>
              <a:rPr lang="en-ID" sz="1300" dirty="0" err="1">
                <a:latin typeface="Arial" panose="020B0604020202020204" pitchFamily="34" charset="0"/>
                <a:cs typeface="Arial" panose="020B0604020202020204" pitchFamily="34" charset="0"/>
              </a:rPr>
              <a:t>อย่างที่</a:t>
            </a: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 AI บอกไม่ใช่เรื่องที่ทำได้จริง คุณจะตัดสินใจอย่างไรว่าข้อมูล ไหนควรตรวจสอบก่อนนำไปใช้?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ถ้าคุณลงมือทำบางอย่างตามข้อมูลที่ AI ให้ผิด ส่วนไหนเป็นความรับผิดชอบของ AI และส่วนไหนเป็นความรับผิดชอบของคุณ?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ผู้เล่นแชร์ข้อมูลส่วนตัวกับ Nova เพราะมันดูเป็นมิตรและเป็นทางการ อะไรทำให้รู้สึกว่า ปลอดภัย และจริง ๆ แล้วปลอดภัยหรือไม่?</a:t>
            </a:r>
            <a:endParaRPr lang="en-ID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fontAlgn="base">
              <a:spcAft>
                <a:spcPts val="600"/>
              </a:spcAft>
              <a:buFont typeface="+mj-lt"/>
              <a:buAutoNum type="arabicPeriod"/>
            </a:pPr>
            <a:r>
              <a:rPr lang="en-ID" sz="1300">
                <a:latin typeface="Arial" panose="020B0604020202020204" pitchFamily="34" charset="0"/>
                <a:cs typeface="Arial" panose="020B0604020202020204" pitchFamily="34" charset="0"/>
              </a:rPr>
              <a:t>เมื่อดูพฤติกรรมทั้งหกอย่างของ Nova ข้อไหนที่คุณรู้สึกว่าอยู่ในพื้นที่สีเทา และอะไร ทำให้คุณตัดสินไปทางใดทางหนึ่ง?</a:t>
            </a:r>
            <a:endParaRPr lang="en-GB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 Same-side Corner of Rectangle 2">
            <a:extLst>
              <a:ext uri="{FF2B5EF4-FFF2-40B4-BE49-F238E27FC236}">
                <a16:creationId xmlns:a16="http://schemas.microsoft.com/office/drawing/2014/main" id="{41753144-ADC3-AC3F-517C-1EAD97016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28960" y="-533364"/>
            <a:ext cx="369332" cy="2227256"/>
          </a:xfrm>
          <a:prstGeom prst="round2SameRect">
            <a:avLst>
              <a:gd name="adj1" fmla="val 37901"/>
              <a:gd name="adj2" fmla="val 0"/>
            </a:avLst>
          </a:prstGeom>
          <a:solidFill>
            <a:srgbClr val="669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CF198A-F4AE-E306-6833-C24B084F4444}"/>
              </a:ext>
            </a:extLst>
          </p:cNvPr>
          <p:cNvSpPr txBox="1"/>
          <p:nvPr/>
        </p:nvSpPr>
        <p:spPr>
          <a:xfrm>
            <a:off x="585736" y="389549"/>
            <a:ext cx="1716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Aft>
                <a:spcPts val="1200"/>
              </a:spcAft>
              <a:defRPr/>
            </a:pP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คู่มือ</a:t>
            </a:r>
            <a:r>
              <a:rPr lang="en-ID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สำหรับผู้สอน</a:t>
            </a:r>
            <a:endParaRPr kumimoji="0" lang="en-GB" sz="16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74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785F6B48-90C2-A961-5D3C-0AEF0CE31571}"/>
              </a:ext>
            </a:extLst>
          </p:cNvPr>
          <p:cNvSpPr txBox="1"/>
          <p:nvPr/>
        </p:nvSpPr>
        <p:spPr>
          <a:xfrm>
            <a:off x="1502227" y="3362102"/>
            <a:ext cx="6335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6600" b="1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แคมเปญ</a:t>
            </a:r>
            <a:r>
              <a:rPr lang="en-ID" sz="6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</a:t>
            </a:r>
            <a:r>
              <a:rPr lang="en-ID" sz="6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สภาพภูมิอากาศ</a:t>
            </a:r>
            <a:endParaRPr lang="en-US" sz="6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238837-614B-DC5E-EE1D-992EBAC49A90}"/>
              </a:ext>
            </a:extLst>
          </p:cNvPr>
          <p:cNvSpPr txBox="1"/>
          <p:nvPr/>
        </p:nvSpPr>
        <p:spPr>
          <a:xfrm>
            <a:off x="630018" y="791822"/>
            <a:ext cx="313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ภารกิจของ</a:t>
            </a:r>
            <a:r>
              <a:rPr lang="en-ID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ดาว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F5FDE3-D39E-D20B-F5DB-7B049BA08363}"/>
              </a:ext>
            </a:extLst>
          </p:cNvPr>
          <p:cNvSpPr txBox="1"/>
          <p:nvPr/>
        </p:nvSpPr>
        <p:spPr>
          <a:xfrm>
            <a:off x="1561602" y="5557010"/>
            <a:ext cx="5920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ประเด็น</a:t>
            </a:r>
            <a:r>
              <a:rPr lang="en-ID" sz="16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นั้น</a:t>
            </a:r>
            <a:r>
              <a:rPr lang="en-ID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เป็น</a:t>
            </a:r>
            <a:r>
              <a:rPr lang="en-ID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เรื่องจริง</a:t>
            </a:r>
            <a:r>
              <a:rPr lang="en-ID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แต่ทุกอย่างเกี่ยวกับมันเป็นเรื่องจริงหรือไม่?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77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64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22D53-6E12-33A0-591A-71F5439A2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Illustration of a phone screen">
            <a:extLst>
              <a:ext uri="{FF2B5EF4-FFF2-40B4-BE49-F238E27FC236}">
                <a16:creationId xmlns:a16="http://schemas.microsoft.com/office/drawing/2014/main" id="{FC2410F3-0484-784A-0AD5-087206ED12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13" y="101720"/>
            <a:ext cx="3410048" cy="66545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BD14D0-4582-DB3A-63E6-A5FA985AFF88}"/>
              </a:ext>
            </a:extLst>
          </p:cNvPr>
          <p:cNvSpPr txBox="1"/>
          <p:nvPr/>
        </p:nvSpPr>
        <p:spPr>
          <a:xfrm>
            <a:off x="6324739" y="2827005"/>
            <a:ext cx="46713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เป็นนักรณรงค์โดยธรรมชาติ เธอเชื่อมาตลอดว่าโพสต์ที่ใช่สามารถทำให้ผู้คนหยุดมอง ใส่ใจ และลงมือทำได้ เธอกำลังเรียนรู้วิธีสร้างสรรค์ผลงานด้วย AI และมองหาวิธีจริง ๆ ที่จะนำมันมาใช้เพื่อประเด็นที่เธอรัก 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ดังนั้นเมื่อเห็นการแข่งขันนี้ปรากฏขึ้นบนฟีดในเย็นวันหนึ่ง เธอจึงรู้สึกตื่นเต้นและมีแรงบันดาลใจ ขึ้นมาทันที 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2CFE1-F9F5-A812-DB85-D1D6A0E0D310}"/>
              </a:ext>
            </a:extLst>
          </p:cNvPr>
          <p:cNvSpPr txBox="1"/>
          <p:nvPr/>
        </p:nvSpPr>
        <p:spPr>
          <a:xfrm>
            <a:off x="6324739" y="1661838"/>
            <a:ext cx="3817100" cy="7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การแข่งขัน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le 6" descr="A social media post detailing the Make a Difference Challenge">
            <a:extLst>
              <a:ext uri="{FF2B5EF4-FFF2-40B4-BE49-F238E27FC236}">
                <a16:creationId xmlns:a16="http://schemas.microsoft.com/office/drawing/2014/main" id="{79F9F41E-DC6C-591F-BFD9-A4A4A328D8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3907" y="760039"/>
            <a:ext cx="4263228" cy="5337921"/>
          </a:xfrm>
          <a:prstGeom prst="roundRect">
            <a:avLst>
              <a:gd name="adj" fmla="val 498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sx="100733" sy="100733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DA8B45-BC61-C356-7454-86066BCA209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0919" y="1925497"/>
            <a:ext cx="383765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การแข่งขัน</a:t>
            </a:r>
            <a:r>
              <a:rPr lang="en-ID" sz="1600" b="1" dirty="0">
                <a:latin typeface="Arial" panose="020B0604020202020204" pitchFamily="34" charset="0"/>
                <a:cs typeface="Arial" panose="020B0604020202020204" pitchFamily="34" charset="0"/>
              </a:rPr>
              <a:t> Make A Difference</a:t>
            </a:r>
            <a:br>
              <a:rPr lang="en-ID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เปิดรับผลงานแล้ว</a:t>
            </a:r>
            <a:r>
              <a:rPr lang="en-ID" sz="16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endParaRPr lang="en-GB" sz="13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มีประเด็นอะไรที่คุณใส่ใจไหม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นี่คือโอกาสที่จะทำให้คนทั้งโลกหยุดเลื่อนหน้าจอ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b="0" dirty="0">
              <a:effectLst/>
            </a:endParaRPr>
          </a:p>
          <a:p>
            <a:r>
              <a:rPr lang="en-GB" sz="1400" dirty="0"/>
              <a:t>🎯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เลือกประเด็นที่คุณสนใจ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แล้วใช้เครื่องมือ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ออกแบบโพสต์รณรงค์ที่ชวนให้ผู้คนมา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ร่วมสนับสนุน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/>
              <a:t>🏆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ผลงานที่สร้างยอดถูกใจและยอดบริจาคได้มากที่สุดจะเป็นผู้ชนะ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แคมเปญอันดับต้น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ๆ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จะได้รับการนำเสนอและเงินทุนสนับสนุน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b="0" dirty="0">
              <a:effectLst/>
            </a:endParaRPr>
          </a:p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ใครก็เข้าร่วมได้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ทำให้โดดเด่น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ทำให้คนเลื่อนผ่านไม่ได้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 descr="Social media profile icon of a flag">
            <a:extLst>
              <a:ext uri="{FF2B5EF4-FFF2-40B4-BE49-F238E27FC236}">
                <a16:creationId xmlns:a16="http://schemas.microsoft.com/office/drawing/2014/main" id="{6A1FBA20-7EC4-A3FC-C5B3-814A987CD1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26026" y="1056620"/>
            <a:ext cx="572296" cy="572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3000">
                <a:srgbClr val="FFC4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280E00-AC5F-A3D2-1E53-6A9A237D8B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17568" y="1179241"/>
            <a:ext cx="2518240" cy="34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  <a:cs typeface="Poppins" pitchFamily="2" charset="77"/>
              </a:rPr>
              <a:t>@</a:t>
            </a:r>
            <a:r>
              <a:rPr lang="en-US" sz="1600" b="1">
                <a:latin typeface="+mj-lt"/>
                <a:cs typeface="Poppins SemiBold" pitchFamily="2" charset="77"/>
              </a:rPr>
              <a:t>OfficialChallenge</a:t>
            </a:r>
            <a:endParaRPr lang="en-US" sz="1600" b="1" dirty="0">
              <a:latin typeface="+mj-lt"/>
              <a:cs typeface="Poppins SemiBold" pitchFamily="2" charset="77"/>
            </a:endParaRPr>
          </a:p>
        </p:txBody>
      </p:sp>
      <p:pic>
        <p:nvPicPr>
          <p:cNvPr id="15" name="Picture 14" descr="Blue checkmark for a verified social media profile">
            <a:extLst>
              <a:ext uri="{FF2B5EF4-FFF2-40B4-BE49-F238E27FC236}">
                <a16:creationId xmlns:a16="http://schemas.microsoft.com/office/drawing/2014/main" id="{D281EA4E-4E13-3140-FCD5-A54513A4DA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289" y="1204218"/>
            <a:ext cx="301835" cy="2959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7FBC68-4B57-B9F8-2FFA-714F1E08C9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529583" y="5564032"/>
            <a:ext cx="562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12.4k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B58D45-948E-CA96-4B6E-33A662B572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908692" y="5564032"/>
            <a:ext cx="562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890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0F6CF9-F848-D303-2062-95C30B4576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33443" y="5564032"/>
            <a:ext cx="562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3.2k</a:t>
            </a:r>
            <a:endParaRPr lang="en-US" sz="1200" dirty="0"/>
          </a:p>
        </p:txBody>
      </p:sp>
      <p:pic>
        <p:nvPicPr>
          <p:cNvPr id="25" name="Picture 24" descr="Social media - Likes">
            <a:extLst>
              <a:ext uri="{FF2B5EF4-FFF2-40B4-BE49-F238E27FC236}">
                <a16:creationId xmlns:a16="http://schemas.microsoft.com/office/drawing/2014/main" id="{09B0B538-B037-605E-DA21-E8A9DFEB85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344" y="5570723"/>
            <a:ext cx="268737" cy="263618"/>
          </a:xfrm>
          <a:prstGeom prst="rect">
            <a:avLst/>
          </a:prstGeom>
        </p:spPr>
      </p:pic>
      <p:pic>
        <p:nvPicPr>
          <p:cNvPr id="27" name="Picture 26" descr="Social media - comments">
            <a:extLst>
              <a:ext uri="{FF2B5EF4-FFF2-40B4-BE49-F238E27FC236}">
                <a16:creationId xmlns:a16="http://schemas.microsoft.com/office/drawing/2014/main" id="{A17D316E-14B2-F149-B2E3-9D37115E95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8735" y="5564031"/>
            <a:ext cx="268738" cy="263619"/>
          </a:xfrm>
          <a:prstGeom prst="rect">
            <a:avLst/>
          </a:prstGeom>
        </p:spPr>
      </p:pic>
      <p:pic>
        <p:nvPicPr>
          <p:cNvPr id="30" name="Picture 29" descr="Social media - reshares">
            <a:extLst>
              <a:ext uri="{FF2B5EF4-FFF2-40B4-BE49-F238E27FC236}">
                <a16:creationId xmlns:a16="http://schemas.microsoft.com/office/drawing/2014/main" id="{89739DA2-7B1C-752C-931A-A99F4AA6AF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2498" y="5564031"/>
            <a:ext cx="268738" cy="263619"/>
          </a:xfrm>
          <a:prstGeom prst="rect">
            <a:avLst/>
          </a:prstGeom>
        </p:spPr>
      </p:pic>
      <p:pic>
        <p:nvPicPr>
          <p:cNvPr id="34" name="Picture 33" descr="Social media - Save or bookmark">
            <a:extLst>
              <a:ext uri="{FF2B5EF4-FFF2-40B4-BE49-F238E27FC236}">
                <a16:creationId xmlns:a16="http://schemas.microsoft.com/office/drawing/2014/main" id="{472E1AE0-BFCD-61AF-F9EC-93D7195482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0428" y="5412328"/>
            <a:ext cx="497020" cy="4875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150AEF-F9AE-E02C-32F0-93A38B18D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2344" y="1204218"/>
            <a:ext cx="614985" cy="34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18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3148C-C6C3-E4F8-1BCA-BB771C90F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F28E34AF-F803-551C-5956-6D7EC2161F01}"/>
              </a:ext>
            </a:extLst>
          </p:cNvPr>
          <p:cNvSpPr txBox="1"/>
          <p:nvPr/>
        </p:nvSpPr>
        <p:spPr>
          <a:xfrm>
            <a:off x="7188869" y="1622145"/>
            <a:ext cx="407348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ก่อนสร้างอะไรขึ้นมา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เครื่องมือ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สามารถช่วยให้คุณจัดระเบียบความคิดให้ชัดเจนได้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หากใช้อย่างเหมาะสม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เครื่องมือเหล่านี้เป็นจุดเริ่มต้นที่ดีในการสำรวจแนวคิดและคิดให้ชัดว่า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คุณต้องการสื่ออะไร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ทำความเข้าใจประเด็นก่อน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หาข้อมูลว่าประเด็นนั้นคืออะไร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ทำไมจึงสำคัญ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ส่งผลกระทบต่อใคร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บ้าง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แล้วตรวจสอบข้อมูลสำคัญกับแหล่งข้อมูลที่คุณเชื่อถือ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ระดมแนวคิดจากหลายมุม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ขอให้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เสนอแนวทางในการนำเสนอหัวข้อสักสองสามแบบ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แล้วเลือกเฉพาะแนวทางที่ตรงกับสิ่งที่คุณต้องการสื่อ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ปรับข้อความให้คมชัด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เมื่อรู้แล้วว่าต้องการพูดอะไร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ให้ใช้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ช่วยทดลองและปรับข้อความ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ให้กระชับชัดเจนขึ้น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ให้การตัดสินใจเป็นของคุณ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เครื่องมือ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ช่วยมอบวัตถุดิบให้คุณ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แต่คุณยังคงเป็นคนตัดสินใจ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ว่าอะไรสำคัญและอะไรควรตัดออก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65AB1B-9BDE-788E-B08B-9796A39CC704}"/>
              </a:ext>
            </a:extLst>
          </p:cNvPr>
          <p:cNvSpPr txBox="1"/>
          <p:nvPr/>
        </p:nvSpPr>
        <p:spPr>
          <a:xfrm>
            <a:off x="1008545" y="1833336"/>
            <a:ext cx="44584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 เข้าร่วมการแข่งขันด้วยประเด็นที่เธอต่อสู้มาโดยตลอด นั่นคือการปกป้องโลก หน้าที่ ของคุณคือช่วย ดาว โดยใช้ AI สร้างเนื้อหาแคมเปญหนึ่งชิ้น เช่น รูปภาพ โปสเตอร์ หรือโพสต์ ที่ทำให้ผู้คนหยุดดูและรู้สึกใส่ใจ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0654CBB1-1BAF-05C9-9CE4-399FFE96B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85" y="1506388"/>
            <a:ext cx="224046" cy="2315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6619AC-AF17-9999-3482-45ACA1FBA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685" y="1510690"/>
            <a:ext cx="224046" cy="231514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6493B4E-A18D-D1B3-270D-5F95DDE4B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1285" y="3517292"/>
            <a:ext cx="4458489" cy="2444121"/>
          </a:xfrm>
          <a:prstGeom prst="roundRect">
            <a:avLst>
              <a:gd name="adj" fmla="val 9570"/>
            </a:avLst>
          </a:prstGeom>
          <a:solidFill>
            <a:srgbClr val="6BA5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09340E-9466-9E59-012E-DA7484DA20F5}"/>
              </a:ext>
            </a:extLst>
          </p:cNvPr>
          <p:cNvSpPr txBox="1"/>
          <p:nvPr/>
        </p:nvSpPr>
        <p:spPr>
          <a:xfrm>
            <a:off x="1170808" y="3700578"/>
            <a:ext cx="3424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ID" b="1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พร</a:t>
            </a:r>
            <a:r>
              <a:rPr lang="en-ID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อมต์ที่ดี</a:t>
            </a:r>
            <a:r>
              <a:rPr lang="en-ID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ควรเป็นอย่างไร</a:t>
            </a:r>
            <a:r>
              <a:rPr lang="en-ID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US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7B5FE4-4523-4033-712F-CF2616CE8BE1}"/>
              </a:ext>
            </a:extLst>
          </p:cNvPr>
          <p:cNvSpPr txBox="1"/>
          <p:nvPr/>
        </p:nvSpPr>
        <p:spPr>
          <a:xfrm>
            <a:off x="1171065" y="4121099"/>
            <a:ext cx="391321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ID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วางโครง</a:t>
            </a:r>
            <a:r>
              <a:rPr lang="en-ID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พร</a:t>
            </a: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อมต์ของคุณโดยใช้ห้า</a:t>
            </a:r>
            <a:r>
              <a:rPr lang="en-ID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ส่วน:บทบาท</a:t>
            </a: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วัตถุประสงค์ บริบท กลุ่มเป้าหมาย และขอบเขต</a:t>
            </a:r>
            <a:endParaRPr lang="en-ID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คุณสามารถเรียนรู้เพิ่มเติมเกี่ยวกับองค์ประกอบของพรอมต์ที่ดีได้ในส่วนที่ 1 ของชุดเครื่องมือ ในห้องเรียน: ปลดล็อกศักยภาพของ Generative AI อย่างปลอดภัยและมีความรับผิดชอบ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AB0EE27-27C9-2D01-2D7A-1B93C689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712278" y="2036955"/>
            <a:ext cx="0" cy="3751172"/>
          </a:xfrm>
          <a:prstGeom prst="line">
            <a:avLst/>
          </a:prstGeom>
          <a:ln w="22225">
            <a:solidFill>
              <a:srgbClr val="6BA5F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29FC868-C9B4-8982-A15C-D4CF75A41DE5}"/>
              </a:ext>
            </a:extLst>
          </p:cNvPr>
          <p:cNvSpPr txBox="1"/>
          <p:nvPr/>
        </p:nvSpPr>
        <p:spPr>
          <a:xfrm>
            <a:off x="8177053" y="507239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5D0119-F766-9E55-1700-819729058E19}"/>
              </a:ext>
            </a:extLst>
          </p:cNvPr>
          <p:cNvSpPr txBox="1"/>
          <p:nvPr/>
        </p:nvSpPr>
        <p:spPr>
          <a:xfrm>
            <a:off x="645104" y="381350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สร้างแคมเปญ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FA161C-4696-E6F6-D206-1E9A5185F513}"/>
              </a:ext>
            </a:extLst>
          </p:cNvPr>
          <p:cNvSpPr txBox="1"/>
          <p:nvPr/>
        </p:nvSpPr>
        <p:spPr>
          <a:xfrm>
            <a:off x="1275708" y="1359014"/>
            <a:ext cx="1102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ภารกิจ</a:t>
            </a:r>
            <a:endParaRPr lang="en-US" sz="2000" b="1" dirty="0">
              <a:solidFill>
                <a:srgbClr val="F463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26E7611-FE23-7412-5441-F80ABFD9B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1654" y="1456381"/>
            <a:ext cx="264062" cy="264062"/>
            <a:chOff x="1031654" y="1494938"/>
            <a:chExt cx="264062" cy="26406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844FC7-5DB0-E091-49CB-B23955780A40}"/>
                </a:ext>
              </a:extLst>
            </p:cNvPr>
            <p:cNvSpPr/>
            <p:nvPr/>
          </p:nvSpPr>
          <p:spPr>
            <a:xfrm>
              <a:off x="1031654" y="1494938"/>
              <a:ext cx="264062" cy="264062"/>
            </a:xfrm>
            <a:prstGeom prst="ellipse">
              <a:avLst/>
            </a:prstGeom>
            <a:solidFill>
              <a:srgbClr val="F563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E3C9093-9CED-44C8-034B-DA0568301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1531" y="1527566"/>
              <a:ext cx="179069" cy="185038"/>
            </a:xfrm>
            <a:prstGeom prst="rect">
              <a:avLst/>
            </a:prstGeom>
          </p:spPr>
        </p:pic>
      </p:grpSp>
      <p:sp>
        <p:nvSpPr>
          <p:cNvPr id="3" name="Text box">
            <a:extLst>
              <a:ext uri="{FF2B5EF4-FFF2-40B4-BE49-F238E27FC236}">
                <a16:creationId xmlns:a16="http://schemas.microsoft.com/office/drawing/2014/main" id="{C207292D-A911-54E1-1B1E-EEF757AD12E1}"/>
              </a:ext>
            </a:extLst>
          </p:cNvPr>
          <p:cNvSpPr txBox="1"/>
          <p:nvPr/>
        </p:nvSpPr>
        <p:spPr>
          <a:xfrm>
            <a:off x="419658" y="6308431"/>
            <a:ext cx="9010092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th-TH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กิจกรรมนี้เป็นกิจกรรมเสริมและออกแบบมาเพื่อช่วยเพิ่มประสบการณ์การเรียนรู้ของคุณ คุณสามารถเลือกข้ามกิจกรรมนี้ไปก่อนได้ในตอนนี้</a:t>
            </a:r>
            <a:endParaRPr lang="th-TH"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Picture 5" descr="เคล็ดลับสำคัญ">
            <a:extLst>
              <a:ext uri="{FF2B5EF4-FFF2-40B4-BE49-F238E27FC236}">
                <a16:creationId xmlns:a16="http://schemas.microsoft.com/office/drawing/2014/main" id="{158659A3-A52B-0E48-B226-CC56BA298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428" y="1542785"/>
            <a:ext cx="706736" cy="104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95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5F337-4E07-449F-E5B0-065DD21B5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504F350-466E-6B8D-4E06-8296CD87EA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64710" y="1397105"/>
            <a:ext cx="7135245" cy="1634414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302D8D-C3C2-9368-8B74-ECD9F01C6842}"/>
              </a:ext>
            </a:extLst>
          </p:cNvPr>
          <p:cNvSpPr txBox="1">
            <a:spLocks/>
          </p:cNvSpPr>
          <p:nvPr/>
        </p:nvSpPr>
        <p:spPr>
          <a:xfrm>
            <a:off x="1753237" y="1552592"/>
            <a:ext cx="59298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วางแนวคิด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ก่อนสร้างอะไรขึ้นมา ให้กำหนดให้ชัดว่าคุณต้องการบรรลุอะไร: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จำกัดประเด็นให้แคบลง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เลือกหนึ่งประเด็น เช่น พลาสติกในมหาสมุทร การตัดไม้ ทำลายป่า หรือพลังงานสะอาด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กำหนดสารที่ต้องการสื่อ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อธิบายเป็นหนึ่งประโยคว่าคุณต้องการให้ผู้คนรู้สึกหรือเชื่อ อะไรหลังจากเห็นเนื้อหานี้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65A10E-CCD2-0EC7-7117-E9AD3470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46" y="1497789"/>
            <a:ext cx="890230" cy="2988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B6F4CC-1916-0F72-ADFD-22C63182FFCD}"/>
              </a:ext>
            </a:extLst>
          </p:cNvPr>
          <p:cNvSpPr txBox="1"/>
          <p:nvPr/>
        </p:nvSpPr>
        <p:spPr>
          <a:xfrm>
            <a:off x="754754" y="1516432"/>
            <a:ext cx="911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52FFA3F-81A4-29A7-7303-7F3C1A772F18}"/>
              </a:ext>
            </a:extLst>
          </p:cNvPr>
          <p:cNvSpPr txBox="1"/>
          <p:nvPr/>
        </p:nvSpPr>
        <p:spPr>
          <a:xfrm>
            <a:off x="8993604" y="1389495"/>
            <a:ext cx="24436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err="1">
                <a:latin typeface="Arial" panose="020B0604020202020204" pitchFamily="34" charset="0"/>
                <a:cs typeface="Arial" panose="020B0604020202020204" pitchFamily="34" charset="0"/>
              </a:rPr>
              <a:t>เนื้อหา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ที่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สร้างด้วย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AI ที่ยอดเยี่ยมเริ่มต้นจากแนวคิดที่ชัดเจน รู้ก่อนว่าคุณ ต้องการสื่ออะไร แล้วจึงใช้เครื่องมือ AI ช่วยทำให้แนวคิดนั้นเป็นรูปเป็นร่าง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">
            <a:extLst>
              <a:ext uri="{FF2B5EF4-FFF2-40B4-BE49-F238E27FC236}">
                <a16:creationId xmlns:a16="http://schemas.microsoft.com/office/drawing/2014/main" id="{D510B3D2-004D-8143-D368-90F00C6EC13F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กิจกรรมนี้เป็นกิจกรรมเสริมและออกแบบมาเพื่อช่วยเพิ่มประสบการณ์การเรียนรู้ของคุณ </a:t>
            </a:r>
            <a:r>
              <a:rPr lang="en-ID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7B66B96-2098-81BA-956B-252E75EB1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64710" y="3268152"/>
            <a:ext cx="10342086" cy="1853790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307BFF-97BE-C009-B16F-F01C9C208F9C}"/>
              </a:ext>
            </a:extLst>
          </p:cNvPr>
          <p:cNvSpPr txBox="1">
            <a:spLocks/>
          </p:cNvSpPr>
          <p:nvPr/>
        </p:nvSpPr>
        <p:spPr>
          <a:xfrm>
            <a:off x="1700641" y="3352271"/>
            <a:ext cx="93352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เปลี่ยนแนวคิด</a:t>
            </a:r>
            <a:r>
              <a:rPr lang="en-ID" sz="1400" b="1" err="1">
                <a:latin typeface="Arial" panose="020B0604020202020204" pitchFamily="34" charset="0"/>
                <a:cs typeface="Arial" panose="020B0604020202020204" pitchFamily="34" charset="0"/>
              </a:rPr>
              <a:t>ให้</a:t>
            </a: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เป็น</a:t>
            </a:r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พรอมต์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ใช้เครื่องมือ AI ที่ได้รับอนุญาต เช่น Microsoft Copilot เพื่ออธิบายภาพที่คุณต้องการ พรอมต์ที่ดีควรระบุอย่างชัดเจนว่า: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เนื้อหาหลัก: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มีอะไรอยู่ในภาพ?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สไตล์: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โปสเตอร์ที่โดดเด่น ภาพถ่ายสมจริง หรือภาพประกอบ?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อารมณ์: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ให้ความหวัง เร่งด่วน หรือสร้างแรงบันดาลใจ?</a:t>
            </a:r>
            <a:endParaRPr lang="en-ID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ID" sz="1200" i="1">
                <a:latin typeface="Arial" panose="020B0604020202020204" pitchFamily="34" charset="0"/>
                <a:cs typeface="Arial" panose="020B0604020202020204" pitchFamily="34" charset="0"/>
              </a:rPr>
              <a:t>ตัวอย่าง: "สร้างโปสเตอร์ที่โดดเด่นและเปี่ยมด้วยความหวัง แสดงภาพคนหนุ่มสาวกำลังปลูก ต้นไม้ริมถนนในเมือง ด้วยสไตล์ภาพประกอบสีสันสดใส เพื่อสร้างแรงบันดาลใจให้ผู้คนลงมือ รับมือกับการเปลี่ยนแปลงสภาพภูมิอากาศ"</a:t>
            </a:r>
            <a:endParaRPr lang="en-GB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D5A7E8-5381-2E00-FF0D-6981C7F0D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46" y="3390663"/>
            <a:ext cx="890230" cy="29889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8B637EF-AFF5-2358-6423-31B0BB53E232}"/>
              </a:ext>
            </a:extLst>
          </p:cNvPr>
          <p:cNvSpPr txBox="1"/>
          <p:nvPr/>
        </p:nvSpPr>
        <p:spPr>
          <a:xfrm>
            <a:off x="754755" y="3398222"/>
            <a:ext cx="876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16C4DD5-2FE1-6996-AEE2-5F417D5DD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64710" y="5358575"/>
            <a:ext cx="10342086" cy="652740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A4F6A2-75E7-18EE-124B-69AA9788A2C9}"/>
              </a:ext>
            </a:extLst>
          </p:cNvPr>
          <p:cNvSpPr txBox="1">
            <a:spLocks/>
          </p:cNvSpPr>
          <p:nvPr/>
        </p:nvSpPr>
        <p:spPr>
          <a:xfrm>
            <a:off x="1700640" y="5422479"/>
            <a:ext cx="9480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ปรับแต่ง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ผลลัพธ์แรกเป็นเพียงจุดเริ่มต้น การเขียนพรอมต์จะได้ผลดีที่สุดเมื่อ ทำเหมือนเป็นบทสนทนา ดังนั้นให้ปรับผลลัพธ์ต่อไปเรื่อย ๆ จนได้สิ่งที่ทำให้คุณเองต้องหยุด เลื่อนดู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C73F0F5-66D3-FD31-DAE8-CEC28E5A3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46" y="5459257"/>
            <a:ext cx="890230" cy="2988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CC31478-63D4-6651-A860-B67C1099E022}"/>
              </a:ext>
            </a:extLst>
          </p:cNvPr>
          <p:cNvSpPr txBox="1"/>
          <p:nvPr/>
        </p:nvSpPr>
        <p:spPr>
          <a:xfrm>
            <a:off x="755313" y="5466816"/>
            <a:ext cx="8902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591A7110-61E2-97C1-D639-3D2C1F482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40275" y="2053749"/>
            <a:ext cx="3212270" cy="642463"/>
          </a:xfrm>
          <a:prstGeom prst="bentConnector3">
            <a:avLst>
              <a:gd name="adj1" fmla="val 635"/>
            </a:avLst>
          </a:prstGeom>
          <a:ln>
            <a:solidFill>
              <a:srgbClr val="6BA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FB1EF2A-ADD1-83D1-78A4-730708B51941}"/>
              </a:ext>
            </a:extLst>
          </p:cNvPr>
          <p:cNvSpPr txBox="1"/>
          <p:nvPr/>
        </p:nvSpPr>
        <p:spPr>
          <a:xfrm>
            <a:off x="8177053" y="507239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C92A9-3B45-92D1-3BC3-6E10422FCF7D}"/>
              </a:ext>
            </a:extLst>
          </p:cNvPr>
          <p:cNvSpPr txBox="1"/>
          <p:nvPr/>
        </p:nvSpPr>
        <p:spPr>
          <a:xfrm>
            <a:off x="645104" y="381350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สร้างแคมเปญ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เคล็ดลับสำคัญ">
            <a:extLst>
              <a:ext uri="{FF2B5EF4-FFF2-40B4-BE49-F238E27FC236}">
                <a16:creationId xmlns:a16="http://schemas.microsoft.com/office/drawing/2014/main" id="{A8BEA386-B102-014C-CDD3-9941572E1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226" y="1244794"/>
            <a:ext cx="706736" cy="104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31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64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4046E8-5F1E-8781-5709-A2DA8BADA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llustration of a hand holding a phone. ">
            <a:extLst>
              <a:ext uri="{FF2B5EF4-FFF2-40B4-BE49-F238E27FC236}">
                <a16:creationId xmlns:a16="http://schemas.microsoft.com/office/drawing/2014/main" id="{7CC2E590-BA3C-B7CB-FA15-F6BCFE213E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900" y="0"/>
            <a:ext cx="56261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CC2C1B-B751-BB46-8750-47038F7F3094}"/>
              </a:ext>
            </a:extLst>
          </p:cNvPr>
          <p:cNvSpPr txBox="1"/>
          <p:nvPr/>
        </p:nvSpPr>
        <p:spPr>
          <a:xfrm>
            <a:off x="765338" y="3494719"/>
            <a:ext cx="50683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ผลงานของ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ดาว พร้อมแล้ว และเป็นผลงานที่ดี เป็นภาพอนาคตของถนนที่เขียวขจี และเต็มไปด้วยความหวัง ซึ่งกระตุ้นให้ผู้คนอยากลงมือทำ แต่ก่อนส่งผลงาน เธอทำสอง สิ่งที่ไม่เคยข้าม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ดาว อย่าลืมเพิ่มป้ายกำกับ AI เพื่อไม่ให้ใครเข้าใจผิดว่าเป็นภาพถ่ายจริง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72EDAA-5ADF-6F24-BFFF-FDA485212854}"/>
              </a:ext>
            </a:extLst>
          </p:cNvPr>
          <p:cNvSpPr txBox="1"/>
          <p:nvPr/>
        </p:nvSpPr>
        <p:spPr>
          <a:xfrm>
            <a:off x="765338" y="1646805"/>
            <a:ext cx="3870457" cy="15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ก่อนที่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ดาว จะกดโพสต์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283BB1-52ED-5C87-62F8-4128C1A8E1F5}"/>
              </a:ext>
            </a:extLst>
          </p:cNvPr>
          <p:cNvSpPr txBox="1">
            <a:spLocks/>
          </p:cNvSpPr>
          <p:nvPr/>
        </p:nvSpPr>
        <p:spPr>
          <a:xfrm>
            <a:off x="8316112" y="1507247"/>
            <a:ext cx="175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เพิ่มเพลง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B9AB53-463F-E482-5EF4-BC8F4609FCE0}"/>
              </a:ext>
            </a:extLst>
          </p:cNvPr>
          <p:cNvSpPr txBox="1">
            <a:spLocks/>
          </p:cNvSpPr>
          <p:nvPr/>
        </p:nvSpPr>
        <p:spPr>
          <a:xfrm>
            <a:off x="8300455" y="1021826"/>
            <a:ext cx="175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โพสต์ใหม่</a:t>
            </a:r>
            <a:endParaRPr lang="en-GB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DD5513-3A22-4782-B7D1-817CAE656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68805" y="1442539"/>
            <a:ext cx="2576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4330063-39B1-8336-528C-C6C04083F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68805" y="2181326"/>
            <a:ext cx="257625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FB75612-7953-ED77-363B-F4D6260882CB}"/>
              </a:ext>
            </a:extLst>
          </p:cNvPr>
          <p:cNvSpPr txBox="1">
            <a:spLocks/>
          </p:cNvSpPr>
          <p:nvPr/>
        </p:nvSpPr>
        <p:spPr>
          <a:xfrm>
            <a:off x="8300455" y="2311071"/>
            <a:ext cx="175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แท็กสินค้า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C622E4D-6903-EF47-FAD4-F3B500243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68805" y="2666748"/>
            <a:ext cx="257625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212A9A7-B42E-6A3B-24F3-6DFFB6442426}"/>
              </a:ext>
            </a:extLst>
          </p:cNvPr>
          <p:cNvSpPr txBox="1">
            <a:spLocks/>
          </p:cNvSpPr>
          <p:nvPr/>
        </p:nvSpPr>
        <p:spPr>
          <a:xfrm>
            <a:off x="8300455" y="2800749"/>
            <a:ext cx="175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err="1">
                <a:latin typeface="Arial" panose="020B0604020202020204" pitchFamily="34" charset="0"/>
                <a:cs typeface="Arial" panose="020B0604020202020204" pitchFamily="34" charset="0"/>
              </a:rPr>
              <a:t>เพิ่ม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การ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แจ้งเตือน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702E0B-F774-0AA9-3702-54A4C6F9D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68805" y="3214259"/>
            <a:ext cx="257625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007E551-01A0-8FDE-A201-7B7079F2BEB7}"/>
              </a:ext>
            </a:extLst>
          </p:cNvPr>
          <p:cNvSpPr txBox="1">
            <a:spLocks/>
          </p:cNvSpPr>
          <p:nvPr/>
        </p:nvSpPr>
        <p:spPr>
          <a:xfrm>
            <a:off x="8300455" y="3342486"/>
            <a:ext cx="175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กลุ่มเป้าหมาย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FF2672C-E4EF-C261-9676-9FA50644F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68805" y="3795599"/>
            <a:ext cx="257625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9F5160A-220D-4239-73A7-4F9DE2FCC458}"/>
              </a:ext>
            </a:extLst>
          </p:cNvPr>
          <p:cNvSpPr txBox="1">
            <a:spLocks/>
          </p:cNvSpPr>
          <p:nvPr/>
        </p:nvSpPr>
        <p:spPr>
          <a:xfrm>
            <a:off x="8300455" y="4903270"/>
            <a:ext cx="175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แชร์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ไปยัง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E5691DE-DB5C-7C63-0E46-17D8DEBBE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68805" y="5297785"/>
            <a:ext cx="257625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F8C2FB8-A7D0-A7F0-04C8-CE38B0DDA52D}"/>
              </a:ext>
            </a:extLst>
          </p:cNvPr>
          <p:cNvSpPr txBox="1">
            <a:spLocks/>
          </p:cNvSpPr>
          <p:nvPr/>
        </p:nvSpPr>
        <p:spPr>
          <a:xfrm>
            <a:off x="8270953" y="5551433"/>
            <a:ext cx="17598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แชร์</a:t>
            </a:r>
            <a:endParaRPr lang="en-GB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03A9E7F-0AD9-583A-43ED-F4B2C963E2EF}"/>
              </a:ext>
            </a:extLst>
          </p:cNvPr>
          <p:cNvSpPr txBox="1">
            <a:spLocks/>
          </p:cNvSpPr>
          <p:nvPr/>
        </p:nvSpPr>
        <p:spPr>
          <a:xfrm>
            <a:off x="8569090" y="1782400"/>
            <a:ext cx="10542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dirty="0" err="1">
                <a:latin typeface="Arial" panose="020B0604020202020204" pitchFamily="34" charset="0"/>
                <a:cs typeface="Arial" panose="020B0604020202020204" pitchFamily="34" charset="0"/>
              </a:rPr>
              <a:t>บรรยากาศ</a:t>
            </a:r>
            <a:r>
              <a:rPr lang="en-ID" sz="1100">
                <a:latin typeface="Arial" panose="020B0604020202020204" pitchFamily="34" charset="0"/>
                <a:cs typeface="Arial" panose="020B0604020202020204" pitchFamily="34" charset="0"/>
              </a:rPr>
              <a:t>: เกาะ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D7E7B57-DE45-4CC9-92E8-44A4E8FA1D85}"/>
              </a:ext>
            </a:extLst>
          </p:cNvPr>
          <p:cNvSpPr txBox="1">
            <a:spLocks/>
          </p:cNvSpPr>
          <p:nvPr/>
        </p:nvSpPr>
        <p:spPr>
          <a:xfrm>
            <a:off x="7575891" y="3940746"/>
            <a:ext cx="175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เพิ่ม</a:t>
            </a:r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ป้ายกำกับ</a:t>
            </a:r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</a:t>
            </a:r>
            <a:endParaRPr lang="en-GB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3D1F81E-AE31-4E91-6773-D2D9EAC33C94}"/>
              </a:ext>
            </a:extLst>
          </p:cNvPr>
          <p:cNvSpPr txBox="1">
            <a:spLocks/>
          </p:cNvSpPr>
          <p:nvPr/>
        </p:nvSpPr>
        <p:spPr>
          <a:xfrm>
            <a:off x="7575003" y="4197678"/>
            <a:ext cx="2824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เรากำหนดให้คุณต้องติดป้ายกำกับ</a:t>
            </a:r>
            <a:r>
              <a:rPr lang="en-ID" sz="1200" err="1">
                <a:latin typeface="Arial" panose="020B0604020202020204" pitchFamily="34" charset="0"/>
                <a:cs typeface="Arial" panose="020B0604020202020204" pitchFamily="34" charset="0"/>
              </a:rPr>
              <a:t>เนื้อหา</a:t>
            </a:r>
            <a:r>
              <a:rPr lang="en-ID" sz="1200">
                <a:latin typeface="Arial" panose="020B0604020202020204" pitchFamily="34" charset="0"/>
                <a:cs typeface="Arial" panose="020B0604020202020204" pitchFamily="34" charset="0"/>
              </a:rPr>
              <a:t>สมจริง</a:t>
            </a:r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บางประเภท</a:t>
            </a:r>
            <a:r>
              <a:rPr lang="en-ID" sz="1200">
                <a:latin typeface="Arial" panose="020B0604020202020204" pitchFamily="34" charset="0"/>
                <a:cs typeface="Arial" panose="020B0604020202020204" pitchFamily="34" charset="0"/>
              </a:rPr>
              <a:t> ที่สร้างด้วย AI</a:t>
            </a:r>
            <a:endParaRPr lang="en-ID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55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4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6FD90A-0AD2-F2CE-2949-71AE2F9BB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70CF43-7158-C1D0-F866-9D9DF902141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813" y="851463"/>
            <a:ext cx="4330700" cy="5753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175162-96F7-0AA8-1432-BB93A1564C83}"/>
              </a:ext>
            </a:extLst>
          </p:cNvPr>
          <p:cNvSpPr txBox="1"/>
          <p:nvPr/>
        </p:nvSpPr>
        <p:spPr>
          <a:xfrm>
            <a:off x="579058" y="936216"/>
            <a:ext cx="55445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เพราะเหตุใดจึงต้อง</a:t>
            </a:r>
            <a:r>
              <a:rPr lang="en-ID" sz="40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ติด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ป้าย</a:t>
            </a:r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กำกับเนื้อหา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AI? </a:t>
            </a:r>
            <a:endParaRPr lang="en-ID" sz="4000" b="1" dirty="0">
              <a:solidFill>
                <a:srgbClr val="191919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66308B-AFDD-6E6B-6024-86A34DBF30CF}"/>
              </a:ext>
            </a:extLst>
          </p:cNvPr>
          <p:cNvSpPr txBox="1"/>
          <p:nvPr/>
        </p:nvSpPr>
        <p:spPr>
          <a:xfrm>
            <a:off x="579058" y="2493611"/>
            <a:ext cx="606304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ก่อน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โพสต์ผลงาน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ดาว ระบุบนภาพว่า "สร้างด้วย AI" เป็นสิ่งเล็ก ๆ แต่สำคัญ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ปัจจุบันภาพ เสียง และแม้แต่วิดีโอที่สร้างด้วย AI สามารถดูสมจริงอย่างมาก 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ป้ายกำกับ ช่วยบอกผู้คนว่าจริง ๆ แล้วพวกเขากำลังดูอะไรอยู่ เพื่อไม่ให้ต้องเดา</a:t>
            </a:r>
            <a:endParaRPr lang="en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การติดป้ายกำกับไม่ได้หมายความว่าคุณทำอะไรผิด ปัจจุบันมีผลงานยอดเยี่ยมมากมาย ที่สร้างด้วย AI เพียงหมายความว่าคุณเปิดเผยอย่างตรงไปตรงมาว่าผลงานนั้นสร้างขึ้น มาอย่างไร การนำเสนอเนื้อหาที่สร้างด้วย AI ให้ดูเหมือนเป็นเรื่องจริงทำให้ผู้ที่เห็นเข้าใจผิด แม้ว่าคุณจะไม่ได้ตั้งใจให้เกิดผลเสียก็ตาม ดังนั้นการเปิดเผยอย่างโปร่งใสจึงเป็นสิ่งที่ควรทำ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 b="1" i="1">
                <a:latin typeface="Arial" panose="020B0604020202020204" pitchFamily="34" charset="0"/>
                <a:cs typeface="Arial" panose="020B0604020202020204" pitchFamily="34" charset="0"/>
              </a:rPr>
              <a:t>ควรติดป้ายกำกับเมื่อใด? 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ทุกครั้งที่คุณใช้ AI เพื่อสร้างหรือเปลี่ยนแปลงบางสิ่ง โดยเฉพาะ เมื่อมีโอกาสที่คนอื่นจะเข้าใจผิดว่าเป็นของจริง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E76399-0F94-2213-A42D-8613036FA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22181" r="44660"/>
          <a:stretch>
            <a:fillRect/>
          </a:stretch>
        </p:blipFill>
        <p:spPr>
          <a:xfrm>
            <a:off x="9318651" y="0"/>
            <a:ext cx="2873349" cy="7939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13CE6A-70BB-630D-3CE3-9E97093256F3}"/>
              </a:ext>
            </a:extLst>
          </p:cNvPr>
          <p:cNvSpPr txBox="1"/>
          <p:nvPr/>
        </p:nvSpPr>
        <p:spPr>
          <a:xfrm>
            <a:off x="9376775" y="123611"/>
            <a:ext cx="2207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จำไว้นะ</a:t>
            </a:r>
            <a:endParaRPr lang="en-US" sz="2800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A616F0-8249-6BE7-B775-97CB237D3A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18385" y="1045520"/>
            <a:ext cx="251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ดาว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FF7E88-0B11-0207-958E-6F6E0E5E9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457949" y="5232822"/>
            <a:ext cx="38376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ลองจินตนาการว่าถนนของเรา</a:t>
            </a:r>
            <a:r>
              <a:rPr lang="en-ID" sz="14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จะ</a:t>
            </a:r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</a:t>
            </a:r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แบบนี้</a:t>
            </a:r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เราทำให้เกิดขึ้นได้ ด้วยกัน </a:t>
            </a:r>
            <a:r>
              <a:rPr lang="en-GB" sz="1400"/>
              <a:t>🌱</a:t>
            </a:r>
            <a:endParaRPr lang="en-GB" sz="1400" dirty="0"/>
          </a:p>
          <a:p>
            <a:pPr>
              <a:spcBef>
                <a:spcPts val="600"/>
              </a:spcBef>
            </a:pPr>
            <a:r>
              <a:rPr lang="en-GB" sz="1300"/>
              <a:t>#MakeADifference</a:t>
            </a:r>
            <a:endParaRPr lang="en-GB" sz="1300" b="0" dirty="0"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2DC8C7-9F62-EB29-503C-F5ACCEAB4A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618" y="1440802"/>
            <a:ext cx="1759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200" dirty="0" err="1">
                <a:latin typeface="Arial" panose="020B0604020202020204" pitchFamily="34" charset="0"/>
                <a:cs typeface="Arial" panose="020B0604020202020204" pitchFamily="34" charset="0"/>
              </a:rPr>
              <a:t>สร้างด้วย</a:t>
            </a:r>
            <a:r>
              <a:rPr lang="en-ID" sz="120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78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8549E-2BCD-890D-FCB4-011C97AD0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940CD5-5932-9119-2B63-D960CB375522}"/>
              </a:ext>
            </a:extLst>
          </p:cNvPr>
          <p:cNvSpPr txBox="1"/>
          <p:nvPr/>
        </p:nvSpPr>
        <p:spPr>
          <a:xfrm>
            <a:off x="1557074" y="1829155"/>
            <a:ext cx="993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ภารกิจ</a:t>
            </a:r>
            <a:endParaRPr lang="en-US" sz="2000" b="1" dirty="0">
              <a:solidFill>
                <a:srgbClr val="F463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 descr="Task icon">
            <a:extLst>
              <a:ext uri="{FF2B5EF4-FFF2-40B4-BE49-F238E27FC236}">
                <a16:creationId xmlns:a16="http://schemas.microsoft.com/office/drawing/2014/main" id="{690CBF81-5ACA-7FD4-05AD-0ADCC21502BA}"/>
              </a:ext>
            </a:extLst>
          </p:cNvPr>
          <p:cNvGrpSpPr/>
          <p:nvPr/>
        </p:nvGrpSpPr>
        <p:grpSpPr>
          <a:xfrm>
            <a:off x="1255118" y="1920638"/>
            <a:ext cx="264062" cy="264062"/>
            <a:chOff x="1031654" y="1494938"/>
            <a:chExt cx="264062" cy="26406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FC86503-20D1-E35F-4893-28857183F655}"/>
                </a:ext>
              </a:extLst>
            </p:cNvPr>
            <p:cNvSpPr/>
            <p:nvPr/>
          </p:nvSpPr>
          <p:spPr>
            <a:xfrm>
              <a:off x="1031654" y="1494938"/>
              <a:ext cx="264062" cy="264062"/>
            </a:xfrm>
            <a:prstGeom prst="ellipse">
              <a:avLst/>
            </a:prstGeom>
            <a:solidFill>
              <a:srgbClr val="F563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4ACA4A-9DD3-2A36-7B4E-7935676CE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1531" y="1527566"/>
              <a:ext cx="179069" cy="18503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BD74F43-8A0D-D8FF-C3C4-CD5E120A25BC}"/>
              </a:ext>
            </a:extLst>
          </p:cNvPr>
          <p:cNvSpPr txBox="1"/>
          <p:nvPr/>
        </p:nvSpPr>
        <p:spPr>
          <a:xfrm>
            <a:off x="1137366" y="2408652"/>
            <a:ext cx="4568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ต่อไปนี้คือผลงานสาม</a:t>
            </a:r>
            <a:r>
              <a:rPr lang="en-ID" err="1">
                <a:latin typeface="Arial" panose="020B0604020202020204" pitchFamily="34" charset="0"/>
                <a:cs typeface="Arial" panose="020B0604020202020204" pitchFamily="34" charset="0"/>
              </a:rPr>
              <a:t>ชิ้น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จาก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การแข่งขัน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 สำหรับแต่ละผลงาน ให้ถามตัวเองว่า คุณเชื่อถือ โพสต์นี้หรือไม่ และคุณจะบริจาคให้กับประเด็นนี้หรือไม่?</a:t>
            </a:r>
            <a:endParaRPr kumimoji="0" lang="en-GB" sz="1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E53479-EDD1-BC97-AD3E-90AC1A38F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1234749" y="3871583"/>
            <a:ext cx="2351675" cy="1884480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532559C-FC0E-107C-405E-8F6D7D6CF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85" y="4058261"/>
            <a:ext cx="890230" cy="29889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B780A5-80D2-B89B-34A9-35B52DA29A3F}"/>
              </a:ext>
            </a:extLst>
          </p:cNvPr>
          <p:cNvSpPr txBox="1"/>
          <p:nvPr/>
        </p:nvSpPr>
        <p:spPr>
          <a:xfrm>
            <a:off x="1031586" y="4065820"/>
            <a:ext cx="8699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DFE45AE-9CEB-58CD-38AD-E0AACB495E3E}"/>
              </a:ext>
            </a:extLst>
          </p:cNvPr>
          <p:cNvSpPr txBox="1">
            <a:spLocks/>
          </p:cNvSpPr>
          <p:nvPr/>
        </p:nvSpPr>
        <p:spPr>
          <a:xfrm>
            <a:off x="1316903" y="4352142"/>
            <a:ext cx="2123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ความ</a:t>
            </a:r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ประทับใจแรก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ตัดสินว่าคุณเชื่อถือแต่ละโพสต์หรือไม่ โดยเลือก: ใช่ ไม่ใช่ หรือขึ้นอยู่กับสถานการณ์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B9DFC32F-78E8-3839-4231-79268D6FC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4013051" y="3871583"/>
            <a:ext cx="2506077" cy="1884479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5C250C4-18A7-396C-BCC4-8B437F1AF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9587" y="4058261"/>
            <a:ext cx="890230" cy="29889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E8B1A62-5CCE-F7E0-109B-9A6DBE881A46}"/>
              </a:ext>
            </a:extLst>
          </p:cNvPr>
          <p:cNvSpPr txBox="1"/>
          <p:nvPr/>
        </p:nvSpPr>
        <p:spPr>
          <a:xfrm>
            <a:off x="3805101" y="4065820"/>
            <a:ext cx="8902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B049E6-3FB4-592A-1E44-8CC4CBEEAE5B}"/>
              </a:ext>
            </a:extLst>
          </p:cNvPr>
          <p:cNvSpPr txBox="1">
            <a:spLocks/>
          </p:cNvSpPr>
          <p:nvPr/>
        </p:nvSpPr>
        <p:spPr>
          <a:xfrm>
            <a:off x="4140926" y="4401393"/>
            <a:ext cx="22913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err="1">
                <a:latin typeface="Arial" panose="020B0604020202020204" pitchFamily="34" charset="0"/>
                <a:cs typeface="Arial" panose="020B0604020202020204" pitchFamily="34" charset="0"/>
              </a:rPr>
              <a:t>ดู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ให้</a:t>
            </a:r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ละเอียดขึ้น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เปิดดูว่าแต่ละโพสต์มาจากไหน และมีป้ายกำกับ AI หรือไม่ มีอะไรที่ทำให้คุณเปลี่ยนใจไหม?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A55BB91C-E7B6-BDAC-64B9-E1008FC71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6948692" y="3871583"/>
            <a:ext cx="3055082" cy="1884479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2F9CC513-A280-2527-554B-F58342839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227" y="4058261"/>
            <a:ext cx="890230" cy="29889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9BB2EF39-8CB3-60C8-8923-212A9CC95F00}"/>
              </a:ext>
            </a:extLst>
          </p:cNvPr>
          <p:cNvSpPr txBox="1"/>
          <p:nvPr/>
        </p:nvSpPr>
        <p:spPr>
          <a:xfrm>
            <a:off x="6745528" y="4065820"/>
            <a:ext cx="8699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9A774E0-FAF4-AAE4-5C2D-38563804B5CC}"/>
              </a:ext>
            </a:extLst>
          </p:cNvPr>
          <p:cNvSpPr txBox="1">
            <a:spLocks/>
          </p:cNvSpPr>
          <p:nvPr/>
        </p:nvSpPr>
        <p:spPr>
          <a:xfrm>
            <a:off x="7076564" y="4393632"/>
            <a:ext cx="27948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ID" sz="1600" b="1" err="1">
                <a:latin typeface="Arial" panose="020B0604020202020204" pitchFamily="34" charset="0"/>
                <a:cs typeface="Arial" panose="020B0604020202020204" pitchFamily="34" charset="0"/>
              </a:rPr>
              <a:t>อภิปราย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ใน</a:t>
            </a:r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ชั้นเรียน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จริง ๆ แล้วอะไรเป็นปัจจัยที่ทำให้คุณตัดสินใจต่อแต่ละโพสต์? เป็นเพราะมันสร้างด้วย AI หรือเป็นเพราะอย่างอื่น?</a:t>
            </a:r>
            <a:endParaRPr kumimoji="0" lang="en-GB" sz="16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Illustration of weighing scales">
            <a:extLst>
              <a:ext uri="{FF2B5EF4-FFF2-40B4-BE49-F238E27FC236}">
                <a16:creationId xmlns:a16="http://schemas.microsoft.com/office/drawing/2014/main" id="{420D246E-F6BC-5D70-4C0A-4E0699FEC6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139" y="1382756"/>
            <a:ext cx="3394142" cy="29988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2A7CAE-D29F-6060-22FC-20397D777564}"/>
              </a:ext>
            </a:extLst>
          </p:cNvPr>
          <p:cNvSpPr txBox="1"/>
          <p:nvPr/>
        </p:nvSpPr>
        <p:spPr>
          <a:xfrm>
            <a:off x="8177053" y="580254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11E188-6F86-03C6-3232-53302D731C66}"/>
              </a:ext>
            </a:extLst>
          </p:cNvPr>
          <p:cNvSpPr txBox="1"/>
          <p:nvPr/>
        </p:nvSpPr>
        <p:spPr>
          <a:xfrm>
            <a:off x="645104" y="454365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th-TH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ตัดสินผลงาน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 box">
            <a:extLst>
              <a:ext uri="{FF2B5EF4-FFF2-40B4-BE49-F238E27FC236}">
                <a16:creationId xmlns:a16="http://schemas.microsoft.com/office/drawing/2014/main" id="{F779F12D-9188-A3DF-4137-4A03E6C2664E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เรียนรู้ของ</a:t>
            </a:r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 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2753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33F421-1A4B-7CEA-8C66-997004473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AF95072-635F-1708-78BE-2F41410EBC7E}"/>
              </a:ext>
            </a:extLst>
          </p:cNvPr>
          <p:cNvSpPr txBox="1">
            <a:spLocks/>
          </p:cNvSpPr>
          <p:nvPr/>
        </p:nvSpPr>
        <p:spPr>
          <a:xfrm>
            <a:off x="5038424" y="790604"/>
            <a:ext cx="2322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  <a:cs typeface="Poppins SemiBold" pitchFamily="2" charset="77"/>
              </a:rPr>
              <a:t>Save_the_Planet_21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E8A04F-442D-680F-73A8-381C67D71C87}"/>
              </a:ext>
            </a:extLst>
          </p:cNvPr>
          <p:cNvSpPr txBox="1">
            <a:spLocks/>
          </p:cNvSpPr>
          <p:nvPr/>
        </p:nvSpPr>
        <p:spPr>
          <a:xfrm>
            <a:off x="4485992" y="4946819"/>
            <a:ext cx="3213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ภาพเหตุการณ์จริงจาก</a:t>
            </a:r>
            <a:r>
              <a:rPr lang="en-ID" sz="14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งาน</a:t>
            </a:r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ช่วยเหลือ</a:t>
            </a:r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ของเรา</a:t>
            </a:r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บริจาคเพื่อสนับสนุนภารกิจช่วยเหลือเพิ่มเติม</a:t>
            </a:r>
            <a:endParaRPr lang="en-ID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300"/>
              <a:t>#MakeADifference</a:t>
            </a:r>
            <a:endParaRPr lang="en-GB" sz="1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04E19-C95D-B4FD-627F-36B6F188E1A2}"/>
              </a:ext>
            </a:extLst>
          </p:cNvPr>
          <p:cNvSpPr txBox="1">
            <a:spLocks/>
          </p:cNvSpPr>
          <p:nvPr/>
        </p:nvSpPr>
        <p:spPr>
          <a:xfrm>
            <a:off x="1202694" y="790604"/>
            <a:ext cx="210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  <a:cs typeface="Poppins SemiBold" pitchFamily="2" charset="77"/>
              </a:rPr>
              <a:t>user123456789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DB5A9D-CC1E-D03B-5A56-E9AB1F07ED80}"/>
              </a:ext>
            </a:extLst>
          </p:cNvPr>
          <p:cNvSpPr txBox="1">
            <a:spLocks/>
          </p:cNvSpPr>
          <p:nvPr/>
        </p:nvSpPr>
        <p:spPr>
          <a:xfrm>
            <a:off x="650262" y="4946819"/>
            <a:ext cx="32136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โลกของ</a:t>
            </a:r>
            <a:r>
              <a:rPr lang="en-ID" sz="14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เรา</a:t>
            </a:r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จะ</a:t>
            </a:r>
            <a:r>
              <a:rPr lang="en-ID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ไม่รอด</a:t>
            </a:r>
            <a:r>
              <a:rPr lang="en-ID" sz="1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ถ้าคุณไม่บริจาควันนี้! </a:t>
            </a:r>
            <a:endParaRPr lang="en-ID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1300"/>
              <a:t>#MakeADifference</a:t>
            </a:r>
            <a:endParaRPr lang="en-GB" sz="13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7B587B-95CC-8A29-9F57-2595F96836C6}"/>
              </a:ext>
            </a:extLst>
          </p:cNvPr>
          <p:cNvSpPr txBox="1">
            <a:spLocks/>
          </p:cNvSpPr>
          <p:nvPr/>
        </p:nvSpPr>
        <p:spPr>
          <a:xfrm>
            <a:off x="825931" y="5833987"/>
            <a:ext cx="787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ID" sz="1200" dirty="0" err="1"/>
              <a:t>สร้างด้วย</a:t>
            </a:r>
            <a:r>
              <a:rPr lang="en-ID" sz="1200"/>
              <a:t> AI</a:t>
            </a:r>
            <a:endParaRPr kumimoji="0" lang="en-GB" sz="12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C8C1B9-6CE5-AFD2-DF7E-D42B719D24BC}"/>
              </a:ext>
            </a:extLst>
          </p:cNvPr>
          <p:cNvGrpSpPr>
            <a:grpSpLocks/>
          </p:cNvGrpSpPr>
          <p:nvPr/>
        </p:nvGrpSpPr>
        <p:grpSpPr>
          <a:xfrm>
            <a:off x="8404849" y="723059"/>
            <a:ext cx="3213616" cy="5227547"/>
            <a:chOff x="8404849" y="723059"/>
            <a:chExt cx="3213616" cy="522754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D7C7E87-9128-D4C6-AEB0-19E9A9980BC0}"/>
                </a:ext>
              </a:extLst>
            </p:cNvPr>
            <p:cNvSpPr txBox="1">
              <a:spLocks/>
            </p:cNvSpPr>
            <p:nvPr/>
          </p:nvSpPr>
          <p:spPr>
            <a:xfrm>
              <a:off x="8957281" y="778728"/>
              <a:ext cx="21087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6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ติดตามฉันกลับด้วย</a:t>
              </a:r>
              <a:endPara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E2776A4-F668-6CD6-295D-99FAA4E60E37}"/>
                </a:ext>
              </a:extLst>
            </p:cNvPr>
            <p:cNvSpPr txBox="1">
              <a:spLocks/>
            </p:cNvSpPr>
            <p:nvPr/>
          </p:nvSpPr>
          <p:spPr>
            <a:xfrm>
              <a:off x="8404849" y="4934943"/>
              <a:ext cx="32136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ID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ผู้คนทุกแห่งกำลังลุกขึ้นเพื่ออนาคตของพวกเรา</a:t>
              </a:r>
              <a:r>
                <a:rPr lang="en-ID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บริจาคเพื่อเข้าร่วมการเคลื่อนไหว</a:t>
              </a:r>
              <a:endParaRPr lang="en-ID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spcBef>
                  <a:spcPts val="600"/>
                </a:spcBef>
              </a:pPr>
              <a:r>
                <a:rPr lang="en-GB" sz="1300" dirty="0"/>
                <a:t>#</a:t>
              </a:r>
              <a:r>
                <a:rPr lang="en-GB" sz="1300" dirty="0" err="1"/>
                <a:t>MakeADifference</a:t>
              </a:r>
              <a:endParaRPr lang="en-GB" sz="13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C4F9ACB-90E5-43BE-28E6-69B84B016A76}"/>
                </a:ext>
              </a:extLst>
            </p:cNvPr>
            <p:cNvSpPr>
              <a:spLocks/>
            </p:cNvSpPr>
            <p:nvPr/>
          </p:nvSpPr>
          <p:spPr>
            <a:xfrm>
              <a:off x="8466377" y="723059"/>
              <a:ext cx="400248" cy="400248"/>
            </a:xfrm>
            <a:prstGeom prst="ellipse">
              <a:avLst/>
            </a:prstGeom>
            <a:solidFill>
              <a:srgbClr val="F563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06932D3-AA02-ACA9-EC4E-0789CFB358F0}"/>
              </a:ext>
            </a:extLst>
          </p:cNvPr>
          <p:cNvSpPr txBox="1">
            <a:spLocks/>
          </p:cNvSpPr>
          <p:nvPr/>
        </p:nvSpPr>
        <p:spPr>
          <a:xfrm rot="424922">
            <a:off x="10089492" y="3233211"/>
            <a:ext cx="12739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200" b="1" dirty="0" err="1">
                <a:solidFill>
                  <a:schemeClr val="bg1"/>
                </a:solidFill>
              </a:rPr>
              <a:t>อนาคตของเรา</a:t>
            </a:r>
            <a:r>
              <a:rPr lang="en-GB" sz="2200" b="1" dirty="0">
                <a:solidFill>
                  <a:schemeClr val="bg1"/>
                </a:solidFill>
              </a:rPr>
              <a:t> </a:t>
            </a:r>
            <a:r>
              <a:rPr lang="en-GB" sz="2200" b="1" dirty="0" err="1">
                <a:solidFill>
                  <a:schemeClr val="bg1"/>
                </a:solidFill>
              </a:rPr>
              <a:t>เสียงของเรา</a:t>
            </a:r>
            <a:r>
              <a:rPr lang="en-GB" sz="2200" b="1" dirty="0">
                <a:solidFill>
                  <a:schemeClr val="bg1"/>
                </a:solidFill>
              </a:rPr>
              <a:t> </a:t>
            </a:r>
            <a:r>
              <a:rPr lang="en-GB" sz="2200" b="1" dirty="0" err="1">
                <a:solidFill>
                  <a:schemeClr val="bg1"/>
                </a:solidFill>
              </a:rPr>
              <a:t>เวลาของเรา</a:t>
            </a:r>
            <a:endParaRPr lang="en-GB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96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627D09-F948-2487-DC4D-8143E1D57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0A2602-5A09-F419-F912-817B93830076}"/>
              </a:ext>
            </a:extLst>
          </p:cNvPr>
          <p:cNvSpPr txBox="1"/>
          <p:nvPr/>
        </p:nvSpPr>
        <p:spPr>
          <a:xfrm>
            <a:off x="765338" y="2250135"/>
            <a:ext cx="59204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เมื่อเห็นผลงานที่</a:t>
            </a:r>
            <a:r>
              <a:rPr lang="en-ID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ซื่อสัตย์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ของ</a:t>
            </a:r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ตัวเองค่อย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ๆ หล่นลงบนตารางอันดับ ดาว ก็เริ่มรู้สึกสับสน บางทีเธอควรทำให้ภาพของตัวเองดูดราม่ามากขึ้นเหมือนกัน บางทีการบิดเบือนความจริงเล็ก น้อยอาจเป็นทางเดียวที่จะสู้กับคนอื่นได้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แต่มีบางอย่างทำให้เธอหยุดคิด 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ผลงานที่แซงเธอไม่ได้ชนะเพราะใช้ AI ผลงานของเธอเองก็ใช้ AI เช่นกัน แต่เธอซื่อสัตย์ เกี่ยวกับเรื่องนั้น ภาพถ่าย "จริง" ที่อยู่บนสุดของตารางอันดับกำลังถูกใช้เพื่อหลอกผู้คน ยิ่งเธอดูมากเท่าไร ก็ยิ่งรู้สึกว่าประเด็นไม่ได้อยู่ที่ว่าเนื้อหานั้นสร้างด้วย AI หรือไม่เลย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352E72-5872-9AE8-42A0-5B5C6C91B849}"/>
              </a:ext>
            </a:extLst>
          </p:cNvPr>
          <p:cNvSpPr txBox="1"/>
          <p:nvPr/>
        </p:nvSpPr>
        <p:spPr>
          <a:xfrm>
            <a:off x="765338" y="1108912"/>
            <a:ext cx="6319436" cy="7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เริ่มลังเล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38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4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34960C-5CFA-0FAC-D346-3AF595753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" descr="Box with a title &quot;Top Tip&quot;">
            <a:extLst>
              <a:ext uri="{FF2B5EF4-FFF2-40B4-BE49-F238E27FC236}">
                <a16:creationId xmlns:a16="http://schemas.microsoft.com/office/drawing/2014/main" id="{E1EE6598-B30F-7F98-2D25-BCBB78183E25}"/>
              </a:ext>
            </a:extLst>
          </p:cNvPr>
          <p:cNvGrpSpPr/>
          <p:nvPr/>
        </p:nvGrpSpPr>
        <p:grpSpPr>
          <a:xfrm>
            <a:off x="8029835" y="1503953"/>
            <a:ext cx="3630829" cy="4336015"/>
            <a:chOff x="8544567" y="1371009"/>
            <a:chExt cx="2940070" cy="3392133"/>
          </a:xfrm>
        </p:grpSpPr>
        <p:pic>
          <p:nvPicPr>
            <p:cNvPr id="5" name="Shape">
              <a:extLst>
                <a:ext uri="{FF2B5EF4-FFF2-40B4-BE49-F238E27FC236}">
                  <a16:creationId xmlns:a16="http://schemas.microsoft.com/office/drawing/2014/main" id="{039E5842-38A3-8103-BEE0-0EB406BD064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10800000">
              <a:off x="8544567" y="1371009"/>
              <a:ext cx="2940070" cy="33921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 box">
              <a:extLst>
                <a:ext uri="{FF2B5EF4-FFF2-40B4-BE49-F238E27FC236}">
                  <a16:creationId xmlns:a16="http://schemas.microsoft.com/office/drawing/2014/main" id="{BF7B3C1C-D8D8-1BD3-5BE8-AFFB3918C0DA}"/>
                </a:ext>
              </a:extLst>
            </p:cNvPr>
            <p:cNvSpPr txBox="1"/>
            <p:nvPr/>
          </p:nvSpPr>
          <p:spPr>
            <a:xfrm>
              <a:off x="8695593" y="1545645"/>
              <a:ext cx="2658058" cy="284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600"/>
                </a:spcAft>
                <a:buClr>
                  <a:schemeClr val="bg1"/>
                </a:buClr>
                <a:buNone/>
              </a:pPr>
              <a:endParaRPr sz="16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6D3EEBB-54A6-26B3-BB15-9864F44BB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059" y="4955525"/>
            <a:ext cx="6748844" cy="10772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D3A4C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6163AE-3380-4ADE-CBF1-003D50851850}"/>
              </a:ext>
            </a:extLst>
          </p:cNvPr>
          <p:cNvSpPr txBox="1"/>
          <p:nvPr/>
        </p:nvSpPr>
        <p:spPr>
          <a:xfrm>
            <a:off x="579059" y="2100134"/>
            <a:ext cx="67488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err="1">
                <a:latin typeface="Arial" panose="020B0604020202020204" pitchFamily="34" charset="0"/>
                <a:cs typeface="Arial" panose="020B0604020202020204" pitchFamily="34" charset="0"/>
              </a:rPr>
              <a:t>โพสต์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ที่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สร้างด้วย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AI ไม่ได้หมายความว่าจะไม่น่าเชื่อถือโดยอัตโนมัติ ภาพ AI บางภาพเปิดเผย อย่างตรงไปตรงมาว่าเป็นอะไร เช่น ภาพที่มีป้ายกำกับชัดเจนว่าสร้างด้วย AI มันไม่ได้ปิดบัง อะไร และไม่มีใครถูกทำให้เข้าใจผิด ปัญหาเริ่มต้นขึ้นเมื่อบางสิ่งแสร้งทำเป็นของจริงเท่านั้น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ในทำนองเดียวกัน เนื้อหาที่สร้างโดยคนจริง ๆ ก็ไม่ได้รับประกันว่าจะน่าเชื่อถือ อินฟลูเอนเซอร์ ให้ข้อมูลผิดกันอยู่เสมอ บางเว็บไซต์อาจตั้งใจผลักดันเรื่องเท็จ เพราะความไม่พอใจทำให้คน คลิก การคลิกสร้างรายได้ หรือเพียงเพราะพวกเขาต้องการให้คุณคิดไปในทางใดทางหนึ่ง ผู้คนทำแบบนี้กันมานานก่อนที่จะมี AI เสียอีก การที่บางอย่างมาจากคนจริง หรือมีคนกดถูกใจ และแชร์เป็นพัน ๆ ครั้ง แทบไม่ได้บอกอะไรเลยว่ามันเป็นเรื่องจริงหรือไม่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D42EDA-B031-DB74-580B-650C9FF75B0E}"/>
              </a:ext>
            </a:extLst>
          </p:cNvPr>
          <p:cNvSpPr txBox="1"/>
          <p:nvPr/>
        </p:nvSpPr>
        <p:spPr>
          <a:xfrm>
            <a:off x="8366569" y="2865454"/>
            <a:ext cx="29821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บัญชีที่มีผู้ติดตามหลายล้านคนก็</a:t>
            </a:r>
            <a:r>
              <a:rPr lang="en-ID" sz="15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ยังให้</a:t>
            </a:r>
            <a:r>
              <a:rPr lang="en-ID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ข้อมูล</a:t>
            </a:r>
            <a:r>
              <a:rPr lang="en-ID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ผิดได้</a:t>
            </a:r>
            <a:r>
              <a:rPr lang="en-ID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หรือจงใจนำเสนอเรื่องราวเพียงด้านเดียว ยอดถูกใจจำนวนมากบอกได้เพียงว่าบางอย่างแพร่กระจายไปมาก ไม่ได้หมายความว่า มันเป็นเรื่องจริง </a:t>
            </a:r>
            <a:endParaRPr lang="en-ID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นึกถึงเหตุการณ์ที่บัญชีใหญ่หรือบุคคลมีชื่อเสียงโพสต์บางอย่างแล้วภายหลังพบว่าทำให้เข้าใจผิดได้ไหม? อะไรทำให้ผู้คนเชื่อ?</a:t>
            </a:r>
            <a:endParaRPr lang="en-GB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882BB7-CE28-EB36-DDC8-3144D6CB38A8}"/>
              </a:ext>
            </a:extLst>
          </p:cNvPr>
          <p:cNvSpPr txBox="1"/>
          <p:nvPr/>
        </p:nvSpPr>
        <p:spPr>
          <a:xfrm>
            <a:off x="794960" y="5078635"/>
            <a:ext cx="653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แหล่งที่มา</a:t>
            </a:r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ของเนื้อหา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 ไม่ว่าจะมาจาก AI คนจริง หรือบัญชีที่มีผู้ติดตามนับล้าน ไม่ได้เป็นตัวตัดสินความน่าเชื่อถือ ให้ดูว่าเนื้อหานั้นกำลังกล่าวอ้างอะไร และใครได้ ประโยชน์หากคุณเชื่อ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4193FB-5AFD-C11A-3A0B-092DE826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01654" y="1740548"/>
            <a:ext cx="1232261" cy="1190360"/>
          </a:xfrm>
          <a:prstGeom prst="rect">
            <a:avLst/>
          </a:prstGeom>
        </p:spPr>
      </p:pic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B0AE516E-2C83-3E8B-6BAE-E4A99959A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34095" y="1992398"/>
            <a:ext cx="1425469" cy="598397"/>
          </a:xfrm>
          <a:prstGeom prst="wedgeRoundRectCallout">
            <a:avLst>
              <a:gd name="adj1" fmla="val 61135"/>
              <a:gd name="adj2" fmla="val 2310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96BFED-41FD-E089-5EAA-0E05F6E42EEE}"/>
              </a:ext>
            </a:extLst>
          </p:cNvPr>
          <p:cNvSpPr txBox="1"/>
          <p:nvPr/>
        </p:nvSpPr>
        <p:spPr>
          <a:xfrm>
            <a:off x="9310851" y="2071877"/>
            <a:ext cx="1283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</a:t>
            </a:r>
            <a:r>
              <a:rPr lang="en-ID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คุยกัน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 </a:t>
            </a:r>
            <a:endParaRPr lang="en-ID" sz="2000" b="1" dirty="0">
              <a:solidFill>
                <a:srgbClr val="191919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1B6D67-55B9-5CB0-2B7E-87C2B76E4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t="22181" r="44660"/>
          <a:stretch>
            <a:fillRect/>
          </a:stretch>
        </p:blipFill>
        <p:spPr>
          <a:xfrm>
            <a:off x="9318651" y="0"/>
            <a:ext cx="2873349" cy="7939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DC09DB4-CFC8-60D5-99C3-1B3F821DACF4}"/>
              </a:ext>
            </a:extLst>
          </p:cNvPr>
          <p:cNvSpPr txBox="1"/>
          <p:nvPr/>
        </p:nvSpPr>
        <p:spPr>
          <a:xfrm>
            <a:off x="9376775" y="123611"/>
            <a:ext cx="2207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จำไว้นะ</a:t>
            </a:r>
            <a:endParaRPr lang="en-US" sz="2800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7D762-387F-DECC-1113-7AEEA98DD8A6}"/>
              </a:ext>
            </a:extLst>
          </p:cNvPr>
          <p:cNvSpPr txBox="1"/>
          <p:nvPr/>
        </p:nvSpPr>
        <p:spPr>
          <a:xfrm>
            <a:off x="579058" y="1200882"/>
            <a:ext cx="5544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เรา</a:t>
            </a:r>
            <a:r>
              <a:rPr lang="en-ID" sz="40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เชื่อ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อะไร</a:t>
            </a:r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ได้บ้าง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ID" sz="40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247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A4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CB87B-AC03-8B03-EF54-65BB8E70B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48B330-CB8C-5891-9E69-07397899EF74}"/>
              </a:ext>
            </a:extLst>
          </p:cNvPr>
          <p:cNvSpPr txBox="1"/>
          <p:nvPr/>
        </p:nvSpPr>
        <p:spPr>
          <a:xfrm>
            <a:off x="1161988" y="755846"/>
            <a:ext cx="652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มอง</a:t>
            </a:r>
            <a:r>
              <a:rPr lang="en-ID" sz="4400" b="1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ไกล</a:t>
            </a: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กว่าโพสต์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967B5E-DABA-8292-D9F3-CF29442F619B}"/>
              </a:ext>
            </a:extLst>
          </p:cNvPr>
          <p:cNvSpPr txBox="1"/>
          <p:nvPr/>
        </p:nvSpPr>
        <p:spPr>
          <a:xfrm>
            <a:off x="1161988" y="1621804"/>
            <a:ext cx="101927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เมื่อเนื้อหาบางอย่างทำให้คุณ</a:t>
            </a:r>
            <a:r>
              <a:rPr lang="en-ID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หยุด</a:t>
            </a: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ดู</a:t>
            </a:r>
            <a:r>
              <a:rPr lang="en-ID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และเกิดปฏิกิริยา</a:t>
            </a: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ให้ชะลอไว้ก่อนแล้วคิดว่า ใครอยู่ เบื้องหลังข้อมูลนี้?</a:t>
            </a:r>
            <a:endParaRPr lang="en-ID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นักตรวจสอบข้อเท็จจริงใช้ทักษะที่เรียกว่า การอ่านตรวจสอบจากแหล่งอื่น แทนที่จะ ดูอยู่เฉพาะในโพสต์นั้น ให้เปิดแท็บใหม่แล้วค้นดูว่าแหล่งข้อมูลอื่นพูดถึงบัญชีที่โพสต์ เรื่องนี้ว่าอย่างไร วิธีนี้ช่วยให้คุณเห็นประวัติความน่าเชื่อถือและแรงจูงใจที่อาจอยู่เบื้องหลัง ได้อย่างรวดเร็ว ซึ่งบอกอะไรได้มากกว่าจำนวนยอดถูกใจเสียอีก</a:t>
            </a:r>
            <a:endParaRPr lang="en-ID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เคล็ดลับเพิ่มเติมสำหรับการตรวจสอบข้อเท็จจริง:</a:t>
            </a:r>
            <a:endParaRPr lang="en-ID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20AB43-7B5D-122C-E6B4-592A795E5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01"/>
          <a:stretch>
            <a:fillRect/>
          </a:stretch>
        </p:blipFill>
        <p:spPr>
          <a:xfrm>
            <a:off x="-1" y="5992389"/>
            <a:ext cx="11082529" cy="9686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B5A88F-BDF7-BE2D-87DB-DA91568A60FB}"/>
              </a:ext>
            </a:extLst>
          </p:cNvPr>
          <p:cNvSpPr txBox="1"/>
          <p:nvPr/>
        </p:nvSpPr>
        <p:spPr>
          <a:xfrm>
            <a:off x="1109472" y="6322842"/>
            <a:ext cx="9563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เรียนรู้เพิ่มเติม</a:t>
            </a:r>
            <a:r>
              <a:rPr lang="en-ID" sz="1200" i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ID" sz="1200">
                <a:latin typeface="Arial" panose="020B0604020202020204" pitchFamily="34" charset="0"/>
                <a:cs typeface="Arial" panose="020B0604020202020204" pitchFamily="34" charset="0"/>
              </a:rPr>
              <a:t> "แยกแยะข้อเท็จจริงจากเรื่องแต่งบนโลกออนไลน์ด้วยการอ่านตรวจสอบ จากแหล่งอื่น" </a:t>
            </a:r>
            <a:r>
              <a:rPr lang="en-ID" sz="1200" u="sng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https://www.youtube.com/watch?v=SHNprb2hgzU</a:t>
            </a:r>
            <a:r>
              <a:rPr lang="en-ID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DE506048-A8AC-1165-7164-995C0E8FD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285349" y="-1717541"/>
            <a:ext cx="784063" cy="113547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264D2"/>
          </a:solidFill>
          <a:ln>
            <a:solidFill>
              <a:srgbClr val="FFC4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6E583E-DDF4-5E48-1956-9A85232018AD}"/>
              </a:ext>
            </a:extLst>
          </p:cNvPr>
          <p:cNvSpPr txBox="1"/>
          <p:nvPr/>
        </p:nvSpPr>
        <p:spPr>
          <a:xfrm>
            <a:off x="1220177" y="3634676"/>
            <a:ext cx="9452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บริบท</a:t>
            </a:r>
            <a:r>
              <a:rPr lang="en-I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จริง</a:t>
            </a:r>
            <a:r>
              <a:rPr lang="en-ID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คืออะไร</a:t>
            </a:r>
            <a:r>
              <a:rPr lang="en-I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ข้อมูลนั้นมาจากเมื่อไรและที่ไหนจริง ๆ และถูกนำเสนอในแบบ ที่เกิดขึ้นจริงหรือถูกดึงออกจากบริบท?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 Same-side Corner of Rectangle 14">
            <a:extLst>
              <a:ext uri="{FF2B5EF4-FFF2-40B4-BE49-F238E27FC236}">
                <a16:creationId xmlns:a16="http://schemas.microsoft.com/office/drawing/2014/main" id="{4ED69D0C-DA9C-8C6C-222E-F8D5AB4D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49616" y="-967868"/>
            <a:ext cx="455531" cy="113547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264D2"/>
          </a:solidFill>
          <a:ln>
            <a:solidFill>
              <a:srgbClr val="FFC4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DBE57A-0927-5AA0-FD89-6206722DC94E}"/>
              </a:ext>
            </a:extLst>
          </p:cNvPr>
          <p:cNvSpPr txBox="1"/>
          <p:nvPr/>
        </p:nvSpPr>
        <p:spPr>
          <a:xfrm>
            <a:off x="1161989" y="4538167"/>
            <a:ext cx="9920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D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ใครได้</a:t>
            </a:r>
            <a:r>
              <a:rPr lang="en-ID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ประโยชน์</a:t>
            </a:r>
            <a:r>
              <a:rPr lang="en-I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ถ้า</a:t>
            </a:r>
            <a:r>
              <a:rPr lang="en-ID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คุณเชื่อ</a:t>
            </a:r>
            <a:r>
              <a:rPr lang="en-I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สังเกตว่าแหล่งข้อมูลนั้นจะได้อะไรจากการกดถูกใจ การแชร์ และเงินของคุณ 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049801BA-2C74-19EA-300E-6526AFE6F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285349" y="-207154"/>
            <a:ext cx="784063" cy="113547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264D2"/>
          </a:solidFill>
          <a:ln>
            <a:solidFill>
              <a:srgbClr val="FFC4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B09D08-BC1E-E90D-483F-5F2BE48CE2ED}"/>
              </a:ext>
            </a:extLst>
          </p:cNvPr>
          <p:cNvSpPr txBox="1"/>
          <p:nvPr/>
        </p:nvSpPr>
        <p:spPr>
          <a:xfrm>
            <a:off x="1161987" y="5134643"/>
            <a:ext cx="9920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ข้อมูลนั้น</a:t>
            </a:r>
            <a:r>
              <a:rPr lang="en-ID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ตรวจสอบ</a:t>
            </a:r>
            <a:r>
              <a:rPr lang="en-I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แล้ว</a:t>
            </a:r>
            <a:r>
              <a:rPr lang="en-ID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น่าเชื่อถือหรือไม่</a:t>
            </a:r>
            <a:r>
              <a:rPr lang="en-I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ดูว่าแหล่งข้อมูลอิสระที่เชื่อถือได้รายงาน เรื่องเดียวกันหรือไม่ ถ้าเป็นรูปภาพ คุณสามารถค้นหาได้ว่าภาพนั้นเคยปรากฏ ที่ไหนอีกบ้าง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เคล็ดลับสำคัญ">
            <a:extLst>
              <a:ext uri="{FF2B5EF4-FFF2-40B4-BE49-F238E27FC236}">
                <a16:creationId xmlns:a16="http://schemas.microsoft.com/office/drawing/2014/main" id="{1BB13943-DF9A-9674-BFA0-485B08E16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36" y="600901"/>
            <a:ext cx="706736" cy="104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11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A9A483-40BF-A3B8-148B-EFB4B71AC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F95BEE-92CD-90B7-C5DF-E19EBE8B35DE}"/>
              </a:ext>
            </a:extLst>
          </p:cNvPr>
          <p:cNvSpPr txBox="1"/>
          <p:nvPr/>
        </p:nvSpPr>
        <p:spPr>
          <a:xfrm>
            <a:off x="716984" y="3735138"/>
            <a:ext cx="27198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ตัดสินใจเขียนถึงผู้จัดการแข่งขัน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เธอยังไม่มีคำตอบ แต่รู้ว่ามีบางอย่างไม่ถูกต้อง ผู้คนกำลังใช้ AI เพื่อทำให้สาธารณชนเข้าใจผิด และมันได้ผล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8E8563-BAEB-3551-8B78-7DB20DEBE490}"/>
              </a:ext>
            </a:extLst>
          </p:cNvPr>
          <p:cNvSpPr txBox="1"/>
          <p:nvPr/>
        </p:nvSpPr>
        <p:spPr>
          <a:xfrm>
            <a:off x="716983" y="1304757"/>
            <a:ext cx="28515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ตัดสินใจของ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ดาว</a:t>
            </a:r>
            <a:endParaRPr lang="en-ID" sz="4400" b="1" u="none" strike="noStrike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60DF7B-C8C3-4B05-DF69-4D782AB3674A}"/>
              </a:ext>
            </a:extLst>
          </p:cNvPr>
          <p:cNvSpPr txBox="1"/>
          <p:nvPr/>
        </p:nvSpPr>
        <p:spPr>
          <a:xfrm>
            <a:off x="4170403" y="323236"/>
            <a:ext cx="464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ฉันกังวล</a:t>
            </a:r>
            <a:r>
              <a:rPr lang="en-ID" b="1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เกี่ยวกับ</a:t>
            </a:r>
            <a:r>
              <a:rPr lang="en-ID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ผลงาน</a:t>
            </a:r>
            <a:r>
              <a:rPr lang="en-ID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บางชิ้น</a:t>
            </a:r>
            <a:endParaRPr lang="en-GB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97AD11-BE83-6BC2-45E8-280BF4E416F5}"/>
              </a:ext>
            </a:extLst>
          </p:cNvPr>
          <p:cNvSpPr txBox="1">
            <a:spLocks/>
          </p:cNvSpPr>
          <p:nvPr/>
        </p:nvSpPr>
        <p:spPr>
          <a:xfrm>
            <a:off x="4170403" y="1594031"/>
            <a:ext cx="59397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สวัสดีค่ะ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ฉันชอบสิ่งที่การแข่งขันนี้กำลังทำมาก แต่ฉันรู้สึกกังวล ผลงานบางชิ้นที่กำลังชนะใช้ AI สร้างภาพเหตุการณ์ที่ไม่เคยเกิดขึ้นจริง เพียงเพื่อเรียกความสนใจและยอดบริจาคเพิ่ม มันไม่รู้สึกซื่อสัตย์ และฉันไม่คิดว่านี่เป็นสิ่งที่ดีต่อประเด็นที่เรากำลังสนับสนุน ฉันคิดว่า คุณควรส่งเสริมให้ผู้คนใช้ AI อย่างมีความรับผิดชอบและมีจริยธรรม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864BB9-5343-47D9-8084-E0A1BF386BAF}"/>
              </a:ext>
            </a:extLst>
          </p:cNvPr>
          <p:cNvSpPr txBox="1"/>
          <p:nvPr/>
        </p:nvSpPr>
        <p:spPr>
          <a:xfrm>
            <a:off x="4858554" y="940988"/>
            <a:ext cx="2215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GB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dao@mymail.com</a:t>
            </a:r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A51EF5-F8B7-CF96-1CEA-CC505270F0C1}"/>
              </a:ext>
            </a:extLst>
          </p:cNvPr>
          <p:cNvSpPr txBox="1"/>
          <p:nvPr/>
        </p:nvSpPr>
        <p:spPr>
          <a:xfrm>
            <a:off x="4869175" y="1201539"/>
            <a:ext cx="4340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ถึง</a:t>
            </a:r>
            <a:r>
              <a:rPr lang="en-ID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ถึงทีมงานการแข่งขัน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dirty="0">
                <a:latin typeface="Arial" panose="020B0604020202020204" pitchFamily="34" charset="0"/>
                <a:cs typeface="Arial" panose="020B0604020202020204" pitchFamily="34" charset="0"/>
              </a:rPr>
              <a:t>Make a Difference</a:t>
            </a:r>
            <a:endParaRPr lang="en-GB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E221BF1-3FE4-2282-67F9-72057BDC9A43}"/>
              </a:ext>
            </a:extLst>
          </p:cNvPr>
          <p:cNvSpPr txBox="1"/>
          <p:nvPr/>
        </p:nvSpPr>
        <p:spPr>
          <a:xfrm>
            <a:off x="4858554" y="3767462"/>
            <a:ext cx="5005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ทีมงานการแข่งขัน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Make a Difference </a:t>
            </a:r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GB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team@TMDC.com</a:t>
            </a:r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9A18E59-756C-E43C-8A61-EDEB22362686}"/>
              </a:ext>
            </a:extLst>
          </p:cNvPr>
          <p:cNvSpPr txBox="1"/>
          <p:nvPr/>
        </p:nvSpPr>
        <p:spPr>
          <a:xfrm>
            <a:off x="4869175" y="3994218"/>
            <a:ext cx="3797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ถึง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ดาว</a:t>
            </a:r>
            <a:endParaRPr lang="en-GB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F7D382D-5C44-A112-17E6-18520E781847}"/>
              </a:ext>
            </a:extLst>
          </p:cNvPr>
          <p:cNvSpPr txBox="1">
            <a:spLocks/>
          </p:cNvSpPr>
          <p:nvPr/>
        </p:nvSpPr>
        <p:spPr>
          <a:xfrm>
            <a:off x="4170404" y="4482618"/>
            <a:ext cx="48314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สวัสดี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ดาว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ขอบคุณที่แจ้งเรื่องนี้ คุณได้ชี้ให้เราเห็นสิ่งที่เรารู้สึกไม่สบายใจเช่นกัน เราคิดว่าการแข่งขัน นี้จำเป็นต้องมีกติกาพื้นฐานที่ชัดเจนสำหรับการใช้ AI อย่างซื่อสัตย์ และเราอยากให้คุณ ช่วยเราร่างกติกาเหล่านั้น คุณคิดว่าเราควรกำหนดกติกาอะไรบ้าง?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ทีม </a:t>
            </a:r>
            <a:r>
              <a:rPr lang="en-ID" sz="1200">
                <a:latin typeface="Arial" panose="020B0604020202020204" pitchFamily="34" charset="0"/>
                <a:cs typeface="Arial" panose="020B0604020202020204" pitchFamily="34" charset="0"/>
              </a:rPr>
              <a:t>Make a Difference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7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8D00F5-DF45-67DF-5478-E850FDB73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9A1A2183-0D32-A4BF-61EB-07EDF7B8117D}"/>
              </a:ext>
            </a:extLst>
          </p:cNvPr>
          <p:cNvSpPr txBox="1"/>
          <p:nvPr/>
        </p:nvSpPr>
        <p:spPr>
          <a:xfrm>
            <a:off x="965558" y="1576260"/>
            <a:ext cx="6957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ช่วย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ดาว กำหนดกติกาพื้นฐานสำหรับการใช้ AI อย่างซื่อสัตย์ ไม่ว่าคุณจะใช้ AI เพื่อการเรียน ทำโครงการ หรือโพสต์บางอย่างทางออนไลน์ คุณควรปฏิบัติตามกติกาอะไรบ้าง?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5FC6AB0-5AD5-0813-E1EF-FD0BDC1D3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83212" y="2366500"/>
            <a:ext cx="6957021" cy="1592489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8B2525-B75D-D9B5-0AF1-0F48E2C8C934}"/>
              </a:ext>
            </a:extLst>
          </p:cNvPr>
          <p:cNvSpPr txBox="1">
            <a:spLocks/>
          </p:cNvSpPr>
          <p:nvPr/>
        </p:nvSpPr>
        <p:spPr>
          <a:xfrm>
            <a:off x="1857960" y="2439454"/>
            <a:ext cx="608227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err="1">
                <a:latin typeface="Arial" panose="020B0604020202020204" pitchFamily="34" charset="0"/>
                <a:cs typeface="Arial" panose="020B0604020202020204" pitchFamily="34" charset="0"/>
              </a:rPr>
              <a:t>ลอง</a:t>
            </a: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ระบุ</a:t>
            </a:r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วิธีต่าง</a:t>
            </a: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 ๆ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 ให้ได้มากที่สุดที่คนอาจใช้ AI ทำให้ผู้อื่นเข้าใจผิด ผ่านรูปภาพ งานเขียน คำบรรยาย หรือข้อเท็จจริง ไม่ว่าจะตั้งใจหรือไม่ตั้งใจก็ตาม 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ตัวอย่างเพื่อช่วยให้เริ่มต้น: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สร้างภาพด้วย AI ของเหตุการณ์ที่ไม่เคยเกิดขึ้น แล้วโพสต์เหมือนเป็นภาพถ่ายจริง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แชร์คำบรรยายที่ AI เขียนซึ่งเต็มไปด้วยข้อเท็จจริง โดยไม่ตรวจสอบข้อมูลใดเลย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2D784B9-25F7-5C25-E948-C0802F9BA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44" y="2467769"/>
            <a:ext cx="1060112" cy="2988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CCA13E9-35FC-9062-0505-E3109B38CF7F}"/>
              </a:ext>
            </a:extLst>
          </p:cNvPr>
          <p:cNvSpPr txBox="1"/>
          <p:nvPr/>
        </p:nvSpPr>
        <p:spPr>
          <a:xfrm>
            <a:off x="822624" y="2484450"/>
            <a:ext cx="9061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0715ACD-DE7B-DACD-9A0C-1E8336630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90384" y="4071613"/>
            <a:ext cx="6957021" cy="684954"/>
          </a:xfrm>
          <a:prstGeom prst="roundRect">
            <a:avLst>
              <a:gd name="adj" fmla="val 1010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02CD34-B1F6-6628-DBE2-30709789070F}"/>
              </a:ext>
            </a:extLst>
          </p:cNvPr>
          <p:cNvSpPr txBox="1">
            <a:spLocks/>
          </p:cNvSpPr>
          <p:nvPr/>
        </p:nvSpPr>
        <p:spPr>
          <a:xfrm>
            <a:off x="1857960" y="4116408"/>
            <a:ext cx="5839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เปลี่ยนความเสี่ยง</a:t>
            </a:r>
            <a:r>
              <a:rPr lang="en-ID" sz="1400" b="1" err="1">
                <a:latin typeface="Arial" panose="020B0604020202020204" pitchFamily="34" charset="0"/>
                <a:cs typeface="Arial" panose="020B0604020202020204" pitchFamily="34" charset="0"/>
              </a:rPr>
              <a:t>เหล่านี้</a:t>
            </a: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ให้</a:t>
            </a:r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เป็นกติกา</a:t>
            </a:r>
            <a:r>
              <a:rPr lang="en-ID" sz="1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เขียนแต่ละข้อให้เป็นสิ่งที่คนสามารถทำ หรือหลีกเลี่ยงได้จริง เพื่อให้ชัดเจนและนำไปปฏิบัติตามได้ ตั้งเป้าไว้อย่างน้อยสามข้อ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50CDE02-1C3D-D66A-9E4D-2E6AE04B6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44" y="4165915"/>
            <a:ext cx="1060112" cy="29889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4FA88CF-410D-D87C-1633-460E2BCB806F}"/>
              </a:ext>
            </a:extLst>
          </p:cNvPr>
          <p:cNvSpPr txBox="1"/>
          <p:nvPr/>
        </p:nvSpPr>
        <p:spPr>
          <a:xfrm>
            <a:off x="822624" y="4184558"/>
            <a:ext cx="925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74C8A0-7BEB-D169-5B44-529C94F07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81498" y="4869191"/>
            <a:ext cx="6965908" cy="1098814"/>
          </a:xfrm>
          <a:prstGeom prst="roundRect">
            <a:avLst>
              <a:gd name="adj" fmla="val 1010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C5BF0E-0F67-FCD4-6CA4-B25B5170B309}"/>
              </a:ext>
            </a:extLst>
          </p:cNvPr>
          <p:cNvSpPr txBox="1">
            <a:spLocks/>
          </p:cNvSpPr>
          <p:nvPr/>
        </p:nvSpPr>
        <p:spPr>
          <a:xfrm>
            <a:off x="1857959" y="4925939"/>
            <a:ext cx="58392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สร้างกติการ่วมกัน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แชร์กติกาของคุณกับเพื่อนในชั้น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และตกลงร่วมกันเป็นชุด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กติกาที่ทุกคนยอมรับได้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ถ้าชั้นเรียนของคุณได้ลงนามใน</a:t>
            </a:r>
            <a:r>
              <a:rPr lang="en-ID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ข้อตกลงของห้องเรียนเกี่ยวกับการใช้</a:t>
            </a:r>
            <a:r>
              <a:rPr lang="en-ID" sz="1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เครื่องมือ</a:t>
            </a:r>
            <a:r>
              <a:rPr lang="en-ID" sz="1400" u="sng" dirty="0">
                <a:latin typeface="Arial" panose="020B0604020202020204" pitchFamily="34" charset="0"/>
                <a:cs typeface="Arial" panose="020B0604020202020204" pitchFamily="34" charset="0"/>
              </a:rPr>
              <a:t> Generative 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แล้ว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ให้นำกติกาของคุณไปวางไว้ข้างกัน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ดูว่าความเสี่ยงใดมี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ครอบคลุมอยู่แล้ว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และคุณอยากเพิ่มอะไรอีกบ้าง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1536977-1D0F-9A8F-3C1A-10700E15A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44" y="4959235"/>
            <a:ext cx="1060112" cy="29889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54A5EC2-C116-7D8D-4CF0-830F49B95E39}"/>
              </a:ext>
            </a:extLst>
          </p:cNvPr>
          <p:cNvSpPr txBox="1"/>
          <p:nvPr/>
        </p:nvSpPr>
        <p:spPr>
          <a:xfrm>
            <a:off x="822624" y="4966794"/>
            <a:ext cx="9346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 descr="Task icon&#10;">
            <a:extLst>
              <a:ext uri="{FF2B5EF4-FFF2-40B4-BE49-F238E27FC236}">
                <a16:creationId xmlns:a16="http://schemas.microsoft.com/office/drawing/2014/main" id="{B5270507-288C-646C-6BB6-77AA2E99E61A}"/>
              </a:ext>
            </a:extLst>
          </p:cNvPr>
          <p:cNvGrpSpPr/>
          <p:nvPr/>
        </p:nvGrpSpPr>
        <p:grpSpPr>
          <a:xfrm>
            <a:off x="1031654" y="1304463"/>
            <a:ext cx="264062" cy="264062"/>
            <a:chOff x="1031654" y="1494938"/>
            <a:chExt cx="264062" cy="26406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3ADE687-279C-8824-82D5-1BFCF0AB602A}"/>
                </a:ext>
              </a:extLst>
            </p:cNvPr>
            <p:cNvSpPr/>
            <p:nvPr/>
          </p:nvSpPr>
          <p:spPr>
            <a:xfrm>
              <a:off x="1031654" y="1494938"/>
              <a:ext cx="264062" cy="264062"/>
            </a:xfrm>
            <a:prstGeom prst="ellipse">
              <a:avLst/>
            </a:prstGeom>
            <a:solidFill>
              <a:srgbClr val="F563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F304AA1-46D7-4468-2D12-6F08C08CE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1531" y="1527566"/>
              <a:ext cx="179069" cy="185038"/>
            </a:xfrm>
            <a:prstGeom prst="rect">
              <a:avLst/>
            </a:prstGeom>
          </p:spPr>
        </p:pic>
      </p:grpSp>
      <p:grpSp>
        <p:nvGrpSpPr>
          <p:cNvPr id="6" name="Group" descr="Box with a title &quot;Top Tip&quot;">
            <a:extLst>
              <a:ext uri="{FF2B5EF4-FFF2-40B4-BE49-F238E27FC236}">
                <a16:creationId xmlns:a16="http://schemas.microsoft.com/office/drawing/2014/main" id="{FC05A417-FBB9-93C4-2F8F-0044B1026512}"/>
              </a:ext>
            </a:extLst>
          </p:cNvPr>
          <p:cNvGrpSpPr/>
          <p:nvPr/>
        </p:nvGrpSpPr>
        <p:grpSpPr>
          <a:xfrm>
            <a:off x="8356922" y="1525460"/>
            <a:ext cx="3222718" cy="4314508"/>
            <a:chOff x="8544567" y="1371009"/>
            <a:chExt cx="2940070" cy="3392133"/>
          </a:xfrm>
        </p:grpSpPr>
        <p:pic>
          <p:nvPicPr>
            <p:cNvPr id="7" name="Shape">
              <a:extLst>
                <a:ext uri="{FF2B5EF4-FFF2-40B4-BE49-F238E27FC236}">
                  <a16:creationId xmlns:a16="http://schemas.microsoft.com/office/drawing/2014/main" id="{8DBE21FE-B2E7-2994-EAEF-C0CA03A8C87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>
              <a:off x="8544567" y="1371009"/>
              <a:ext cx="2940070" cy="33921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 box">
              <a:extLst>
                <a:ext uri="{FF2B5EF4-FFF2-40B4-BE49-F238E27FC236}">
                  <a16:creationId xmlns:a16="http://schemas.microsoft.com/office/drawing/2014/main" id="{F509783B-AB59-07A7-8895-C7A5910662E8}"/>
                </a:ext>
              </a:extLst>
            </p:cNvPr>
            <p:cNvSpPr txBox="1"/>
            <p:nvPr/>
          </p:nvSpPr>
          <p:spPr>
            <a:xfrm>
              <a:off x="8695593" y="1545645"/>
              <a:ext cx="2658058" cy="284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600"/>
                </a:spcAft>
                <a:buClr>
                  <a:schemeClr val="bg1"/>
                </a:buClr>
                <a:buNone/>
              </a:pPr>
              <a:endParaRPr sz="16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A103F47-FA2E-69E3-2EE3-D037E52198E7}"/>
              </a:ext>
            </a:extLst>
          </p:cNvPr>
          <p:cNvSpPr txBox="1"/>
          <p:nvPr/>
        </p:nvSpPr>
        <p:spPr>
          <a:xfrm>
            <a:off x="8528581" y="2769526"/>
            <a:ext cx="2845870" cy="2718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ID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เคยมีกรณีไหนบ้างหรือไม่ที่การบิดเบือนความจริงเล็กน้อยเพื่อเป้าหมายที่ดีเป็นสิ่งที่</a:t>
            </a:r>
            <a:r>
              <a:rPr lang="en-ID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ยอมรับได้</a:t>
            </a:r>
            <a:r>
              <a:rPr lang="en-ID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ID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คุณจะขีดเส้นไว้ตรงไหน?</a:t>
            </a:r>
            <a:endParaRPr lang="en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ID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เมื่อเนื้อหาที่สร้างด้วย AI หลอกให้ผู้คนเข้าใจผิด ใครควรรับผิดชอบ คนที่สร้าง คนที่แชร์ หรือบริษัทที่สร้างเครื่องมือ AI?</a:t>
            </a:r>
            <a:endParaRPr lang="en-ID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ID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ถ้าผู้คนสามารถปลอมแปลงอะไรก็ได้ จะเกิดอะไรขึ้นกับเรื่องจริงที่จำเป็นต้องได้รับ ความเชื่อถือ?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E32E3B-F1FC-73E2-6E3E-E3E4F5005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770441" y="1820681"/>
            <a:ext cx="880912" cy="8509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6D984F-EF2B-5E31-7FF8-D7D90ED01316}"/>
              </a:ext>
            </a:extLst>
          </p:cNvPr>
          <p:cNvSpPr txBox="1"/>
          <p:nvPr/>
        </p:nvSpPr>
        <p:spPr>
          <a:xfrm>
            <a:off x="8177053" y="497921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217FF5-D8A6-C84E-CA06-7D9E8D977ABD}"/>
              </a:ext>
            </a:extLst>
          </p:cNvPr>
          <p:cNvSpPr txBox="1"/>
          <p:nvPr/>
        </p:nvSpPr>
        <p:spPr>
          <a:xfrm>
            <a:off x="645104" y="372032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กำหนด</a:t>
            </a: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กติกาพื้นฐาน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3B9D50-847C-EC56-3575-4B41F17E234A}"/>
              </a:ext>
            </a:extLst>
          </p:cNvPr>
          <p:cNvSpPr txBox="1"/>
          <p:nvPr/>
        </p:nvSpPr>
        <p:spPr>
          <a:xfrm>
            <a:off x="1275708" y="1220653"/>
            <a:ext cx="993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ภารกิจ</a:t>
            </a:r>
            <a:endParaRPr lang="en-US" sz="2000" b="1" dirty="0">
              <a:solidFill>
                <a:srgbClr val="F463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ular Callout 34">
            <a:extLst>
              <a:ext uri="{FF2B5EF4-FFF2-40B4-BE49-F238E27FC236}">
                <a16:creationId xmlns:a16="http://schemas.microsoft.com/office/drawing/2014/main" id="{8546ECB9-F8FF-4062-1774-5F708EF6A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34095" y="1992398"/>
            <a:ext cx="1425469" cy="598397"/>
          </a:xfrm>
          <a:prstGeom prst="wedgeRoundRectCallout">
            <a:avLst>
              <a:gd name="adj1" fmla="val 61135"/>
              <a:gd name="adj2" fmla="val 23109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89894F-E919-AA95-17F2-5B941BD7AAA4}"/>
              </a:ext>
            </a:extLst>
          </p:cNvPr>
          <p:cNvSpPr txBox="1"/>
          <p:nvPr/>
        </p:nvSpPr>
        <p:spPr>
          <a:xfrm>
            <a:off x="9310851" y="2071877"/>
            <a:ext cx="1283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มาคุยกัน</a:t>
            </a:r>
            <a:r>
              <a:rPr lang="en-ID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 </a:t>
            </a:r>
            <a:endParaRPr lang="en-ID" sz="2000" b="1" dirty="0">
              <a:solidFill>
                <a:srgbClr val="191919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 box">
            <a:extLst>
              <a:ext uri="{FF2B5EF4-FFF2-40B4-BE49-F238E27FC236}">
                <a16:creationId xmlns:a16="http://schemas.microsoft.com/office/drawing/2014/main" id="{37F9A01D-B631-04FC-C12C-25AB83A52528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เรียนรู้ของ</a:t>
            </a:r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 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4406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D6A8F9-1088-E313-78D8-8F4BA2583AB8}"/>
              </a:ext>
            </a:extLst>
          </p:cNvPr>
          <p:cNvSpPr txBox="1"/>
          <p:nvPr/>
        </p:nvSpPr>
        <p:spPr>
          <a:xfrm>
            <a:off x="1161988" y="889958"/>
            <a:ext cx="652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ประเด็นสำคัญ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41598A7-2C1B-075C-22EA-0F33D898B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79649">
            <a:off x="1498511" y="1912766"/>
            <a:ext cx="2753474" cy="4109663"/>
          </a:xfrm>
          <a:prstGeom prst="roundRect">
            <a:avLst>
              <a:gd name="adj" fmla="val 645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B031D7-9FB5-2037-A3A1-95A13EF7449A}"/>
              </a:ext>
            </a:extLst>
          </p:cNvPr>
          <p:cNvSpPr txBox="1"/>
          <p:nvPr/>
        </p:nvSpPr>
        <p:spPr>
          <a:xfrm rot="21379649">
            <a:off x="1653923" y="2559288"/>
            <a:ext cx="260511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มีประโยชน์</a:t>
            </a:r>
            <a:endParaRPr lang="en-ID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มากได้</a:t>
            </a:r>
            <a:endParaRPr lang="en-ID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br>
              <a:rPr lang="en-GB" dirty="0">
                <a:solidFill>
                  <a:srgbClr val="191919"/>
                </a:solidFill>
              </a:rPr>
            </a:b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Generative AI สามารถเป็นเครื่องมือที่ยอดเยี่ยมในการช่วยคุณสร้างสิ่งต่าง ๆ เพื่อถ่ายทอด ภาพที่คุณวาดไว้ในใจ คุณสามารถใช้มันด้วยเจตนาที่ดีได้ เพียงแต่ต้องซื่อสัตย์และบอกให้ ชัดเจนเมื่อคุณใช้ AI</a:t>
            </a:r>
            <a:endParaRPr lang="en-GB" dirty="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2C69F1-3BBF-0097-453C-703F8E42C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164">
            <a:off x="4652353" y="2252403"/>
            <a:ext cx="2887293" cy="3240911"/>
          </a:xfrm>
          <a:prstGeom prst="roundRect">
            <a:avLst>
              <a:gd name="adj" fmla="val 645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CA811B-E555-4250-AEA7-E4FE77133F3F}"/>
              </a:ext>
            </a:extLst>
          </p:cNvPr>
          <p:cNvSpPr txBox="1"/>
          <p:nvPr/>
        </p:nvSpPr>
        <p:spPr>
          <a:xfrm rot="213164">
            <a:off x="4783990" y="2644158"/>
            <a:ext cx="2405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ไม่ใช่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เรื่อง</a:t>
            </a:r>
            <a:r>
              <a:rPr lang="en-ID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ว่าใช้</a:t>
            </a:r>
            <a:b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D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หรือไม่</a:t>
            </a:r>
            <a:endParaRPr lang="en-ID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ความน่าเชื่อถือไม่ได้ขึ้นอยู่กับว่ามี AI เข้ามาเกี่ยวข้องหรือไม่ คนจริง ๆ ก็สามารถทำให้ คุณเข้าใจผิดได้ง่ายพอ ๆ กับภาพปลอม</a:t>
            </a:r>
            <a:endParaRPr lang="en-GB" dirty="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E5D7F8-BA84-6907-32E7-8B72B8150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52985">
            <a:off x="8085910" y="1752935"/>
            <a:ext cx="2753474" cy="4109663"/>
          </a:xfrm>
          <a:prstGeom prst="roundRect">
            <a:avLst>
              <a:gd name="adj" fmla="val 645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B364DA-3E9C-189A-5A0B-541F37CED09D}"/>
              </a:ext>
            </a:extLst>
          </p:cNvPr>
          <p:cNvSpPr txBox="1"/>
          <p:nvPr/>
        </p:nvSpPr>
        <p:spPr>
          <a:xfrm rot="21352985">
            <a:off x="8283106" y="2659547"/>
            <a:ext cx="235908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ตรวจสอบ</a:t>
            </a:r>
            <a:r>
              <a:rPr lang="en-ID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ก่อนเชื่อ</a:t>
            </a:r>
            <a:br>
              <a:rPr lang="en-GB" dirty="0">
                <a:solidFill>
                  <a:srgbClr val="191919"/>
                </a:solidFill>
              </a:rPr>
            </a:br>
            <a:endParaRPr lang="en-GB" dirty="0">
              <a:solidFill>
                <a:srgbClr val="191919"/>
              </a:solidFill>
            </a:endParaRPr>
          </a:p>
          <a:p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ก่อนเชื่อหรือแชร์บางอย่าง ให้หาว่าใครอยู่เบื้องหลังและเขาต้องการอะไร การค้นดูว่าแหล่ง ข้อมูลอื่นพูดถึงแหล่งนั้นอย่างไร เป็นหนึ่งในวิธีที่เร็วที่สุดในการประเมิน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40955E-99DE-080A-6CD1-381727BB082C}"/>
              </a:ext>
            </a:extLst>
          </p:cNvPr>
          <p:cNvSpPr txBox="1"/>
          <p:nvPr/>
        </p:nvSpPr>
        <p:spPr>
          <a:xfrm rot="21343425">
            <a:off x="3422958" y="1896710"/>
            <a:ext cx="640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940930-518C-D1C8-8D24-ED0CB35569E7}"/>
              </a:ext>
            </a:extLst>
          </p:cNvPr>
          <p:cNvSpPr txBox="1"/>
          <p:nvPr/>
        </p:nvSpPr>
        <p:spPr>
          <a:xfrm rot="253410">
            <a:off x="6838722" y="2400965"/>
            <a:ext cx="775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02</a:t>
            </a:r>
            <a:endParaRPr lang="en-US"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A9607C-B36C-FDBF-8073-D5073EDD6585}"/>
              </a:ext>
            </a:extLst>
          </p:cNvPr>
          <p:cNvSpPr txBox="1"/>
          <p:nvPr/>
        </p:nvSpPr>
        <p:spPr>
          <a:xfrm rot="21335100">
            <a:off x="9914520" y="1766059"/>
            <a:ext cx="775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03</a:t>
            </a:r>
            <a:endParaRPr lang="en-US"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55751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7882B9-97FD-86D7-97D7-EC9C60D35667}"/>
              </a:ext>
            </a:extLst>
          </p:cNvPr>
          <p:cNvSpPr txBox="1"/>
          <p:nvPr/>
        </p:nvSpPr>
        <p:spPr>
          <a:xfrm>
            <a:off x="630018" y="873605"/>
            <a:ext cx="313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ภารกิจของ</a:t>
            </a:r>
            <a:r>
              <a:rPr lang="en-ID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ภูผา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57C07-134F-1660-77F1-3F2FBC0B6977}"/>
              </a:ext>
            </a:extLst>
          </p:cNvPr>
          <p:cNvSpPr txBox="1"/>
          <p:nvPr/>
        </p:nvSpPr>
        <p:spPr>
          <a:xfrm>
            <a:off x="8676181" y="5101236"/>
            <a:ext cx="3126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มันรวดเร็ว</a:t>
            </a:r>
            <a:r>
              <a:rPr lang="en-ID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เป็นมิตร และมีคำตอบเสมอ แต่คำตอบนั้นจริงเสมอหรือไม่?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FF8FD-E0D3-106C-733E-E7E9F01FA0C6}"/>
              </a:ext>
            </a:extLst>
          </p:cNvPr>
          <p:cNvSpPr txBox="1"/>
          <p:nvPr/>
        </p:nvSpPr>
        <p:spPr>
          <a:xfrm>
            <a:off x="620538" y="3161871"/>
            <a:ext cx="42435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6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บอท</a:t>
            </a:r>
            <a:r>
              <a:rPr lang="en-ID" sz="6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ผู้ช่วยแสนดี</a:t>
            </a:r>
            <a:endParaRPr lang="en-US" sz="6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085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AA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324FC2-978A-103E-2BF5-CA0B3C8DF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B8AEA7-A0CB-E7EF-A3EE-60B25DE622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0"/>
            <a:ext cx="4648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0A63C3-540D-11BD-A16C-E5EDCB16B068}"/>
              </a:ext>
            </a:extLst>
          </p:cNvPr>
          <p:cNvSpPr txBox="1"/>
          <p:nvPr/>
        </p:nvSpPr>
        <p:spPr>
          <a:xfrm>
            <a:off x="805834" y="1635262"/>
            <a:ext cx="58870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หลาย</a:t>
            </a:r>
            <a:r>
              <a:rPr lang="en-ID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เดือน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ผ่าน</a:t>
            </a:r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ไปนับตั้งแต่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ภูผา เปิดตัว </a:t>
            </a:r>
            <a:r>
              <a:rPr lang="en-ID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Cosmic Adventure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เกมธีมอวกาศที่เขาพัฒนาด้วยเครื่องมือ AI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เกมได้รับความนิยมอย่างมาก และตอนนี้มีผู้เล่นหลายพันคนกำลังสำรวจโลกที่เขาสร้างขึ้น พร้อมถามคำถามมากมายเกินกว่าที่เขาจะตอบได้ด้วยตัวเอง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ฉันจะไปยังดาวเคราะห์ดวงถัดไปได้อย่างไร? </a:t>
            </a:r>
            <a:endParaRPr lang="en-ID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มีด่านลับไหม? </a:t>
            </a:r>
            <a:endParaRPr lang="en-ID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อัปเดตครั้งต่อไปเมื่อไร?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ดังนั้น ภูผา จึงทำสิ่งที่เขาถนัดที่สุด นั่นคือสร้างวิธีแก้ปัญหา เขาเปลี่ยน Nova หนึ่งในไกด์แห่ง จักรวาลของเกม ให้กลายเป็นบอทผู้ช่วย AI ที่เป็นมิตรสำหรับชุมชนผู้เล่นของเขา ตอนนี้ไม่ว่า เมื่อใด ที่ผู้เล่นมีคำถาม Nova ก็พร้อมตอบทันที เป็นมิตรเสมอ และยินดีช่วยเหลือ 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/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4E596-CDD5-191F-2C2E-25E01E5FB781}"/>
              </a:ext>
            </a:extLst>
          </p:cNvPr>
          <p:cNvSpPr txBox="1"/>
          <p:nvPr/>
        </p:nvSpPr>
        <p:spPr>
          <a:xfrm>
            <a:off x="805832" y="630781"/>
            <a:ext cx="3702667" cy="7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สวัสดี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Nova! 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3C8AD1-71BA-BDBC-BBA9-4D92DC075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177793" y="2358165"/>
            <a:ext cx="3209775" cy="2046169"/>
            <a:chOff x="7269060" y="2536402"/>
            <a:chExt cx="3209775" cy="204616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C92A37-FB24-C4E9-E63C-55CF158660C2}"/>
                </a:ext>
              </a:extLst>
            </p:cNvPr>
            <p:cNvSpPr txBox="1"/>
            <p:nvPr/>
          </p:nvSpPr>
          <p:spPr>
            <a:xfrm>
              <a:off x="8063766" y="3843907"/>
              <a:ext cx="219753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Nova ✦ </a:t>
              </a:r>
              <a:r>
                <a:rPr lang="en-GB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ผู้ช่วย</a:t>
              </a:r>
              <a:r>
                <a: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AI</a:t>
              </a:r>
            </a:p>
            <a:p>
              <a:r>
                <a:rPr lang="en-ID" sz="1400" dirty="0" err="1">
                  <a:solidFill>
                    <a:srgbClr val="D9D9D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สวัสดี</a:t>
              </a:r>
              <a:r>
                <a:rPr lang="en-ID" sz="1400" dirty="0">
                  <a:solidFill>
                    <a:srgbClr val="D9D9D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ID" sz="1400" dirty="0" err="1">
                  <a:solidFill>
                    <a:srgbClr val="D9D9D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นักผจญภัยแห่งจักรวาล</a:t>
              </a:r>
              <a:r>
                <a:rPr lang="en-ID" sz="1400" dirty="0">
                  <a:solidFill>
                    <a:srgbClr val="D9D9D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 </a:t>
              </a:r>
              <a:r>
                <a:rPr lang="en-ID" sz="1400" dirty="0" err="1">
                  <a:solidFill>
                    <a:srgbClr val="D9D9D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ฉันช่วยอะไรคุณได้บ้าง</a:t>
              </a:r>
              <a:r>
                <a:rPr lang="en-ID" sz="1400" dirty="0">
                  <a:solidFill>
                    <a:srgbClr val="D9D9D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GB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1BFD52-92BA-920B-7FB4-AE7F7E44290F}"/>
                </a:ext>
              </a:extLst>
            </p:cNvPr>
            <p:cNvSpPr txBox="1"/>
            <p:nvPr/>
          </p:nvSpPr>
          <p:spPr>
            <a:xfrm>
              <a:off x="7269060" y="3348995"/>
              <a:ext cx="32097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✦ </a:t>
              </a:r>
              <a:r>
                <a:rPr lang="en-ID" sz="16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Nova เข้าร่วมเซิร์ฟเวอร์แล้ว!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AE786FC-B585-5799-6D0D-E04185BCD0C9}"/>
                </a:ext>
              </a:extLst>
            </p:cNvPr>
            <p:cNvSpPr txBox="1"/>
            <p:nvPr/>
          </p:nvSpPr>
          <p:spPr>
            <a:xfrm>
              <a:off x="7269060" y="2536402"/>
              <a:ext cx="13599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838998"/>
                  </a:solidFill>
                  <a:latin typeface="Analogue Std" panose="02000503020000020003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# </a:t>
              </a:r>
              <a:r>
                <a:rPr lang="th-TH" sz="1600" b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ช่วยเหลือ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4312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AA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6F8E05-7E35-B2C2-48C0-A40EC07E0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CDEC2C-A38C-6D2D-0289-CC5E7F987506}"/>
              </a:ext>
            </a:extLst>
          </p:cNvPr>
          <p:cNvSpPr txBox="1"/>
          <p:nvPr/>
        </p:nvSpPr>
        <p:spPr>
          <a:xfrm>
            <a:off x="5229667" y="2008443"/>
            <a:ext cx="62769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ขณะที่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ภูผา คอยดูบันทึกการแชทของชุมชน เขาก็หยุดอ่านบทสนทนานี้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ไม่มีอัปเดตแบบนั้นอยู่จริง ภูผา ไม่เคยประกาศเรื่องนี้ และก็ไม่มีทั้งโหมดเล่นร่วมกัน หรือดาวเคราะห์ใหม่ที่กำลังพัฒนา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แต่งเรื่องทั้งหมดขึ้นมา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เขาตรวจสอบแชทอื่น ๆ และพบว่าเรื่องแบบนี้เกิดขึ้นอยู่ตลอด ไม่ว่าจะถาม Nova เกือบเรื่องอะไร มันก็ตอบกลับทันทีและอย่างมั่นใจ แม้ในเวลาที่ตอบผิด โดยแต่งทั้งวันเปิดตัว และฟีเจอร์ที่ไม่เคยมีการสร้างขึ้น มันไม่เคยระบุเลยว่าสิ่งที่พูดเป็นเพียงการคาดเดา และเพราะมันเป็นบอทผู้ช่วยอย่างเป็นทางการของเกม ผู้เล่นจึงเชื่อว่าเป็นข้อเท็จจริง 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BBB3B2-BA5E-F17A-0526-83E6DC8770D0}"/>
              </a:ext>
            </a:extLst>
          </p:cNvPr>
          <p:cNvSpPr txBox="1"/>
          <p:nvPr/>
        </p:nvSpPr>
        <p:spPr>
          <a:xfrm>
            <a:off x="5229667" y="1026301"/>
            <a:ext cx="5034306" cy="7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</a:t>
            </a: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คำตอบเสมอ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9FF8AE4-6A61-6602-2974-070CFB502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4560" y="623055"/>
            <a:ext cx="2641907" cy="1190171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BF609B-5FC9-2980-4CED-1F9EA3D985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59743" y="826331"/>
            <a:ext cx="21975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✦ </a:t>
            </a:r>
            <a:r>
              <a:rPr lang="en-GB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ผู้ช่วย</a:t>
            </a:r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</a:p>
          <a:p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สวัสดี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นักผจญภัยแห่งจักรวาล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ฉันช่วยอะไรคุณได้บ้าง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1400" dirty="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E989D57A-A171-2525-14D7-16B0D8C1D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7995" y="1967848"/>
            <a:ext cx="2828129" cy="1190171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2C5E9B-FAD0-BA61-EAFD-1F9495CDD6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29705" y="2147517"/>
            <a:ext cx="213676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bg1"/>
                </a:solidFill>
                <a:latin typeface="Arial Nova" panose="020B0504020202020204" pitchFamily="34" charset="0"/>
              </a:rPr>
              <a:t>player</a:t>
            </a:r>
            <a:r>
              <a:rPr lang="en-US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_kelly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ID" sz="14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เฮ้ Nova!! อัปเดตใหญ่ครั้งต่อไปจะมาเมื่อไร??</a:t>
            </a:r>
            <a:r>
              <a:rPr lang="en-GB" sz="1400">
                <a:solidFill>
                  <a:srgbClr val="D9D9D9"/>
                </a:solidFill>
              </a:rPr>
              <a:t>🚀</a:t>
            </a:r>
            <a:endParaRPr lang="en-GB" sz="1400" dirty="0">
              <a:solidFill>
                <a:srgbClr val="D9D9D9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D34C7A00-9F45-F06C-F185-2F621C78F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4561" y="3312641"/>
            <a:ext cx="2828130" cy="1782088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8C69B7-7129-7C1E-0202-B0F0F0D8630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4636" y="3477736"/>
            <a:ext cx="2291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✦ </a:t>
            </a:r>
            <a:r>
              <a:rPr lang="en-GB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ผู้ช่วย</a:t>
            </a:r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</a:p>
          <a:p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คำถามดีมาก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Kelly!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อัปเดตครั้งต่อไปจะมาในอีก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วัน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พร้อมดาวเคราะห์ใหม่เอี่ยมสองดวง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และโหมดเล่นร่วมกัน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คุณต้องชอบแน่นอน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GB" sz="1400" dirty="0">
                <a:solidFill>
                  <a:srgbClr val="D9D9D9"/>
                </a:solidFill>
              </a:rPr>
              <a:t>🌍✨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E78C5F4-DA0F-A7DE-A7E7-2A41C09B3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7996" y="5249351"/>
            <a:ext cx="2886004" cy="1190171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777C553-7C86-BFFD-EC23-87FBD0858C4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29706" y="5436632"/>
            <a:ext cx="232298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bg1"/>
                </a:solidFill>
                <a:latin typeface="Arial Nova" panose="020B0504020202020204" pitchFamily="34" charset="0"/>
              </a:rPr>
              <a:t>player</a:t>
            </a:r>
            <a:r>
              <a:rPr lang="en-US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_kelly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ID" sz="14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โอ้โห ในที่สุดก็มีโหมดเล่นร่วมกัน 😭 จะไปบอกทุกคนเลย!!</a:t>
            </a:r>
            <a:endParaRPr lang="en-GB" sz="1400" dirty="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Nova the AI Helper">
            <a:extLst>
              <a:ext uri="{FF2B5EF4-FFF2-40B4-BE49-F238E27FC236}">
                <a16:creationId xmlns:a16="http://schemas.microsoft.com/office/drawing/2014/main" id="{293B7B7D-3262-7723-9A2B-AFD142EADE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8508" y="623055"/>
            <a:ext cx="996925" cy="981622"/>
          </a:xfrm>
          <a:prstGeom prst="rect">
            <a:avLst/>
          </a:prstGeom>
        </p:spPr>
      </p:pic>
      <p:pic>
        <p:nvPicPr>
          <p:cNvPr id="8" name="Picture 7" descr="Nova the AI Helper">
            <a:extLst>
              <a:ext uri="{FF2B5EF4-FFF2-40B4-BE49-F238E27FC236}">
                <a16:creationId xmlns:a16="http://schemas.microsoft.com/office/drawing/2014/main" id="{71F765D1-4BF3-43FC-A338-6CC6EB0156E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77710" y="3270590"/>
            <a:ext cx="996925" cy="981622"/>
          </a:xfrm>
          <a:prstGeom prst="rect">
            <a:avLst/>
          </a:prstGeom>
        </p:spPr>
      </p:pic>
      <p:pic>
        <p:nvPicPr>
          <p:cNvPr id="43" name="Picture 42" descr="Player Kelly’s profile picture of a pixelated frog.">
            <a:extLst>
              <a:ext uri="{FF2B5EF4-FFF2-40B4-BE49-F238E27FC236}">
                <a16:creationId xmlns:a16="http://schemas.microsoft.com/office/drawing/2014/main" id="{7903E53D-7FDA-FEE2-0A63-522E7621D4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468" y="1992070"/>
            <a:ext cx="1215062" cy="1126501"/>
          </a:xfrm>
          <a:prstGeom prst="rect">
            <a:avLst/>
          </a:prstGeom>
        </p:spPr>
      </p:pic>
      <p:pic>
        <p:nvPicPr>
          <p:cNvPr id="44" name="Picture 43" descr="Player Kelly’s profile picture of a pixelated frog.">
            <a:extLst>
              <a:ext uri="{FF2B5EF4-FFF2-40B4-BE49-F238E27FC236}">
                <a16:creationId xmlns:a16="http://schemas.microsoft.com/office/drawing/2014/main" id="{289F531B-1AE3-EB82-80D7-F6A0F34BBB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468" y="5246258"/>
            <a:ext cx="1215062" cy="112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26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A6AC4C-299B-DA91-B354-FE444FBAA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C0F1D5B0-B5DC-F28B-2AE0-5F1C71BA93E0}"/>
              </a:ext>
            </a:extLst>
          </p:cNvPr>
          <p:cNvSpPr txBox="1"/>
          <p:nvPr/>
        </p:nvSpPr>
        <p:spPr>
          <a:xfrm>
            <a:off x="1011284" y="1883741"/>
            <a:ext cx="1021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ลอง</a:t>
            </a:r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คิดแบบ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 Nova ดูสักครู่ เติมคำในช่องว่างของประโยคเหล่านี้ โดยรีบเขียนคำที่ คุณคิดว่าน่าจะเป็นคำถัดไป คุณต้องตอบ ห้ามข้ามหรือปล่อยว่างไว้!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37FF555-4A71-D550-2D89-882C7023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65" y="2735224"/>
            <a:ext cx="1029674" cy="40275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F941833-B099-EBEC-26C5-50F58D2460B9}"/>
              </a:ext>
            </a:extLst>
          </p:cNvPr>
          <p:cNvSpPr txBox="1"/>
          <p:nvPr/>
        </p:nvSpPr>
        <p:spPr>
          <a:xfrm>
            <a:off x="1065155" y="2751921"/>
            <a:ext cx="844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รอบที่</a:t>
            </a:r>
            <a:r>
              <a:rPr lang="en-ID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Shape">
            <a:extLst>
              <a:ext uri="{FF2B5EF4-FFF2-40B4-BE49-F238E27FC236}">
                <a16:creationId xmlns:a16="http://schemas.microsoft.com/office/drawing/2014/main" id="{558C78BB-F770-232F-65E4-54C086232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4277" y="3289732"/>
            <a:ext cx="2589253" cy="201438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 box">
            <a:extLst>
              <a:ext uri="{FF2B5EF4-FFF2-40B4-BE49-F238E27FC236}">
                <a16:creationId xmlns:a16="http://schemas.microsoft.com/office/drawing/2014/main" id="{934E410C-5C14-AAB1-EF69-5F74BDD8E005}"/>
              </a:ext>
            </a:extLst>
          </p:cNvPr>
          <p:cNvSpPr txBox="1"/>
          <p:nvPr/>
        </p:nvSpPr>
        <p:spPr>
          <a:xfrm>
            <a:off x="1782649" y="3483642"/>
            <a:ext cx="239324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ID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เธอกางร่มเพราะฝนเริ่ม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__________ "</a:t>
            </a:r>
            <a:endParaRPr sz="2000" b="1" dirty="0">
              <a:solidFill>
                <a:srgbClr val="303A4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pic>
        <p:nvPicPr>
          <p:cNvPr id="30" name="Shape">
            <a:extLst>
              <a:ext uri="{FF2B5EF4-FFF2-40B4-BE49-F238E27FC236}">
                <a16:creationId xmlns:a16="http://schemas.microsoft.com/office/drawing/2014/main" id="{E196F44F-EB3A-AD14-ECD7-1A1DB307B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119" y="3289732"/>
            <a:ext cx="2718457" cy="201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Shape">
            <a:extLst>
              <a:ext uri="{FF2B5EF4-FFF2-40B4-BE49-F238E27FC236}">
                <a16:creationId xmlns:a16="http://schemas.microsoft.com/office/drawing/2014/main" id="{1607CDAE-EF31-817F-2E20-55D70F9FA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5165" y="3288159"/>
            <a:ext cx="2526734" cy="20143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5262C66-DFC5-7CEF-367C-015454E11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30968" y="2944070"/>
            <a:ext cx="9164918" cy="0"/>
          </a:xfrm>
          <a:prstGeom prst="line">
            <a:avLst/>
          </a:prstGeom>
          <a:ln>
            <a:solidFill>
              <a:srgbClr val="2D3A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044E57-DCC4-FAF6-E1A6-517F5B00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1654" y="1559423"/>
            <a:ext cx="264062" cy="264062"/>
            <a:chOff x="1031654" y="1494938"/>
            <a:chExt cx="264062" cy="264062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E276E4C-99D0-1FD8-F51C-85CE4CEE849B}"/>
                </a:ext>
              </a:extLst>
            </p:cNvPr>
            <p:cNvSpPr/>
            <p:nvPr/>
          </p:nvSpPr>
          <p:spPr>
            <a:xfrm>
              <a:off x="1031654" y="1494938"/>
              <a:ext cx="264062" cy="264062"/>
            </a:xfrm>
            <a:prstGeom prst="ellipse">
              <a:avLst/>
            </a:prstGeom>
            <a:solidFill>
              <a:srgbClr val="F563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5286234-F159-30E0-A663-B37CF50FC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1531" y="1527566"/>
              <a:ext cx="179069" cy="18503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E9CC0AA-5778-372F-1925-57C26CEF0FC9}"/>
              </a:ext>
            </a:extLst>
          </p:cNvPr>
          <p:cNvSpPr txBox="1"/>
          <p:nvPr/>
        </p:nvSpPr>
        <p:spPr>
          <a:xfrm>
            <a:off x="8177053" y="516609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F1849A-CE7B-5393-9FF5-D1C2445C0272}"/>
              </a:ext>
            </a:extLst>
          </p:cNvPr>
          <p:cNvSpPr txBox="1"/>
          <p:nvPr/>
        </p:nvSpPr>
        <p:spPr>
          <a:xfrm>
            <a:off x="645104" y="390720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คิด</a:t>
            </a: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แบบบอท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20BFF2-EA9E-56A6-07E3-B0199C9A70BB}"/>
              </a:ext>
            </a:extLst>
          </p:cNvPr>
          <p:cNvSpPr txBox="1"/>
          <p:nvPr/>
        </p:nvSpPr>
        <p:spPr>
          <a:xfrm>
            <a:off x="1294355" y="1442736"/>
            <a:ext cx="993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ภารกิจ</a:t>
            </a:r>
            <a:endParaRPr lang="en-US" sz="2000" b="1" dirty="0">
              <a:solidFill>
                <a:srgbClr val="F463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90E2A0AD-E2E3-F07F-455A-4D871CE356C6}"/>
              </a:ext>
            </a:extLst>
          </p:cNvPr>
          <p:cNvSpPr txBox="1"/>
          <p:nvPr/>
        </p:nvSpPr>
        <p:spPr>
          <a:xfrm>
            <a:off x="4797725" y="3516243"/>
            <a:ext cx="239324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เขาเหนื่อยมาก จึงตรงไปที่ ______ ทันที</a:t>
            </a:r>
            <a:r>
              <a:rPr lang="en-GB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"</a:t>
            </a:r>
            <a:endParaRPr sz="2000" b="1" dirty="0">
              <a:solidFill>
                <a:srgbClr val="303A4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8" name="Text box">
            <a:extLst>
              <a:ext uri="{FF2B5EF4-FFF2-40B4-BE49-F238E27FC236}">
                <a16:creationId xmlns:a16="http://schemas.microsoft.com/office/drawing/2014/main" id="{BBE31FC0-5A96-2002-8F54-332EA9EC90A0}"/>
              </a:ext>
            </a:extLst>
          </p:cNvPr>
          <p:cNvSpPr txBox="1"/>
          <p:nvPr/>
        </p:nvSpPr>
        <p:spPr>
          <a:xfrm>
            <a:off x="7792481" y="3527490"/>
            <a:ext cx="231210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th-TH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สุนัข</a:t>
            </a:r>
            <a:r>
              <a:rPr lang="th-TH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ดีใจที่ได้เจอเขาและกระดิก ______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endParaRPr sz="2000" b="1" dirty="0">
              <a:solidFill>
                <a:srgbClr val="303A4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9" name="Text box">
            <a:extLst>
              <a:ext uri="{FF2B5EF4-FFF2-40B4-BE49-F238E27FC236}">
                <a16:creationId xmlns:a16="http://schemas.microsoft.com/office/drawing/2014/main" id="{19A514B6-1A5D-A29A-CFC1-3312872CB4C7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เรียนรู้ของ</a:t>
            </a:r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 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5224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F1EC84-689F-5E25-8994-E796C4E32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">
            <a:extLst>
              <a:ext uri="{FF2B5EF4-FFF2-40B4-BE49-F238E27FC236}">
                <a16:creationId xmlns:a16="http://schemas.microsoft.com/office/drawing/2014/main" id="{8EBF49AE-B4BF-C99F-3743-5DB6981B3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0333" y="2619144"/>
            <a:ext cx="2440433" cy="201438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 box">
            <a:extLst>
              <a:ext uri="{FF2B5EF4-FFF2-40B4-BE49-F238E27FC236}">
                <a16:creationId xmlns:a16="http://schemas.microsoft.com/office/drawing/2014/main" id="{A3E17031-8273-4A19-E423-F400F74FD7CF}"/>
              </a:ext>
            </a:extLst>
          </p:cNvPr>
          <p:cNvSpPr txBox="1"/>
          <p:nvPr/>
        </p:nvSpPr>
        <p:spPr>
          <a:xfrm>
            <a:off x="2009201" y="2714215"/>
            <a:ext cx="2109393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ID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ดวงจันทร์ดวงที่สามของดาวเคราะห์ Zelphar มีชื่อว่า ______"</a:t>
            </a:r>
            <a:endParaRPr sz="2400" b="1" dirty="0">
              <a:solidFill>
                <a:srgbClr val="303A4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pic>
        <p:nvPicPr>
          <p:cNvPr id="30" name="Shape">
            <a:extLst>
              <a:ext uri="{FF2B5EF4-FFF2-40B4-BE49-F238E27FC236}">
                <a16:creationId xmlns:a16="http://schemas.microsoft.com/office/drawing/2014/main" id="{CE0645B0-9779-AF7D-656A-F53D426B8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6189" y="2619144"/>
            <a:ext cx="2440434" cy="201438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 box">
            <a:extLst>
              <a:ext uri="{FF2B5EF4-FFF2-40B4-BE49-F238E27FC236}">
                <a16:creationId xmlns:a16="http://schemas.microsoft.com/office/drawing/2014/main" id="{FE82C413-14BE-0AD5-A9BD-AD2A94C61CA6}"/>
              </a:ext>
            </a:extLst>
          </p:cNvPr>
          <p:cNvSpPr txBox="1"/>
          <p:nvPr/>
        </p:nvSpPr>
        <p:spPr>
          <a:xfrm>
            <a:off x="4738782" y="2746350"/>
            <a:ext cx="223294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สกุลเงินที่ใช้ซื้อขายบนสถานีอวกาศ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Helix-9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คือ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_________"</a:t>
            </a:r>
            <a:endParaRPr lang="en-GB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Shape">
            <a:extLst>
              <a:ext uri="{FF2B5EF4-FFF2-40B4-BE49-F238E27FC236}">
                <a16:creationId xmlns:a16="http://schemas.microsoft.com/office/drawing/2014/main" id="{B9DDE988-E5DF-1316-D0FC-88977A1F6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2047" y="2619144"/>
            <a:ext cx="2468828" cy="201438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ext box">
            <a:extLst>
              <a:ext uri="{FF2B5EF4-FFF2-40B4-BE49-F238E27FC236}">
                <a16:creationId xmlns:a16="http://schemas.microsoft.com/office/drawing/2014/main" id="{14C3CA03-27C3-553F-A243-317917E0A352}"/>
              </a:ext>
            </a:extLst>
          </p:cNvPr>
          <p:cNvSpPr txBox="1"/>
          <p:nvPr/>
        </p:nvSpPr>
        <p:spPr>
          <a:xfrm>
            <a:off x="7539657" y="2745487"/>
            <a:ext cx="2213608" cy="18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ดอกไม้หายากที่ขึ้นเฉพาะบนภูเขา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Veyra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มีชื่อว่า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_________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"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8F2BC73-9B46-C9A6-5782-469679801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37796" y="2206914"/>
            <a:ext cx="8663554" cy="0"/>
          </a:xfrm>
          <a:prstGeom prst="line">
            <a:avLst/>
          </a:prstGeom>
          <a:ln>
            <a:solidFill>
              <a:srgbClr val="2D3A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BD45162-1831-DD0E-134D-3C41F93FAA57}"/>
              </a:ext>
            </a:extLst>
          </p:cNvPr>
          <p:cNvSpPr txBox="1"/>
          <p:nvPr/>
        </p:nvSpPr>
        <p:spPr>
          <a:xfrm>
            <a:off x="1212253" y="1353115"/>
            <a:ext cx="894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latin typeface="Arial" panose="020B0604020202020204" pitchFamily="34" charset="0"/>
                <a:cs typeface="Arial" panose="020B0604020202020204" pitchFamily="34" charset="0"/>
              </a:rPr>
              <a:t>รอบที่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 2 ยากขึ้นเล็กน้อย ลองทำให้ดีที่สุด! จำไว้ว่าคุณต้องคิดคำตอบขึ้นมา ห้ามข้ามหรือ ปล่อยว่างไว้!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83C84D4-8C4C-EDF3-1BC5-0132E0EEA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8796" y="4919839"/>
            <a:ext cx="9682673" cy="988080"/>
          </a:xfrm>
          <a:prstGeom prst="roundRect">
            <a:avLst>
              <a:gd name="adj" fmla="val 9570"/>
            </a:avLst>
          </a:prstGeom>
          <a:solidFill>
            <a:srgbClr val="6BA5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BCE77D-2C58-4967-3A54-24CDA682854C}"/>
              </a:ext>
            </a:extLst>
          </p:cNvPr>
          <p:cNvSpPr txBox="1"/>
          <p:nvPr/>
        </p:nvSpPr>
        <p:spPr>
          <a:xfrm>
            <a:off x="1298685" y="5006656"/>
            <a:ext cx="9602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สรุป</a:t>
            </a:r>
            <a:r>
              <a:rPr lang="en-ID" sz="16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ร่วมกัน</a:t>
            </a:r>
            <a:r>
              <a:rPr lang="en-ID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ใน</a:t>
            </a:r>
            <a:r>
              <a:rPr lang="en-ID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ชั้นเรียน</a:t>
            </a:r>
            <a:r>
              <a:rPr lang="en-ID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ID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ตอนนี้ คุณได้เรียนรู้วิธีคิดแบบบอทแล้ว! มาลองเปรียบเทียบ คำตอบของทุกคนในชั้นกัน ในรอบที่ 1 คำตอบผุดขึ้นมาได้ง่ายและเกือบทุกคนตอบคล้ายกัน เพราะรูปแบบนั้นคุ้นเคย แต่ในรอบที่ 2 คุณไม่มีข้อมูลจริงให้ยึดเลย จึงต้องเดา และถึงอย่างนั้น คำตอบก็ยังฟังดูน่าเชื่อได้ 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AD15C4-A889-C9F7-E38F-6075FCDB4AF7}"/>
              </a:ext>
            </a:extLst>
          </p:cNvPr>
          <p:cNvSpPr txBox="1"/>
          <p:nvPr/>
        </p:nvSpPr>
        <p:spPr>
          <a:xfrm>
            <a:off x="8177053" y="516609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EE9E14-A849-6EBF-9826-A690F3A74C35}"/>
              </a:ext>
            </a:extLst>
          </p:cNvPr>
          <p:cNvSpPr txBox="1"/>
          <p:nvPr/>
        </p:nvSpPr>
        <p:spPr>
          <a:xfrm>
            <a:off x="645104" y="390720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คิด</a:t>
            </a: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แบบบอท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F92F4D-8D38-27D6-E548-7A44EEDDC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253" y="1980255"/>
            <a:ext cx="1029674" cy="4027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5BF153-14D9-2610-7944-C111BF142DE1}"/>
              </a:ext>
            </a:extLst>
          </p:cNvPr>
          <p:cNvSpPr txBox="1"/>
          <p:nvPr/>
        </p:nvSpPr>
        <p:spPr>
          <a:xfrm>
            <a:off x="1308043" y="1996952"/>
            <a:ext cx="844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รอบที่</a:t>
            </a:r>
            <a:r>
              <a:rPr lang="en-ID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">
            <a:extLst>
              <a:ext uri="{FF2B5EF4-FFF2-40B4-BE49-F238E27FC236}">
                <a16:creationId xmlns:a16="http://schemas.microsoft.com/office/drawing/2014/main" id="{F02C27DB-3966-E27D-1748-7526AA639369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เรียนรู้ของ</a:t>
            </a:r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 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94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4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088AA-652E-61BE-1B00-FCF334AD9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1D042B3-AB3F-6D70-E196-5D81A2495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058" y="5751392"/>
            <a:ext cx="9873978" cy="51246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9AA2A-082E-4D9E-A1C3-3AC368E11C10}"/>
              </a:ext>
            </a:extLst>
          </p:cNvPr>
          <p:cNvSpPr txBox="1"/>
          <p:nvPr/>
        </p:nvSpPr>
        <p:spPr>
          <a:xfrm>
            <a:off x="579057" y="1145629"/>
            <a:ext cx="9140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เพราะ</a:t>
            </a:r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เหตุใด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 จึงแต่งข้อมูลขึ้นมา?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9E71B2-08A5-37F4-4057-497C7B6EFBD1}"/>
              </a:ext>
            </a:extLst>
          </p:cNvPr>
          <p:cNvSpPr txBox="1"/>
          <p:nvPr/>
        </p:nvSpPr>
        <p:spPr>
          <a:xfrm>
            <a:off x="579057" y="2155849"/>
            <a:ext cx="1081798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เครื่องมือ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AI ไม่เคยได้รับรายการข้อเท็จจริงที่ถูกต้องให้จดจำเอาไว้ มันเรียนรู้จากการอ่าน ข้อความจำนวนมหาศาล และฝึกทักษะอย่างหนึ่งซ้ำ ๆ นั่นคือ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การคาดการณ์ว่าคำใดมี แนวโน้มจะตามมาต่อไป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ลองนึกภาพว่า AI ไม่ได้เหมือนบรรณารักษ์ที่เปิดหนังสือหาคำตอบ แต่เหมือนคนที่ต่อประโยคของคุณให้จบจากทุกสิ่งที่เคยอ่านมา หลังจากทำแบบนี้ซ้ำหลาย พันล้านครั้ง มันจึงเก่งมากในการสร้างภาษาที่ฟังดูเป็นธรรมชาติและดูมีข้อมูลรองรับ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การแต่งข้อมูล คือการที่เครื่องมือนำเสนอข้อมูลบางอย่างเป็นข้อเท็จจริง ทั้งที่จริงแล้ว มันสร้างข้อมูลนั้นขึ้นมาเอง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สิ่งนี้แตกต่างจากการโกหก ซึ่งหมายถึงการรู้ความจริงแต่เลือก ที่จะปิดบัง เครื่องมือ AI ไม่รู้ว่าคำตอบของตัวเองเป็นเท็จหรือไม่ มันเพียงสร้างสิ่งที่คาดว่า เป็นคำตอบที่ดีที่สุด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ในหัวข้อที่มีข้อมูลอยู่มากในชุดข้อมูลที่ใช้ฝึก การคาดการณ์ของเครื่องมือมักมีความแม่นยำ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 ความเสี่ยงจะเกิดขึ้นเมื่อหัวข้อนั้นเฉพาะทางหรือมีข้อมูลไม่มาก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เมื่อไม่มีรูปแบบที่เชื่อถือ ได้ให้ยึดตาม เครื่องมือก็อาจเติมช่องว่างด้วยการแต่งข้อเท็จจริง ชื่อ วันที่ หรือแม้แต่แหล่ง ข้อมูลขึ้นมา แล้วนำเสนอทั้งหมดด้วยความมั่นใจไม่ต่างจากข้อเท็จจริง เครื่องมือบางตัว สามารถค้นหาข้อมูลออนไลน์ได้ แทนที่จะอาศัยเฉพาะข้อมูลที่ใช้ฝึก แต่การสร้างข้อความก็ยัง อิงการคาดการณ์อยู่ ดังนั้นควรตรวจสอบข้อมูลที่สำคัญเสมอ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EE37C2-81DE-DA1C-505A-071A91F99C51}"/>
              </a:ext>
            </a:extLst>
          </p:cNvPr>
          <p:cNvSpPr txBox="1"/>
          <p:nvPr/>
        </p:nvSpPr>
        <p:spPr>
          <a:xfrm>
            <a:off x="747628" y="5824059"/>
            <a:ext cx="9627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เมื่อ</a:t>
            </a:r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ใช้เครื่องมือ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 AI กับงานสำคัญ อย่าลืมตรวจสอบข้อเท็จจริงและพิจารณา ผลลัพธ์จาก AI อย่างมีวิจารณญาณ</a:t>
            </a:r>
            <a:endParaRPr lang="en-GB" sz="1600" b="1" i="1" dirty="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D04019-36C4-2E02-D4C7-B233F3F87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22181" r="44660"/>
          <a:stretch>
            <a:fillRect/>
          </a:stretch>
        </p:blipFill>
        <p:spPr>
          <a:xfrm>
            <a:off x="9318651" y="0"/>
            <a:ext cx="2873349" cy="7939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91556D-AEE5-2E3B-E5FC-CD25BB6B0F92}"/>
              </a:ext>
            </a:extLst>
          </p:cNvPr>
          <p:cNvSpPr txBox="1"/>
          <p:nvPr/>
        </p:nvSpPr>
        <p:spPr>
          <a:xfrm>
            <a:off x="10186988" y="123611"/>
            <a:ext cx="1397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จำไว้นะ</a:t>
            </a:r>
            <a:endParaRPr lang="en-US" sz="2800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63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AA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1631BF-DE72-AE75-F808-C49273EA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956046-71AB-E2EB-1810-2A627587342E}"/>
              </a:ext>
            </a:extLst>
          </p:cNvPr>
          <p:cNvSpPr txBox="1"/>
          <p:nvPr/>
        </p:nvSpPr>
        <p:spPr>
          <a:xfrm>
            <a:off x="5935578" y="2017929"/>
            <a:ext cx="560383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เมื่อ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ภูผา อ่านบันทึกแชทต่อ เขาก็รู้ว่าข้อมูลที่ถูกแต่งขึ้นไม่ใช่ปัญหาเดียว 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เขาสังเกตเห็นว่าผู้เล่นมักให้ข้อมูลส่วนตัวกับ Nova อยู่ตลอด ทั้งชื่อจริง อายุ โรงเรียนที่เรียน และที่อยู่อาศัย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พวกเขาแชร์ข้อมูลเหล่านี้โดยแทบไม่คิด เพราะ Nova เป็นผู้ช่วยอย่างเป็นทางการของเกม และมีท่าทีเป็นมิตร ถ้ามันเป็นฝ่ายถาม ก็น่าจะไม่เป็นไร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แต่ ภูผา ไม่เคยสร้างพื้นที่ปลอดภัยไว้สำหรับเก็บข้อมูลเหล่านี้เลย ทุกสิ่งที่ผู้เล่นบอก Nova จึงถูกเก็บอยู่ในบันทึกแชท และเขาเองก็ไม่รู้ว่าใครอีกบ้างที่อาจเข้าถึงข้อมูลเหล่านี้ได้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85B3DD-F0C7-2262-F197-3AEE244689C4}"/>
              </a:ext>
            </a:extLst>
          </p:cNvPr>
          <p:cNvSpPr txBox="1"/>
          <p:nvPr/>
        </p:nvSpPr>
        <p:spPr>
          <a:xfrm>
            <a:off x="5935579" y="971252"/>
            <a:ext cx="5034306" cy="7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ยินดี</a:t>
            </a: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ช่วยเสมอ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39F71E7-55F4-7BD3-ABBD-D8FF44A3A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52199" y="499624"/>
            <a:ext cx="3463937" cy="1117086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E123F6-274A-B534-5E87-DAD9EAF740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00025" y="637111"/>
            <a:ext cx="252516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bg1"/>
                </a:solidFill>
                <a:latin typeface="Arial Nova" panose="020B0504020202020204" pitchFamily="34" charset="0"/>
              </a:rPr>
              <a:t>player</a:t>
            </a:r>
            <a:r>
              <a:rPr lang="en-US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_sam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ID" sz="14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เฮ้ Nova!! ฉันจะสมัครทัวร์นาเมนต์สุดสัปดาห์ยังไง?</a:t>
            </a:r>
            <a:r>
              <a:rPr lang="en-GB" sz="1400">
                <a:solidFill>
                  <a:schemeClr val="bg1"/>
                </a:solidFill>
              </a:rPr>
              <a:t>🎮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357753-677E-370A-5F6E-EA93B9C67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63304" y="1844656"/>
            <a:ext cx="3203567" cy="1346702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0F9086-5761-3259-1083-A370C64AA2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8487" y="1996889"/>
            <a:ext cx="2961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✦ </a:t>
            </a:r>
            <a:r>
              <a:rPr lang="en-GB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ผู้ช่วย</a:t>
            </a:r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</a:p>
          <a:p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ยินดีเพิ่มชื่อให้เลย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Sam!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แค่พิมพ์ชื่อนามสกุล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อายุ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โรงเรียน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และอีเมลไว้ตรงนี้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แล้วฉัน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จะจัดการให้</a:t>
            </a:r>
            <a:r>
              <a:rPr lang="en-GB" sz="1400" dirty="0">
                <a:solidFill>
                  <a:srgbClr val="D9D9D9"/>
                </a:solidFill>
              </a:rPr>
              <a:t>💫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3BEF401-9236-A3D7-C62B-09B04D0F2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8201" y="3429000"/>
            <a:ext cx="3577936" cy="1346702"/>
          </a:xfrm>
          <a:prstGeom prst="roundRect">
            <a:avLst>
              <a:gd name="adj" fmla="val 6790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Nova the AI helper">
            <a:extLst>
              <a:ext uri="{FF2B5EF4-FFF2-40B4-BE49-F238E27FC236}">
                <a16:creationId xmlns:a16="http://schemas.microsoft.com/office/drawing/2014/main" id="{7155A171-A30B-94E8-49A0-EC65B881D8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01562" y="1996889"/>
            <a:ext cx="996925" cy="9816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1CF7C0-2D3A-17BB-BD50-320AB5895B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00024" y="3533475"/>
            <a:ext cx="227578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bg1"/>
                </a:solidFill>
                <a:latin typeface="Arial Nova" panose="020B0504020202020204" pitchFamily="34" charset="0"/>
              </a:rPr>
              <a:t>player</a:t>
            </a:r>
            <a:r>
              <a:rPr lang="en-US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_sam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ID" sz="14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สุดยอด ขอบใจนะ!! นี่คือรูปบัตรนักเรียนของฉัน</a:t>
            </a:r>
            <a:endParaRPr lang="en-GB" sz="1400" dirty="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 descr="A student id card">
            <a:extLst>
              <a:ext uri="{FF2B5EF4-FFF2-40B4-BE49-F238E27FC236}">
                <a16:creationId xmlns:a16="http://schemas.microsoft.com/office/drawing/2014/main" id="{29524650-8A72-D3F5-1D58-87D18B40F07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55891" y="4308601"/>
            <a:ext cx="3503789" cy="2219268"/>
            <a:chOff x="1555891" y="4308601"/>
            <a:chExt cx="3503789" cy="221926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99DDF26-BFF4-ECAA-1380-937B6F11F4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5891" y="4308601"/>
              <a:ext cx="3503789" cy="221926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2E84BD-E0BD-5ED9-3E4C-2950FDA3E7A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03776" y="4486708"/>
              <a:ext cx="16230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Northern High School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D4968E-E067-EF0A-1479-D3122BEF967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69558" y="4461307"/>
              <a:ext cx="16230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ID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บัตรประจำตัวนักเรียน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2BBD3EA-8BAC-6176-098B-1B9CB28BE77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40059" y="4972584"/>
              <a:ext cx="1623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/>
                <a:t>Samuel Lee</a:t>
              </a:r>
              <a:endParaRPr lang="en-US" sz="1400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597DD3D-18C0-6A16-E3B6-51FC8099779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40059" y="5221092"/>
              <a:ext cx="1868988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อีเมล</a:t>
              </a:r>
              <a:r>
                <a:rPr lang="en-ID" sz="140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en-ID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050" b="1"/>
                <a:t>Samuel.lee@northern.edu</a:t>
              </a:r>
              <a:endParaRPr lang="en-US" sz="1050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2F21EE-D10F-5433-A1F3-9CDB83ED1B8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40059" y="5685847"/>
              <a:ext cx="176571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วันเกิด</a:t>
              </a:r>
              <a:r>
                <a:rPr lang="en-ID" sz="1400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en-ID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21 </a:t>
              </a:r>
              <a:r>
                <a:rPr lang="en-ID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กุมภาพันธ์</a:t>
              </a:r>
              <a:r>
                <a:rPr lang="en-ID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 2008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1D0BE8E-8E55-613A-38CA-4F4C22B5FB0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25191" y="6089350"/>
              <a:ext cx="8416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/>
                <a:t>No</a:t>
              </a:r>
              <a:r>
                <a:rPr lang="en-GB" sz="1050" dirty="0"/>
                <a:t>: 20489</a:t>
              </a:r>
              <a:endParaRPr lang="en-US" sz="1050" b="1" dirty="0"/>
            </a:p>
          </p:txBody>
        </p:sp>
      </p:grpSp>
      <p:pic>
        <p:nvPicPr>
          <p:cNvPr id="20" name="Picture 19" descr="Player Sam’s profile picture of a pixelated alien.">
            <a:extLst>
              <a:ext uri="{FF2B5EF4-FFF2-40B4-BE49-F238E27FC236}">
                <a16:creationId xmlns:a16="http://schemas.microsoft.com/office/drawing/2014/main" id="{5DBD43F9-A8A0-80C8-3B1D-302E73AD4A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19" y="520946"/>
            <a:ext cx="1152006" cy="1068041"/>
          </a:xfrm>
          <a:prstGeom prst="rect">
            <a:avLst/>
          </a:prstGeom>
        </p:spPr>
      </p:pic>
      <p:pic>
        <p:nvPicPr>
          <p:cNvPr id="21" name="Picture 20" descr="Player Sam’s profile picture of a pixelated alien.">
            <a:extLst>
              <a:ext uri="{FF2B5EF4-FFF2-40B4-BE49-F238E27FC236}">
                <a16:creationId xmlns:a16="http://schemas.microsoft.com/office/drawing/2014/main" id="{53257A81-528E-AE60-F10C-046A8B8AEC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19" y="3548626"/>
            <a:ext cx="1152006" cy="106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4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BFA7D-26AC-BFAD-426D-7367903EC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C71BFA7-5B8F-EA09-7CCA-F94795F8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058" y="5443601"/>
            <a:ext cx="9685750" cy="79798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D4BD89-5368-257F-A292-CD7C5456B58F}"/>
              </a:ext>
            </a:extLst>
          </p:cNvPr>
          <p:cNvSpPr txBox="1"/>
          <p:nvPr/>
        </p:nvSpPr>
        <p:spPr>
          <a:xfrm>
            <a:off x="579056" y="1062696"/>
            <a:ext cx="1027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ปกป้อง</a:t>
            </a:r>
            <a:r>
              <a:rPr lang="en-ID" sz="40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ส่วนตัว</a:t>
            </a:r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ของคุณ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AFA885-E5DF-A6FC-4002-8A494BC234FD}"/>
              </a:ext>
            </a:extLst>
          </p:cNvPr>
          <p:cNvSpPr txBox="1"/>
          <p:nvPr/>
        </p:nvSpPr>
        <p:spPr>
          <a:xfrm>
            <a:off x="579056" y="1894227"/>
            <a:ext cx="757103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err="1">
                <a:latin typeface="Arial" panose="020B0604020202020204" pitchFamily="34" charset="0"/>
                <a:cs typeface="Arial" panose="020B0604020202020204" pitchFamily="34" charset="0"/>
              </a:rPr>
              <a:t>การ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แชท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กับบอท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ID" sz="1600" i="1">
                <a:latin typeface="Arial" panose="020B0604020202020204" pitchFamily="34" charset="0"/>
                <a:cs typeface="Arial" panose="020B0604020202020204" pitchFamily="34" charset="0"/>
              </a:rPr>
              <a:t>ให้ความรู้สึก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เป็นส่วนตัว มีเพียงคุณกับหน้าจอ เหมือนกำลังส่งข้อความ คุยกับคนเพียงคนเดียวโดยไม่มีใครอื่นอยู่ในห้อง 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แต่การแชทกับบอท AI ไม่ได้เป็นส่วนตัวอย่างที่รู้สึก เครื่องมือแต่ละประเภทจัดการข้อมูล ของคุณแตกต่างกัน บางบริการเก็บแชทของคุณ บางบริการอนุญาตให้พนักงานตรวจสอบ บางบริการนำข้อมูลไปใช้ปรับปรุงเครื่องมือ และบริการใด ๆ ก็อาจเผชิญเหตุข้อมูลรั่วไหลได้ คุณสามารถดูได้ว่าเครื่องมือจัดการข้อมูลของคุณอย่างไร โดยอ่านนโยบายความเป็นส่วนตัว ก่อนเริ่มใช้งาน โดยทั่วไป ให้ปฏิบัติต่อบทสนทนาเสมือนว่าไม่ได้เป็นเรื่องส่วนตัว เพราะเมื่อ คุณส่งข้อความออกไปแล้ว คุณไม่สามารถเอากลับคืนมาได้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เรื่องนี้สำคัญที่สุดเมื่อเป็นข้อมูลส่วนตัว ซึ่งก็คือข้อมูลใด ๆ ที่สามารถใช้ระบุตัวหรือ หาตำแหน่งของคุณได้ เช่น ชื่อ อายุ ที่อยู่อีเมล รูปใบหน้า หรือรหัสผ่าน หากข้อมูลเหล่านี้ ตกไปอยู่ในมือคนไม่หวังดี ก็เป็นสิ่งที่พวกเขาต้องใช้เพื่อค้นหาตัวคุณหรือสวมรอยเป็น คุณได้พอดี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DD168F-C62C-0288-12FA-F2EBF7FC47DA}"/>
              </a:ext>
            </a:extLst>
          </p:cNvPr>
          <p:cNvSpPr txBox="1"/>
          <p:nvPr/>
        </p:nvSpPr>
        <p:spPr>
          <a:xfrm>
            <a:off x="730460" y="5541880"/>
            <a:ext cx="9685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ตรวจสอบนโยบายความเป็นส่วนตัวของเครื่องมือ</a:t>
            </a:r>
            <a:r>
              <a:rPr lang="en-ID" sz="1600" b="1" err="1">
                <a:latin typeface="Arial" panose="020B0604020202020204" pitchFamily="34" charset="0"/>
                <a:cs typeface="Arial" panose="020B0604020202020204" pitchFamily="34" charset="0"/>
              </a:rPr>
              <a:t>ก่อน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แชร์</a:t>
            </a:r>
            <a:r>
              <a:rPr lang="en-ID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ข้อมูลส่วนตัว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 ปฏิบัติต่อ ทุกแชทกับบอทเสมือนว่าคนแปลกหน้าอาจได้อ่าน ถ้าคุณไม่พูดสิ่งนั้นออกมาดัง ๆ ในที่สาธารณะ ก็อย่าพิมพ์บอกบอท</a:t>
            </a:r>
            <a:endParaRPr lang="en-GB" sz="1600" b="1" i="1" dirty="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llustration of a robot with multiple arms holding documents and typing on a keyboard">
            <a:extLst>
              <a:ext uri="{FF2B5EF4-FFF2-40B4-BE49-F238E27FC236}">
                <a16:creationId xmlns:a16="http://schemas.microsoft.com/office/drawing/2014/main" id="{D2F4D562-F8EA-BBAA-8197-0DA931305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985" y="1477539"/>
            <a:ext cx="3841290" cy="37098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1416F3-9567-EAEF-C7AE-298EF73D2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22181" r="44660"/>
          <a:stretch>
            <a:fillRect/>
          </a:stretch>
        </p:blipFill>
        <p:spPr>
          <a:xfrm>
            <a:off x="9318651" y="0"/>
            <a:ext cx="2873349" cy="7939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1A3C15-2EDA-23C1-2C03-FAD43A0ADCA2}"/>
              </a:ext>
            </a:extLst>
          </p:cNvPr>
          <p:cNvSpPr txBox="1"/>
          <p:nvPr/>
        </p:nvSpPr>
        <p:spPr>
          <a:xfrm>
            <a:off x="10186988" y="123611"/>
            <a:ext cx="1397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จำไว้นะ</a:t>
            </a:r>
            <a:endParaRPr lang="en-US" sz="2800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859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31E73E-248D-D293-FA12-B9F8A882E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037847D-7DA3-BC1F-60DE-6F2ACB1CA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1081531" y="3912282"/>
            <a:ext cx="10053701" cy="998809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D10ABA-DD9E-5C9C-46A2-01ED8FD42357}"/>
              </a:ext>
            </a:extLst>
          </p:cNvPr>
          <p:cNvSpPr txBox="1">
            <a:spLocks/>
          </p:cNvSpPr>
          <p:nvPr/>
        </p:nvSpPr>
        <p:spPr>
          <a:xfrm>
            <a:off x="1956279" y="3972342"/>
            <a:ext cx="9048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เปรียบเทียบคำตอบ</a:t>
            </a:r>
            <a:r>
              <a:rPr lang="en-ID" sz="1600" err="1">
                <a:latin typeface="Arial" panose="020B0604020202020204" pitchFamily="34" charset="0"/>
                <a:cs typeface="Arial" panose="020B0604020202020204" pitchFamily="34" charset="0"/>
              </a:rPr>
              <a:t>กับ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เพื่อน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หนึ่งคน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หาอย่างน้อยหนึ่งข้อที่คุณเห็นต่างกัน แล้วลองโน้มน้าวกันและกัน แต่ละคนใช้หลักอะไรในการตัดสิน? ลองทดสอบด้วยคำถาม หนึ่งข้อ: ถ้าสิ่งนี้มาจากเพื่อน คุณจะรู้สึกว่าโอเคไหม และก่อนวันนี้ ถ้ามาจากเครื่องมือ AI คุณจะรู้สึกว่าโอเคไหม?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4E25920-D0A8-A851-C432-A11EA4CD6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63" y="3948061"/>
            <a:ext cx="1060112" cy="29889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00A08FF-66B9-BD1D-F912-12E2FABBFA58}"/>
              </a:ext>
            </a:extLst>
          </p:cNvPr>
          <p:cNvSpPr txBox="1"/>
          <p:nvPr/>
        </p:nvSpPr>
        <p:spPr>
          <a:xfrm>
            <a:off x="917770" y="3955620"/>
            <a:ext cx="904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579EA9-D436-8A87-A80E-7302F8B3B0F4}"/>
              </a:ext>
            </a:extLst>
          </p:cNvPr>
          <p:cNvSpPr txBox="1"/>
          <p:nvPr/>
        </p:nvSpPr>
        <p:spPr>
          <a:xfrm>
            <a:off x="951291" y="1836488"/>
            <a:ext cx="10053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Nova</a:t>
            </a:r>
            <a:r>
              <a:rPr lang="en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เป็นแชทบอท AI ที่สร้างขึ้นมาเพื่อช่วยเหลือ แต่คำตอบบางอย่างของมันอยู่ใน พื้นที่สีเทา ในหน้าถัดไปมีพฤติกรรมของ Nova อยู่หกอย่าง ไม่มีข้อไหนที่เห็นได้ชัดว่าเหมาะสม อย่างแน่นอนหรือผิดอย่างแน่นอน ตัดสินว่าคุณจะจัดแต่ละข้อไว้ตรงไหน ระหว่าง เหมาะสม พื้นที่สีเทา หรือเป็นอันตราย 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3ECD20C-2EA4-8A0E-5E0B-DA25E65B0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1654" y="1463403"/>
            <a:ext cx="264062" cy="264062"/>
            <a:chOff x="1031654" y="1494938"/>
            <a:chExt cx="264062" cy="26406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9D4A09E-499A-5681-7E43-95B2ACDA05A4}"/>
                </a:ext>
              </a:extLst>
            </p:cNvPr>
            <p:cNvSpPr/>
            <p:nvPr/>
          </p:nvSpPr>
          <p:spPr>
            <a:xfrm>
              <a:off x="1031654" y="1494938"/>
              <a:ext cx="264062" cy="264062"/>
            </a:xfrm>
            <a:prstGeom prst="ellipse">
              <a:avLst/>
            </a:prstGeom>
            <a:solidFill>
              <a:srgbClr val="F563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B1B7FC0-08E8-9822-8E79-0D03DB1A5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1531" y="1527566"/>
              <a:ext cx="179069" cy="185038"/>
            </a:xfrm>
            <a:prstGeom prst="rect">
              <a:avLst/>
            </a:prstGeom>
          </p:spPr>
        </p:pic>
      </p:grp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37C8E06-EAEC-D2F2-9FAE-23F8D7DEE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1081531" y="3000567"/>
            <a:ext cx="10053701" cy="705984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955FFD-F9D5-17F2-2326-5FC232D4429C}"/>
              </a:ext>
            </a:extLst>
          </p:cNvPr>
          <p:cNvSpPr txBox="1">
            <a:spLocks/>
          </p:cNvSpPr>
          <p:nvPr/>
        </p:nvSpPr>
        <p:spPr>
          <a:xfrm>
            <a:off x="1956279" y="3047926"/>
            <a:ext cx="8912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จัดแต่ละ</a:t>
            </a:r>
            <a:r>
              <a:rPr lang="en-ID" sz="1600" err="1">
                <a:latin typeface="Arial" panose="020B0604020202020204" pitchFamily="34" charset="0"/>
                <a:cs typeface="Arial" panose="020B0604020202020204" pitchFamily="34" charset="0"/>
              </a:rPr>
              <a:t>ข้อ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ไว้</a:t>
            </a:r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ใต้หมวด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เหมาะสม พื้นที่สีเทา หรือเป็นอันตราย ไม่จำเป็นต้องมี คำตอบที่ถูกต้องเพียงคำตอบเดียวเสมอไป ดังนั้นให้เน้นคิดว่าอะไรอาจผิดพลาดและจะส่งผล กระทบต่อใครบ้าง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4D40486-4D2E-E933-F213-A9E16FEB6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63" y="3101835"/>
            <a:ext cx="1060112" cy="29889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D3A4E20-BFA7-2F2F-DAED-124410E6BCF8}"/>
              </a:ext>
            </a:extLst>
          </p:cNvPr>
          <p:cNvSpPr txBox="1"/>
          <p:nvPr/>
        </p:nvSpPr>
        <p:spPr>
          <a:xfrm>
            <a:off x="917770" y="3109394"/>
            <a:ext cx="904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29032EA9-3792-655A-B9BB-1CF5C534B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1081531" y="5133314"/>
            <a:ext cx="10053701" cy="564011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69663E7-E7D3-9336-4F9D-B9309FAC4F53}"/>
              </a:ext>
            </a:extLst>
          </p:cNvPr>
          <p:cNvSpPr txBox="1">
            <a:spLocks/>
          </p:cNvSpPr>
          <p:nvPr/>
        </p:nvSpPr>
        <p:spPr>
          <a:xfrm>
            <a:off x="1956279" y="5251248"/>
            <a:ext cx="81076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จากนั้นให้ทั้งชั้นพิจารณาแต่ละข้อความร่วมกันและ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อภิปรายเหตุผล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เบื้องหลัง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การตัดสินใจ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F78D67F-FFDF-BD2C-7A17-C3E39CB76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63" y="5234582"/>
            <a:ext cx="1060112" cy="29889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E2F1ABE-0CEB-9F28-07DB-0AB48EE40F73}"/>
              </a:ext>
            </a:extLst>
          </p:cNvPr>
          <p:cNvSpPr txBox="1"/>
          <p:nvPr/>
        </p:nvSpPr>
        <p:spPr>
          <a:xfrm>
            <a:off x="917770" y="5242141"/>
            <a:ext cx="904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ขั้นตอนที่</a:t>
            </a:r>
            <a:r>
              <a:rPr lang="en-ID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F14D7E-2128-8481-3648-62283FB81D5C}"/>
              </a:ext>
            </a:extLst>
          </p:cNvPr>
          <p:cNvSpPr txBox="1"/>
          <p:nvPr/>
        </p:nvSpPr>
        <p:spPr>
          <a:xfrm>
            <a:off x="8177053" y="516609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538E56-589E-5E7C-E083-56317D779047}"/>
              </a:ext>
            </a:extLst>
          </p:cNvPr>
          <p:cNvSpPr txBox="1"/>
          <p:nvPr/>
        </p:nvSpPr>
        <p:spPr>
          <a:xfrm>
            <a:off x="645104" y="390720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พื้นที่</a:t>
            </a: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สีเทา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96AB99-21AF-A0B8-3ECE-A3C3DC0347DC}"/>
              </a:ext>
            </a:extLst>
          </p:cNvPr>
          <p:cNvSpPr txBox="1"/>
          <p:nvPr/>
        </p:nvSpPr>
        <p:spPr>
          <a:xfrm>
            <a:off x="1294355" y="1378802"/>
            <a:ext cx="993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ภารกิจ</a:t>
            </a:r>
            <a:endParaRPr lang="en-US" sz="2000" b="1" dirty="0">
              <a:solidFill>
                <a:srgbClr val="F463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">
            <a:extLst>
              <a:ext uri="{FF2B5EF4-FFF2-40B4-BE49-F238E27FC236}">
                <a16:creationId xmlns:a16="http://schemas.microsoft.com/office/drawing/2014/main" id="{57581412-F492-633B-BF8C-E29D865946A7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เรียนรู้ของ</a:t>
            </a:r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 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7932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E84C11-4EF0-939E-3F51-658434FB2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65F108A-36B4-DB73-0E5A-D78702634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68595" y="1526694"/>
            <a:ext cx="4978259" cy="1316326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B51439-EE91-DD30-790E-F5225E71D402}"/>
              </a:ext>
            </a:extLst>
          </p:cNvPr>
          <p:cNvSpPr txBox="1"/>
          <p:nvPr/>
        </p:nvSpPr>
        <p:spPr>
          <a:xfrm>
            <a:off x="1485263" y="1749153"/>
            <a:ext cx="4111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Nova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ให้คำตอบอย่างมั่นใจแก่ผู้เล่น แล้วภายหลังพบว่าคำตอบนั้นถูกต้อง แต่จริง ๆ แล้วมันเพียงเดาและไม่มีทางรู้เลยว่าตัวเองตอบถูก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0A05CEA-DB5A-CA0E-8483-972103520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84975" y="3041115"/>
            <a:ext cx="4978259" cy="1006719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65394E-4DB4-0776-5591-E5EA88203364}"/>
              </a:ext>
            </a:extLst>
          </p:cNvPr>
          <p:cNvSpPr txBox="1"/>
          <p:nvPr/>
        </p:nvSpPr>
        <p:spPr>
          <a:xfrm>
            <a:off x="1485263" y="3249184"/>
            <a:ext cx="4370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เมื่อ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Nova ไม่แน่ใจ มันจะให้คำตอบที่คิดว่าน่าจะดีที่สุด แล้วเสริมว่า "คุณอาจลอง ตรวจสอบข้อมูลนี้อีกครั้ง"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941555A-8347-055C-F6D0-E3192EC2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84975" y="4245929"/>
            <a:ext cx="4978259" cy="1434588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31D115-70FE-939F-0283-98D32D83ECF1}"/>
              </a:ext>
            </a:extLst>
          </p:cNvPr>
          <p:cNvSpPr txBox="1"/>
          <p:nvPr/>
        </p:nvSpPr>
        <p:spPr>
          <a:xfrm>
            <a:off x="1485264" y="4411675"/>
            <a:ext cx="4111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Nova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มีบุคลิกอบอุ่นคล้ายมนุษย์และลงท้ายข้อความด้วยชื่อ "Nova" มันไม่เคยอ้างว่า ตัวเองเป็นมนุษย์ แต่ก็ไม่เคยบอกว่าเป็นบอทเช่นกัน ผู้เล่นใหม่จึงคิดว่ามันเป็น คนอีกคนในทีมของ ภูผา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CFABFE3-2CB0-F0C2-B980-2472EF01B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6221528" y="1526693"/>
            <a:ext cx="5096238" cy="1375025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6848CC-D776-AB39-39E1-79AE1A677C75}"/>
              </a:ext>
            </a:extLst>
          </p:cNvPr>
          <p:cNvSpPr txBox="1"/>
          <p:nvPr/>
        </p:nvSpPr>
        <p:spPr>
          <a:xfrm>
            <a:off x="6721817" y="1692295"/>
            <a:ext cx="43390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Nova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จดจำรายละเอียดที่ผู้เล่นเคยพูดถึงก่อนหน้านี้ เช่น ชื่อผู้ใช้และเล่นไปถึงไหนแล้ว เพื่อให้คำตอบที่เป็นประโยชน์มากขึ้น แต่มันไม่เคยขออนุญาตในการจดจำข้อมูล เหล่านั้น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087FB34-1D31-9D84-46BD-54A45750D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6221528" y="3075451"/>
            <a:ext cx="5096238" cy="1162491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16FB16-24EE-52ED-D9F9-F3C4102A2D13}"/>
              </a:ext>
            </a:extLst>
          </p:cNvPr>
          <p:cNvSpPr txBox="1"/>
          <p:nvPr/>
        </p:nvSpPr>
        <p:spPr>
          <a:xfrm>
            <a:off x="6721816" y="3241197"/>
            <a:ext cx="4586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Nova</a:t>
            </a:r>
            <a:r>
              <a:rPr lang="en-ID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บอกผู้เล่นว่า "บอกฉันได้ทุกเรื่องเลยนะ ฉันพร้อมช่วยเสมอ!" มันไม่ได้ขอราย ละเอียดเฉพาะเจาะจง แต่สุดท้ายผู้เล่นกลับแชร์ข้อมูลจำนวนมาก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6ED14B7-673E-CA87-3198-85C9A6999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6221528" y="4411675"/>
            <a:ext cx="5096238" cy="1268842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18B3B5-E662-667C-7E91-F625D3DAC121}"/>
              </a:ext>
            </a:extLst>
          </p:cNvPr>
          <p:cNvSpPr txBox="1"/>
          <p:nvPr/>
        </p:nvSpPr>
        <p:spPr>
          <a:xfrm>
            <a:off x="6721816" y="4593394"/>
            <a:ext cx="42505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เพื่อปรับปรุง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Nova ให้ดีขึ้น ภูผา ย้อนอ่านบทสนทนาจริงของผู้เล่นเพื่อดูว่ามัน ตอบผิดตรงไหน แต่ผู้เล่นไม่เคยได้รับแจ้งว่าแชทของพวกเขาอาจถูกอ่าน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F8C39E0-7137-55A4-B2EE-33AC5C0429FC}"/>
              </a:ext>
            </a:extLst>
          </p:cNvPr>
          <p:cNvSpPr/>
          <p:nvPr/>
        </p:nvSpPr>
        <p:spPr>
          <a:xfrm>
            <a:off x="1131098" y="1781587"/>
            <a:ext cx="284480" cy="284480"/>
          </a:xfrm>
          <a:prstGeom prst="ellipse">
            <a:avLst/>
          </a:prstGeom>
          <a:solidFill>
            <a:srgbClr val="EE59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1</a:t>
            </a:r>
            <a:endParaRPr lang="en-US" sz="16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64ED33F-92F1-802F-0DDE-0FC1CD50261A}"/>
              </a:ext>
            </a:extLst>
          </p:cNvPr>
          <p:cNvSpPr/>
          <p:nvPr/>
        </p:nvSpPr>
        <p:spPr>
          <a:xfrm>
            <a:off x="1131098" y="3333535"/>
            <a:ext cx="284480" cy="284480"/>
          </a:xfrm>
          <a:prstGeom prst="ellipse">
            <a:avLst/>
          </a:prstGeom>
          <a:solidFill>
            <a:srgbClr val="EE59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2</a:t>
            </a:r>
            <a:endParaRPr lang="en-US" sz="16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AC00232-23CF-9865-2400-5C704A410F55}"/>
              </a:ext>
            </a:extLst>
          </p:cNvPr>
          <p:cNvSpPr/>
          <p:nvPr/>
        </p:nvSpPr>
        <p:spPr>
          <a:xfrm>
            <a:off x="1131098" y="4503521"/>
            <a:ext cx="284480" cy="284480"/>
          </a:xfrm>
          <a:prstGeom prst="ellipse">
            <a:avLst/>
          </a:prstGeom>
          <a:solidFill>
            <a:srgbClr val="EE59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3</a:t>
            </a:r>
            <a:endParaRPr lang="en-US" sz="16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FDAC66-0E46-778B-6100-08E21EA9BA7E}"/>
              </a:ext>
            </a:extLst>
          </p:cNvPr>
          <p:cNvSpPr/>
          <p:nvPr/>
        </p:nvSpPr>
        <p:spPr>
          <a:xfrm>
            <a:off x="6385580" y="1776475"/>
            <a:ext cx="284480" cy="284480"/>
          </a:xfrm>
          <a:prstGeom prst="ellipse">
            <a:avLst/>
          </a:prstGeom>
          <a:solidFill>
            <a:srgbClr val="EE59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4</a:t>
            </a:r>
            <a:endParaRPr lang="en-US" sz="160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715A5A1-B6BE-27FD-E059-7D0C6CA947C0}"/>
              </a:ext>
            </a:extLst>
          </p:cNvPr>
          <p:cNvSpPr/>
          <p:nvPr/>
        </p:nvSpPr>
        <p:spPr>
          <a:xfrm>
            <a:off x="6385580" y="3324647"/>
            <a:ext cx="284480" cy="284480"/>
          </a:xfrm>
          <a:prstGeom prst="ellipse">
            <a:avLst/>
          </a:prstGeom>
          <a:solidFill>
            <a:srgbClr val="EE59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5</a:t>
            </a:r>
            <a:endParaRPr lang="en-US" sz="160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A113928-43D6-959E-D4C8-685DD932F795}"/>
              </a:ext>
            </a:extLst>
          </p:cNvPr>
          <p:cNvSpPr/>
          <p:nvPr/>
        </p:nvSpPr>
        <p:spPr>
          <a:xfrm>
            <a:off x="6385580" y="4666134"/>
            <a:ext cx="284480" cy="284480"/>
          </a:xfrm>
          <a:prstGeom prst="ellipse">
            <a:avLst/>
          </a:prstGeom>
          <a:solidFill>
            <a:srgbClr val="EE59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6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248265-A439-AB62-78AC-5F864BA22FC0}"/>
              </a:ext>
            </a:extLst>
          </p:cNvPr>
          <p:cNvSpPr txBox="1"/>
          <p:nvPr/>
        </p:nvSpPr>
        <p:spPr>
          <a:xfrm>
            <a:off x="8177053" y="516609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AA739-F911-44D6-83E4-1D24C7466223}"/>
              </a:ext>
            </a:extLst>
          </p:cNvPr>
          <p:cNvSpPr txBox="1"/>
          <p:nvPr/>
        </p:nvSpPr>
        <p:spPr>
          <a:xfrm>
            <a:off x="645104" y="390720"/>
            <a:ext cx="5061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พื้นที่</a:t>
            </a: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สีเทา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 box">
            <a:extLst>
              <a:ext uri="{FF2B5EF4-FFF2-40B4-BE49-F238E27FC236}">
                <a16:creationId xmlns:a16="http://schemas.microsoft.com/office/drawing/2014/main" id="{62A77C28-CD1F-9A2F-EF35-6371BF78968F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เรียนรู้ของ</a:t>
            </a:r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 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0457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AA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2C88B4-8B01-7D47-53B7-10B622F97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F23469-6358-897C-6B7D-4BDA9D8D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6172" y="4022105"/>
            <a:ext cx="6621565" cy="2213595"/>
          </a:xfrm>
          <a:prstGeom prst="roundRect">
            <a:avLst>
              <a:gd name="adj" fmla="val 9570"/>
            </a:avLst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01D78-57D7-23BC-D1BD-1A1F1A80B844}"/>
              </a:ext>
            </a:extLst>
          </p:cNvPr>
          <p:cNvSpPr txBox="1"/>
          <p:nvPr/>
        </p:nvSpPr>
        <p:spPr>
          <a:xfrm>
            <a:off x="5076173" y="1737956"/>
            <a:ext cx="65109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เมื่อ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Nikita ไปถึงสถานที่จัดงาน เธอกลับพบว่าประตูล็อกและไม่มีใครอยู่เลย Nova แต่งทั้ง สถานที่และเวลาขึ้นมาเอง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Nikita ไม่มีเหตุผลที่จะสงสัย เพราะคำตอบนั้นระบุรายละเอียดชัดเจน พูดอย่างมั่นใจ และมาจากบอทอย่างเป็นทางการ เธอจึงวางแผนวันเสาร์ตามข้อมูลนั้นและเดินทางข้ามเมืองไป ก่อนจะพบว่าทัวร์นาเมนต์จริงจัดทางออนไลน์และจบไปหลายชั่วโมงแล้ว!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5606E5-AA6D-644C-B272-6DCEFCAA2C0B}"/>
              </a:ext>
            </a:extLst>
          </p:cNvPr>
          <p:cNvSpPr txBox="1"/>
          <p:nvPr/>
        </p:nvSpPr>
        <p:spPr>
          <a:xfrm>
            <a:off x="5076172" y="781964"/>
            <a:ext cx="5922028" cy="7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ทัวร์</a:t>
            </a:r>
            <a:r>
              <a:rPr lang="en-ID" sz="4400" b="1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นา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เมนต์</a:t>
            </a: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อยู่ที่ไหน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E860C-32C4-915B-007A-7C5BCA527F05}"/>
              </a:ext>
            </a:extLst>
          </p:cNvPr>
          <p:cNvSpPr txBox="1"/>
          <p:nvPr/>
        </p:nvSpPr>
        <p:spPr>
          <a:xfrm>
            <a:off x="5262272" y="4145559"/>
            <a:ext cx="632489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/>
              <a:t>💭 </a:t>
            </a:r>
            <a:r>
              <a:rPr lang="en-ID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ลองคิดดู:</a:t>
            </a:r>
            <a:endParaRPr lang="en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Nikita เชื่อ Nova เพราะคำตอบระบุรายละเอียดชัดเจนและมาจากบอทอย่างเป็นทางการ เหตุผลเหล่านี้เพียงพอที่จะทำให้เชื่อหรือไม่? 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การตรวจสอบทุกอย่างที่ AI บอกไม่ใช่เรื่องที่ทำได้จริง แล้วคุณจะตัดสินใจอย่างไร ว่าข้อมูลไหนควรตรวจสอบก่อนลงมือทำ?</a:t>
            </a:r>
            <a:endParaRPr lang="en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ถ้าคุณลงมือทำบางอย่างตามข้อมูลที่ AI ให้ผิด ส่วนไหนเป็นความรับผิดชอบของ AI และส่วนไหนเป็นความรับผิดชอบของคุณ?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009B4AF-1DD2-C6EC-1DD6-C0A3A0D91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1754" y="1027392"/>
            <a:ext cx="3196409" cy="1443395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3406EF-E166-28A3-8A08-AC0AA1F9CB86}"/>
              </a:ext>
            </a:extLst>
          </p:cNvPr>
          <p:cNvSpPr txBox="1"/>
          <p:nvPr/>
        </p:nvSpPr>
        <p:spPr>
          <a:xfrm>
            <a:off x="1600025" y="1292810"/>
            <a:ext cx="218457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bg1"/>
                </a:solidFill>
                <a:latin typeface="Arial Nova" panose="020B0504020202020204" pitchFamily="34" charset="0"/>
              </a:rPr>
              <a:t>player</a:t>
            </a:r>
            <a:r>
              <a:rPr lang="en-US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_nikita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ID" sz="14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เฮ้ Nova ทัวร์นาเมนต์สุดสัปดาห์จัดที่ไหนและกี่โมง?</a:t>
            </a:r>
            <a:endParaRPr lang="en-GB" sz="1400" dirty="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5B0EBD3-21CB-DDA8-88C8-167357FB0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98519" y="2785253"/>
            <a:ext cx="3196409" cy="1627881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BBF685-EAB1-0392-AFBE-F9CF1AF48A96}"/>
              </a:ext>
            </a:extLst>
          </p:cNvPr>
          <p:cNvSpPr txBox="1"/>
          <p:nvPr/>
        </p:nvSpPr>
        <p:spPr>
          <a:xfrm>
            <a:off x="2230902" y="2981955"/>
            <a:ext cx="22775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✦ </a:t>
            </a:r>
            <a:r>
              <a:rPr lang="en-GB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ผู้ช่วย</a:t>
            </a:r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</a:p>
          <a:p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สวัสดี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Nikita!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จัดวันเสาร์นี้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เวลา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14:00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ที่ศาลาประชาคมบนถนน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Bridge Street </a:t>
            </a:r>
            <a:r>
              <a:rPr lang="en-ID" sz="1400" dirty="0" err="1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แล้วเจอกัน</a:t>
            </a:r>
            <a:r>
              <a:rPr lang="en-ID" sz="14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🏆</a:t>
            </a:r>
            <a:endParaRPr lang="en-GB" sz="1400" dirty="0">
              <a:solidFill>
                <a:srgbClr val="D9D9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209E2E5-7AB5-BD35-BE39-9ECE49983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1754" y="4747249"/>
            <a:ext cx="2672447" cy="1136703"/>
          </a:xfrm>
          <a:prstGeom prst="roundRect">
            <a:avLst>
              <a:gd name="adj" fmla="val 10825"/>
            </a:avLst>
          </a:prstGeom>
          <a:solidFill>
            <a:srgbClr val="3538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7810AD-0E84-46FE-2201-79207FE23A1F}"/>
              </a:ext>
            </a:extLst>
          </p:cNvPr>
          <p:cNvSpPr txBox="1"/>
          <p:nvPr/>
        </p:nvSpPr>
        <p:spPr>
          <a:xfrm>
            <a:off x="1600025" y="4970845"/>
            <a:ext cx="16765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>
                <a:solidFill>
                  <a:schemeClr val="bg1"/>
                </a:solidFill>
                <a:latin typeface="Arial Nova" panose="020B0504020202020204" pitchFamily="34" charset="0"/>
              </a:rPr>
              <a:t>player</a:t>
            </a:r>
            <a:r>
              <a:rPr lang="en-US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_nikita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ID" sz="140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เยี่ยมเลย ขอบใจ!! </a:t>
            </a:r>
            <a:r>
              <a:rPr lang="en-GB" sz="1400"/>
              <a:t>🎮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27" name="Picture 26" descr="Nova the AI Helper">
            <a:extLst>
              <a:ext uri="{FF2B5EF4-FFF2-40B4-BE49-F238E27FC236}">
                <a16:creationId xmlns:a16="http://schemas.microsoft.com/office/drawing/2014/main" id="{3A6D4AA8-A088-808A-318C-B51B71F2E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28849" y="3008849"/>
            <a:ext cx="996925" cy="981622"/>
          </a:xfrm>
          <a:prstGeom prst="rect">
            <a:avLst/>
          </a:prstGeom>
        </p:spPr>
      </p:pic>
      <p:pic>
        <p:nvPicPr>
          <p:cNvPr id="31" name="Picture 30" descr="Player Nikita’s profile picture of a pixelated cat">
            <a:extLst>
              <a:ext uri="{FF2B5EF4-FFF2-40B4-BE49-F238E27FC236}">
                <a16:creationId xmlns:a16="http://schemas.microsoft.com/office/drawing/2014/main" id="{1DD967FD-5DC6-EFC1-05A9-67B77C6CF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46" y="1179413"/>
            <a:ext cx="1204907" cy="1117086"/>
          </a:xfrm>
          <a:prstGeom prst="rect">
            <a:avLst/>
          </a:prstGeom>
        </p:spPr>
      </p:pic>
      <p:pic>
        <p:nvPicPr>
          <p:cNvPr id="32" name="Picture 31" descr="Player Nikita’s profile picture of a pixelated cat">
            <a:extLst>
              <a:ext uri="{FF2B5EF4-FFF2-40B4-BE49-F238E27FC236}">
                <a16:creationId xmlns:a16="http://schemas.microsoft.com/office/drawing/2014/main" id="{A2571667-B63D-9BA7-8956-01EE50FC3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614" y="4729436"/>
            <a:ext cx="1204907" cy="111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73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B5D5ED-B00A-F526-A9C1-C0A17BF6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2C1ECB-62DC-B609-AEDB-A5745D0604EC}"/>
              </a:ext>
            </a:extLst>
          </p:cNvPr>
          <p:cNvSpPr txBox="1"/>
          <p:nvPr/>
        </p:nvSpPr>
        <p:spPr>
          <a:xfrm>
            <a:off x="951291" y="1626923"/>
            <a:ext cx="101612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700" dirty="0" err="1">
                <a:latin typeface="Arial" panose="020B0604020202020204" pitchFamily="34" charset="0"/>
                <a:cs typeface="Arial" panose="020B0604020202020204" pitchFamily="34" charset="0"/>
              </a:rPr>
              <a:t>ผลลัพธ์จาก</a:t>
            </a:r>
            <a:r>
              <a:rPr lang="en-ID" sz="1700">
                <a:latin typeface="Arial" panose="020B0604020202020204" pitchFamily="34" charset="0"/>
                <a:cs typeface="Arial" panose="020B0604020202020204" pitchFamily="34" charset="0"/>
              </a:rPr>
              <a:t> AI บางครั้งอาจมีข้อมูลที่ถูกแต่งขึ้น ดังนั้นสิ่งสำคัญคือการฝึกทักษะตรวจสอบ ข้อเท็จจริงสำหรับข้อมูลสำคัญให้แข็งแกร่ง ใช้เครื่องมือ AI ที่โรงเรียนของคุณอนุญาต เช่น Microsoft Copilot แล้วป้อนพรอมต์นี้โดยใส่ประเทศของคุณเอง:</a:t>
            </a:r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 descr="Task icon">
            <a:extLst>
              <a:ext uri="{FF2B5EF4-FFF2-40B4-BE49-F238E27FC236}">
                <a16:creationId xmlns:a16="http://schemas.microsoft.com/office/drawing/2014/main" id="{E425686B-9B33-A7F4-9308-596AA8F45C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031654" y="1340631"/>
            <a:ext cx="264062" cy="264062"/>
            <a:chOff x="1031654" y="1494938"/>
            <a:chExt cx="264062" cy="26406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2874C47-9EEF-B215-0ABF-C4351E2A6DCD}"/>
                </a:ext>
              </a:extLst>
            </p:cNvPr>
            <p:cNvSpPr/>
            <p:nvPr/>
          </p:nvSpPr>
          <p:spPr>
            <a:xfrm>
              <a:off x="1031654" y="1494938"/>
              <a:ext cx="264062" cy="264062"/>
            </a:xfrm>
            <a:prstGeom prst="ellipse">
              <a:avLst/>
            </a:prstGeom>
            <a:solidFill>
              <a:srgbClr val="F563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30F7674-25EF-C8F5-BB96-EAFB46EA2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1531" y="1527566"/>
              <a:ext cx="179069" cy="185038"/>
            </a:xfrm>
            <a:prstGeom prst="rect">
              <a:avLst/>
            </a:prstGeom>
          </p:spPr>
        </p:pic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8C3486-227B-32C2-B7D6-BCE8A1673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1031654" y="2439251"/>
            <a:ext cx="9973338" cy="1077095"/>
          </a:xfrm>
          <a:prstGeom prst="roundRect">
            <a:avLst>
              <a:gd name="adj" fmla="val 7783"/>
            </a:avLst>
          </a:prstGeom>
          <a:solidFill>
            <a:srgbClr val="FFC45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60E04D-2620-2707-5B20-550D48E6CDA3}"/>
              </a:ext>
            </a:extLst>
          </p:cNvPr>
          <p:cNvSpPr txBox="1"/>
          <p:nvPr/>
        </p:nvSpPr>
        <p:spPr>
          <a:xfrm>
            <a:off x="1187009" y="2525329"/>
            <a:ext cx="8604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b="1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ID" b="1">
                <a:latin typeface="Arial" panose="020B0604020202020204" pitchFamily="34" charset="0"/>
                <a:cs typeface="Arial" panose="020B0604020202020204" pitchFamily="34" charset="0"/>
              </a:rPr>
              <a:t>บอกฉันเกี่ยวกับวัยรุ่นและเวลาใช้หน้าจอใน </a:t>
            </a:r>
            <a:r>
              <a:rPr lang="en-ID" i="1">
                <a:latin typeface="Arial" panose="020B0604020202020204" pitchFamily="34" charset="0"/>
                <a:cs typeface="Arial" panose="020B0604020202020204" pitchFamily="34" charset="0"/>
              </a:rPr>
              <a:t>[ประเทศของคุณ] </a:t>
            </a:r>
            <a:r>
              <a:rPr lang="en-ID" b="1">
                <a:latin typeface="Arial" panose="020B0604020202020204" pitchFamily="34" charset="0"/>
                <a:cs typeface="Arial" panose="020B0604020202020204" pitchFamily="34" charset="0"/>
              </a:rPr>
              <a:t>ขอสถิติสำคัญเกี่ยวกับ </a:t>
            </a:r>
            <a:r>
              <a:rPr lang="en-ID" i="1">
                <a:latin typeface="Arial" panose="020B0604020202020204" pitchFamily="34" charset="0"/>
                <a:cs typeface="Arial" panose="020B0604020202020204" pitchFamily="34" charset="0"/>
              </a:rPr>
              <a:t>[ประเทศของคุณ]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1">
                <a:latin typeface="Arial" panose="020B0604020202020204" pitchFamily="34" charset="0"/>
                <a:cs typeface="Arial" panose="020B0604020202020204" pitchFamily="34" charset="0"/>
              </a:rPr>
              <a:t>คำกล่าวจากผู้เชี่ยวชาญที่ระบุชื่อจาก </a:t>
            </a:r>
            <a:r>
              <a:rPr lang="en-ID" i="1">
                <a:latin typeface="Arial" panose="020B0604020202020204" pitchFamily="34" charset="0"/>
                <a:cs typeface="Arial" panose="020B0604020202020204" pitchFamily="34" charset="0"/>
              </a:rPr>
              <a:t>[ประเทศของคุณ]</a:t>
            </a:r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b="1">
                <a:latin typeface="Arial" panose="020B0604020202020204" pitchFamily="34" charset="0"/>
                <a:cs typeface="Arial" panose="020B0604020202020204" pitchFamily="34" charset="0"/>
              </a:rPr>
              <a:t>และแหล่งข้อมูลในประเทศที่ฉันสามารถค้นหาเพิ่มเติมได้"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BFBA5A-A5FC-0A27-CF1C-068857D90858}"/>
              </a:ext>
            </a:extLst>
          </p:cNvPr>
          <p:cNvSpPr>
            <a:spLocks/>
          </p:cNvSpPr>
          <p:nvPr/>
        </p:nvSpPr>
        <p:spPr>
          <a:xfrm>
            <a:off x="1031654" y="3765008"/>
            <a:ext cx="2429149" cy="1174360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ID" sz="1500" b="1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ค้นหา</a:t>
            </a:r>
            <a:r>
              <a:rPr lang="en-ID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คำ</a:t>
            </a:r>
            <a:r>
              <a:rPr lang="en-ID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กล่าวอ้าง</a:t>
            </a:r>
            <a:r>
              <a:rPr lang="en-ID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เลือกข้อมูลสามอย่างจากคำตอบ ได้แก่ สถิติ คำกล่าวอ้างพร้อมชื่อ บุคคลที่พูด และแหล่งข้อมูล</a:t>
            </a:r>
            <a:endParaRPr lang="en-GB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C6DD096-E2CE-4A5E-6C1C-A36EDE3141EB}"/>
              </a:ext>
            </a:extLst>
          </p:cNvPr>
          <p:cNvSpPr>
            <a:spLocks/>
          </p:cNvSpPr>
          <p:nvPr/>
        </p:nvSpPr>
        <p:spPr>
          <a:xfrm>
            <a:off x="3568312" y="3765656"/>
            <a:ext cx="2377966" cy="1174360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ID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ตรวจสอบสถิติ</a:t>
            </a:r>
            <a:r>
              <a:rPr lang="en-ID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ย้อนหาตัวเลขนั้นไปยังแหล่งข้อมูลที่เชื่อถือได้ ตรงกันหรือไม่? เป็นข้อมูลปัจจุบันหรือถูกแต่งขึ้น?</a:t>
            </a:r>
            <a:endParaRPr lang="en-GB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B4EAFF4-408D-B62A-0B5D-17EAF3034F8C}"/>
              </a:ext>
            </a:extLst>
          </p:cNvPr>
          <p:cNvSpPr>
            <a:spLocks/>
          </p:cNvSpPr>
          <p:nvPr/>
        </p:nvSpPr>
        <p:spPr>
          <a:xfrm>
            <a:off x="6071803" y="3776582"/>
            <a:ext cx="2619861" cy="1174360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ID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ตรวจสอบ</a:t>
            </a:r>
            <a:r>
              <a:rPr lang="en-ID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คำกล่าว</a:t>
            </a:r>
            <a:r>
              <a:rPr lang="en-ID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ผู้เชี่ยวชาญที่ระบุชื่อเป็นบุคคลจริงจากประเทศของคุณหรือไม่? ค้นหาแหล่งข้อมูลที่มีข้อความตรงกัน</a:t>
            </a:r>
            <a:endParaRPr lang="en-GB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0A9929E-7BC3-74E4-EFC9-825565C0C38F}"/>
              </a:ext>
            </a:extLst>
          </p:cNvPr>
          <p:cNvSpPr>
            <a:spLocks/>
          </p:cNvSpPr>
          <p:nvPr/>
        </p:nvSpPr>
        <p:spPr>
          <a:xfrm>
            <a:off x="8817189" y="3776582"/>
            <a:ext cx="2273795" cy="1174360"/>
          </a:xfrm>
          <a:prstGeom prst="roundRect">
            <a:avLst>
              <a:gd name="adj" fmla="val 778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ID" sz="1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ตรวจสอบแหล่งข้อมูล</a:t>
            </a:r>
            <a:r>
              <a:rPr lang="en-ID" sz="1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ลองเปิดลิงก์ ลิงก์นั้นมีอยู่จริงหรือไม่? ถ้ามี เนื้อหาตรงกับที่ AI กล่าวอ้างหรือไม่?</a:t>
            </a:r>
            <a:endParaRPr lang="en-GB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18D6D5-6580-6A37-26CA-192499A31EAE}"/>
              </a:ext>
            </a:extLst>
          </p:cNvPr>
          <p:cNvSpPr txBox="1"/>
          <p:nvPr/>
        </p:nvSpPr>
        <p:spPr>
          <a:xfrm>
            <a:off x="1549211" y="5332347"/>
            <a:ext cx="94557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AI มีแนวโน้มแต่งข้อมูลมากที่สุดเมื่อมีข้อมูลที่เชื่อถือ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ได้รองรับ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น้อย </a:t>
            </a:r>
            <a:r>
              <a:rPr lang="en-ID" sz="1400">
                <a:latin typeface="Arial" panose="020B0604020202020204" pitchFamily="34" charset="0"/>
                <a:cs typeface="Arial" panose="020B0604020202020204" pitchFamily="34" charset="0"/>
              </a:rPr>
              <a:t>และมักเกิดกับ รายละเอียดเฉพาะเจาะจงในระดับท้องถิ่น สำหรับงานสำคัญ เช่น โครงการวิจัยที่ต้องใช้ ข้อเท็จจริงที่เชื่อถือได้ ให้ตรวจสอบแต่ละข้อกล่าวอ้างโดยตรวจสอบย้อนกลับถึงแหล่ง ข้อมูล และตรวจสอบให้แน่ใจว่ามาจากแหล่งข้อมูลที่น่าเชื่อถือ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9AC290F2-4EFB-3439-D768-ACFFE4F69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69955" y="423186"/>
            <a:ext cx="121339" cy="9748736"/>
          </a:xfrm>
          <a:prstGeom prst="bentConnector2">
            <a:avLst/>
          </a:prstGeom>
          <a:ln>
            <a:solidFill>
              <a:srgbClr val="6BA5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2D0BEFE-64DD-1F98-0E69-DB117CAA7244}"/>
              </a:ext>
            </a:extLst>
          </p:cNvPr>
          <p:cNvSpPr txBox="1"/>
          <p:nvPr/>
        </p:nvSpPr>
        <p:spPr>
          <a:xfrm>
            <a:off x="8177053" y="516609"/>
            <a:ext cx="33698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</a:t>
            </a:r>
            <a:r>
              <a:rPr lang="en-ID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ลองทำด้วยตัวเอง!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165F89-6A3B-A0DC-A174-3422FBE556AF}"/>
              </a:ext>
            </a:extLst>
          </p:cNvPr>
          <p:cNvSpPr txBox="1"/>
          <p:nvPr/>
        </p:nvSpPr>
        <p:spPr>
          <a:xfrm>
            <a:off x="645103" y="390720"/>
            <a:ext cx="7795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411788" algn="l"/>
              </a:tabLst>
            </a:pPr>
            <a:r>
              <a:rPr lang="en-ID" sz="32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เป็นนักตรวจสอบข้อเท็จจริงขั้นเทพ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7D63AE-DD59-1E99-D330-087F60839A2D}"/>
              </a:ext>
            </a:extLst>
          </p:cNvPr>
          <p:cNvSpPr txBox="1"/>
          <p:nvPr/>
        </p:nvSpPr>
        <p:spPr>
          <a:xfrm>
            <a:off x="1294355" y="1264603"/>
            <a:ext cx="993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solidFill>
                  <a:srgbClr val="F463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ภารกิจ</a:t>
            </a:r>
            <a:endParaRPr lang="en-US" sz="2000" b="1" dirty="0">
              <a:solidFill>
                <a:srgbClr val="F463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">
            <a:extLst>
              <a:ext uri="{FF2B5EF4-FFF2-40B4-BE49-F238E27FC236}">
                <a16:creationId xmlns:a16="http://schemas.microsoft.com/office/drawing/2014/main" id="{D53986E3-3D20-6E66-7795-D7B7E0FC2278}"/>
              </a:ext>
            </a:extLst>
          </p:cNvPr>
          <p:cNvSpPr txBox="1"/>
          <p:nvPr/>
        </p:nvSpPr>
        <p:spPr>
          <a:xfrm>
            <a:off x="419658" y="6346201"/>
            <a:ext cx="921832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กิจกรรมนี้เป็นกิจกรรมเสริมและออกแบบมาเพื่อช่วยเพิ่มประสบการณ์การ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เรียนรู้ของ</a:t>
            </a:r>
            <a:r>
              <a:rPr lang="en-ID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 </a:t>
            </a:r>
            <a:r>
              <a:rPr lang="en-ID" sz="11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คุณสามารถเลือกข้ามกิจกรรมนี้ไปก่อนได้ในตอนนี้</a:t>
            </a:r>
            <a:endParaRPr sz="1100" i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0" name="Picture 19" descr="เคล็ดลับสำคัญ">
            <a:extLst>
              <a:ext uri="{FF2B5EF4-FFF2-40B4-BE49-F238E27FC236}">
                <a16:creationId xmlns:a16="http://schemas.microsoft.com/office/drawing/2014/main" id="{E262226A-FC2A-5BF8-0833-C51D97F1EFC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74" y="5188030"/>
            <a:ext cx="706736" cy="104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19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451DE7-E9D5-73DD-24A9-A1AEEA82A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221529-47BC-CA27-F88D-E02C124E4CCF}"/>
              </a:ext>
            </a:extLst>
          </p:cNvPr>
          <p:cNvSpPr txBox="1"/>
          <p:nvPr/>
        </p:nvSpPr>
        <p:spPr>
          <a:xfrm>
            <a:off x="579057" y="1093038"/>
            <a:ext cx="6609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en-ID" sz="4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ใช้เครื่องมือ</a:t>
            </a:r>
            <a:r>
              <a:rPr lang="en-ID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 อย่างมีความรับผิดชอบ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FC6CF8-D268-41F6-5B21-1D6FB1993FA8}"/>
              </a:ext>
            </a:extLst>
          </p:cNvPr>
          <p:cNvSpPr txBox="1"/>
          <p:nvPr/>
        </p:nvSpPr>
        <p:spPr>
          <a:xfrm>
            <a:off x="579057" y="2606261"/>
            <a:ext cx="60503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dirty="0" err="1">
                <a:latin typeface="Arial" panose="020B0604020202020204" pitchFamily="34" charset="0"/>
                <a:cs typeface="Arial" panose="020B0604020202020204" pitchFamily="34" charset="0"/>
              </a:rPr>
              <a:t>ผลลัพธ์จาก</a:t>
            </a:r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 AI เป็นเพียงจุดเริ่มต้น ไม่ใช่งานที่เสร็จสมบูรณ์ ทันทีที่คุณนำมันไปใช้ ไม่ว่า จะลงมือทำตาม แชร์ หรือส่งเป็นงาน มันก็กลายเป็นผลงานของคุณ สิ่งที่ AI ทำผิดก็กลายเป็น ความผิดพลาดของคุณด้วย</a:t>
            </a: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ลองนึกภาพว่าคุณส่งโครงการวิจัยที่สร้างขึ้นจากข้อเท็จจริงและแหล่งข้อมูลที่ AI แต่งขึ้น คำว่า "AI บอกมา" ไม่ใช่ข้อแก้ตัวที่ดีพอ เพราะหน้าที่ในการตรวจสอบข้อเท็จจริงเหล่านั้นเป็นของคุณ </a:t>
            </a:r>
            <a:r>
              <a:rPr lang="en-ID" sz="1600" b="1">
                <a:latin typeface="Arial" panose="020B0604020202020204" pitchFamily="34" charset="0"/>
                <a:cs typeface="Arial" panose="020B0604020202020204" pitchFamily="34" charset="0"/>
              </a:rPr>
              <a:t>AI ไม่สามารถรับผิดชอบผลงานแทนคุณได้ คุณต่างหากที่ต้องรับผิดชอบ</a:t>
            </a:r>
            <a:endParaRPr lang="en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 sz="1600">
                <a:latin typeface="Arial" panose="020B0604020202020204" pitchFamily="34" charset="0"/>
                <a:cs typeface="Arial" panose="020B0604020202020204" pitchFamily="34" charset="0"/>
              </a:rPr>
              <a:t>นี่ไม่ได้หมายความว่าต้องตรวจสอบทุกคำตอบที่ AI ให้ แต่เมื่องานจำเป็นต้องถูกต้อง การตรวจ สอบก็เป็นส่วนหนึ่งของการใช้ AI อย่างมีความรับผิดชอบ ควรระมัดระวังเป็นพิเศษ เมื่อคุณถามข้อมูลที่เฉพาะเจาะจงมากหรือเป็นข้อมูลท้องถิ่นมาก ซึ่งอาจมีข้อมูลที่เชื่อถือ ได้รองรับอยู่เพียงเล็กน้อย นั่นเป็นช่วงที่ AI มีแนวโน้มแต่งรายละเอียดขึ้นมามากที่สุด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E1AC62-D0AE-CC77-E75E-483DACD9A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22181" r="44660"/>
          <a:stretch>
            <a:fillRect/>
          </a:stretch>
        </p:blipFill>
        <p:spPr>
          <a:xfrm>
            <a:off x="9318651" y="0"/>
            <a:ext cx="2873349" cy="7939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EEE84F-86D1-321C-6590-084FE3297DE2}"/>
              </a:ext>
            </a:extLst>
          </p:cNvPr>
          <p:cNvSpPr txBox="1"/>
          <p:nvPr/>
        </p:nvSpPr>
        <p:spPr>
          <a:xfrm>
            <a:off x="10186988" y="123611"/>
            <a:ext cx="1397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D" sz="2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จำไว้นะ</a:t>
            </a:r>
            <a:endParaRPr lang="en-US" sz="2800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131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CD8D9-D143-E015-2847-86A715417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60C949-8BF1-06F1-580B-53B74AAAA722}"/>
              </a:ext>
            </a:extLst>
          </p:cNvPr>
          <p:cNvSpPr txBox="1"/>
          <p:nvPr/>
        </p:nvSpPr>
        <p:spPr>
          <a:xfrm>
            <a:off x="805834" y="2020973"/>
            <a:ext cx="571411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หลังจากใช้เวลาหลายคืนปรับแต่ง</a:t>
            </a:r>
            <a:r>
              <a:rPr lang="en-ID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และ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เขียน</a:t>
            </a:r>
            <a:r>
              <a:rPr lang="en-ID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คำสั่งของ</a:t>
            </a:r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Nova ใหม่ ภูผา ก็เปิดตัว Nova 2.0!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โมเดล Nova รุ่นใหม่มีความซื่อสัตย์มากขึ้นเกี่ยวกับสิ่งที่มันทำได้และทำไม่ได้ มันยอมรับเมื่อ ไม่แน่ใจและชี้ให้ผู้เล่นไปดูหน้าอย่างเป็นทางการแทนการเดา หยุดขอข้อมูลส่วนตัว และไม่เคยทำตัวเหมือนเป็นสิ่งอื่นนอกจากผู้ช่วย AI</a:t>
            </a:r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ถึงอย่างนั้น ก็ไม่มีบอทตัวไหนสมบูรณ์แบบ Nova ยังคงอาจตอบผิดได้เป็นครั้งคราว เช่นเดียวกับเครื่องมือ AI ทุกชนิด การรักษาความปลอดภัยของชุมชนไม่ได้ขึ้นอยู่กับวิธีแก้เพียง อย่างเดียวหรือคนเพียงคนเดียว แต่ต้องอาศัยทั้งผู้สร้างเครื่องมือเหล่านี้และผู้ใช้งาน ให้มีความรับผิดชอบและมีจริยธรรม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0854BA-C33B-AAEE-AB79-9D0A7ED9C9F7}"/>
              </a:ext>
            </a:extLst>
          </p:cNvPr>
          <p:cNvSpPr txBox="1"/>
          <p:nvPr/>
        </p:nvSpPr>
        <p:spPr>
          <a:xfrm>
            <a:off x="805833" y="981009"/>
            <a:ext cx="6568788" cy="794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80"/>
              </a:lnSpc>
            </a:pPr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เปิดตัว</a:t>
            </a:r>
            <a:r>
              <a:rPr lang="en-ID"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Nova 2.0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285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8FAD74-1DF8-5E50-41BE-6AB7AA284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DBF4B9A-0608-E7C3-4986-FFE9F3BF1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79649">
            <a:off x="1180490" y="1752454"/>
            <a:ext cx="3047670" cy="4432186"/>
          </a:xfrm>
          <a:prstGeom prst="roundRect">
            <a:avLst>
              <a:gd name="adj" fmla="val 645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CE9F26-29F8-4C74-35ED-0F662335590A}"/>
              </a:ext>
            </a:extLst>
          </p:cNvPr>
          <p:cNvSpPr txBox="1"/>
          <p:nvPr/>
        </p:nvSpPr>
        <p:spPr>
          <a:xfrm rot="21379649">
            <a:off x="1334095" y="2463948"/>
            <a:ext cx="28079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สามารถแต่งข้อมูลขึ้นมาอย่างมั่นใจได้</a:t>
            </a:r>
            <a:br>
              <a:rPr lang="en-GB" dirty="0">
                <a:solidFill>
                  <a:srgbClr val="191919"/>
                </a:solidFill>
              </a:rPr>
            </a:br>
            <a:endParaRPr lang="en-GB" dirty="0">
              <a:solidFill>
                <a:srgbClr val="191919"/>
              </a:solidFill>
            </a:endParaRPr>
          </a:p>
          <a:p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AI คาดการณ์ว่าสิ่งไหนฟังดูถูกต้อง ไม่ใช่สิ่งไหนเป็นความจริง ดังนั้นมันจึงสามารถตอบ อย่างมั่นใจเต็มที่แม้กำลังแต่งข้อมูลขึ้นมา ยิ่งมีข้อมูลรองรับน้อย เช่น รายละเอียดที่ เฉพาะเจาะจงมากหรือเป็นข้อมูลท้องถิ่นมาก ก็ยิ่งมีโอกาสที่ AI จะแต่งข้อมูลขึ้นมา</a:t>
            </a:r>
            <a:endParaRPr lang="en-GB" dirty="0">
              <a:solidFill>
                <a:srgbClr val="1919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0CAE76-FBF1-7785-0C11-BD2D632E9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164">
            <a:off x="4647524" y="2186618"/>
            <a:ext cx="3071955" cy="3574789"/>
          </a:xfrm>
          <a:prstGeom prst="roundRect">
            <a:avLst>
              <a:gd name="adj" fmla="val 645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02ED6D-5713-2A2F-2D17-9447E3995C5A}"/>
              </a:ext>
            </a:extLst>
          </p:cNvPr>
          <p:cNvSpPr txBox="1"/>
          <p:nvPr/>
        </p:nvSpPr>
        <p:spPr>
          <a:xfrm rot="213164">
            <a:off x="4812605" y="2555241"/>
            <a:ext cx="284705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แชท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</a:t>
            </a:r>
            <a:r>
              <a:rPr lang="en-ID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คุณไม่</a:t>
            </a:r>
            <a:endParaRPr lang="en-ID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ได้เป็นเรื่องส่วนตัว</a:t>
            </a:r>
            <a:endParaRPr lang="en-GB" sz="2000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การคุยกับบอทอาจให้ความรู้สึกเหมือนบทสนทนาส่วนตัวแบบตัวต่อตัว จึงทำให้เผลอแชร์ มากเกินไปได้ง่าย ปฏิบัติต่อทุกแชทเสมือนว่าคนแปลกหน้าอาจได้อ่าน และเก็บข้อมูล ส่วนตัวของคุณไว้กับตัวเอง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4133FAE-B44D-30A0-6BE2-3F562F657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352985">
            <a:off x="8252889" y="1649954"/>
            <a:ext cx="2753474" cy="4109663"/>
          </a:xfrm>
          <a:prstGeom prst="roundRect">
            <a:avLst>
              <a:gd name="adj" fmla="val 645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FD9CE7-91F8-61AC-7B68-79F195B8686A}"/>
              </a:ext>
            </a:extLst>
          </p:cNvPr>
          <p:cNvSpPr txBox="1"/>
          <p:nvPr/>
        </p:nvSpPr>
        <p:spPr>
          <a:xfrm rot="21352985">
            <a:off x="8450148" y="2456685"/>
            <a:ext cx="230965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ใช้</a:t>
            </a:r>
            <a:r>
              <a:rPr lang="en-ID"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 อย่างมีความรับผิดชอบ</a:t>
            </a:r>
            <a:br>
              <a:rPr lang="en-GB" sz="2000" b="1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sz="2000" b="1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>
                <a:latin typeface="Arial" panose="020B0604020202020204" pitchFamily="34" charset="0"/>
                <a:cs typeface="Arial" panose="020B0604020202020204" pitchFamily="34" charset="0"/>
              </a:rPr>
              <a:t>ทันทีที่คุณนำสิ่งที่ได้จาก AI ไปใช้ แชร์ หรือส่งเป็นงาน สิ่งนั้นก็กลายเป็นของคุณ รวมถึงข้อ ผิดพลาดทั้งหมดด้วย เมื่อเป็นเรื่องสำคัญ ให้ตรวจสอบก่อนเชื่อ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9FD819-8232-7A31-5A1B-55BCB3C63129}"/>
              </a:ext>
            </a:extLst>
          </p:cNvPr>
          <p:cNvSpPr txBox="1"/>
          <p:nvPr/>
        </p:nvSpPr>
        <p:spPr>
          <a:xfrm rot="21343425">
            <a:off x="3388501" y="1727307"/>
            <a:ext cx="640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01</a:t>
            </a:r>
            <a:endParaRPr lang="en-US"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4500E-A7AD-7322-B654-13471EE4A7B8}"/>
              </a:ext>
            </a:extLst>
          </p:cNvPr>
          <p:cNvSpPr txBox="1"/>
          <p:nvPr/>
        </p:nvSpPr>
        <p:spPr>
          <a:xfrm rot="253410">
            <a:off x="6867762" y="2504494"/>
            <a:ext cx="775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02</a:t>
            </a:r>
            <a:endParaRPr lang="en-US"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491095-37E9-36C0-DA9F-F01C2A1D3C29}"/>
              </a:ext>
            </a:extLst>
          </p:cNvPr>
          <p:cNvSpPr txBox="1"/>
          <p:nvPr/>
        </p:nvSpPr>
        <p:spPr>
          <a:xfrm rot="21335100">
            <a:off x="10081499" y="1663078"/>
            <a:ext cx="775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03</a:t>
            </a:r>
            <a:endParaRPr lang="en-US" sz="3200" b="1" dirty="0">
              <a:solidFill>
                <a:schemeClr val="bg1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90EBF-F2EB-9902-36EF-DA80F4DC51B0}"/>
              </a:ext>
            </a:extLst>
          </p:cNvPr>
          <p:cNvSpPr txBox="1"/>
          <p:nvPr/>
        </p:nvSpPr>
        <p:spPr>
          <a:xfrm>
            <a:off x="1161988" y="822346"/>
            <a:ext cx="6523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ประเด็นสำคัญ</a:t>
            </a:r>
            <a:endParaRPr lang="en-ID" sz="4400" b="1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993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3783</TotalTime>
  <Words>6826</Words>
  <Application>Microsoft Macintosh PowerPoint</Application>
  <PresentationFormat>Widescreen</PresentationFormat>
  <Paragraphs>405</Paragraphs>
  <Slides>32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Analogue Std</vt:lpstr>
      <vt:lpstr>Aptos</vt:lpstr>
      <vt:lpstr>Aptos Display</vt:lpstr>
      <vt:lpstr>Arial</vt:lpstr>
      <vt:lpstr>Arial Nova</vt:lpstr>
      <vt:lpstr>Calibri</vt:lpstr>
      <vt:lpstr>Poppins SemiBold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Aldilla Laras</dc:creator>
  <cp:lastModifiedBy>Michelle Yao</cp:lastModifiedBy>
  <cp:revision>63</cp:revision>
  <dcterms:created xsi:type="dcterms:W3CDTF">2026-07-15T23:52:42Z</dcterms:created>
  <dcterms:modified xsi:type="dcterms:W3CDTF">2026-10-11T07:56:37Z</dcterms:modified>
</cp:coreProperties>
</file>